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notesMasterIdLst>
    <p:notesMasterId r:id="rId8"/>
  </p:notesMasterIdLst>
  <p:sldIdLst>
    <p:sldId id="256" r:id="rId2"/>
    <p:sldId id="261" r:id="rId3"/>
    <p:sldId id="263" r:id="rId4"/>
    <p:sldId id="272" r:id="rId5"/>
    <p:sldId id="274"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Harrison" initials="AH" lastIdx="3" clrIdx="0">
    <p:extLst>
      <p:ext uri="{19B8F6BF-5375-455C-9EA6-DF929625EA0E}">
        <p15:presenceInfo xmlns:p15="http://schemas.microsoft.com/office/powerpoint/2012/main" userId="S-1-5-21-1390067357-1993962763-725345543-194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8" autoAdjust="0"/>
    <p:restoredTop sz="94645" autoAdjust="0"/>
  </p:normalViewPr>
  <p:slideViewPr>
    <p:cSldViewPr snapToGrid="0">
      <p:cViewPr varScale="1">
        <p:scale>
          <a:sx n="65" d="100"/>
          <a:sy n="65" d="100"/>
        </p:scale>
        <p:origin x="667" y="5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5221EF-4586-487D-BCAC-F44956858CB7}" type="datetimeFigureOut">
              <a:rPr lang="en-GB" smtClean="0"/>
              <a:t>30/10/2018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FBD1A7-734D-4D99-9DC5-1B0727D34A1B}" type="slidenum">
              <a:rPr lang="en-GB" smtClean="0"/>
              <a:t>‹#›</a:t>
            </a:fld>
            <a:endParaRPr lang="en-GB"/>
          </a:p>
        </p:txBody>
      </p:sp>
    </p:spTree>
    <p:extLst>
      <p:ext uri="{BB962C8B-B14F-4D97-AF65-F5344CB8AC3E}">
        <p14:creationId xmlns:p14="http://schemas.microsoft.com/office/powerpoint/2010/main" val="123782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115BB-817E-4DAE-A610-ADE3EB7FD6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7207587D-A71F-4356-AAC0-8BFC91D15C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8A67AE7-E1C6-4DBC-BF43-4699D9C346B4}"/>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E01624FA-00B1-4C74-9968-9EC9B2DCDA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76D330CF-9397-41CC-8383-F7BB139BB97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721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B25FF-E5F0-4ADD-BBB5-97D123D83E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3BDAB87-C8B5-4A24-A082-3CCA68D2F4D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7DD10D5-6F0B-46AB-A40B-2A814AAF7B56}"/>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2C705FA0-2103-4952-B398-D524016843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492D35A-F7C7-4FAB-9FC4-0BEFABFD6D1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740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F56AD12-93BC-46E7-AA03-6CF3C3792C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D9E0C46-0A19-40D4-910F-0645E4EDBEA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ADE9B8E-5142-45C3-97B2-F584974AE509}"/>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C4BA9D46-29B9-4EC3-8992-C7CD18838C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F9447D1B-E66F-4398-A293-302EB1F7CD2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498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8E2415-7B9A-4543-8535-0DA55FAB93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7A8CEC9-893A-443D-B80F-7116808239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FA8E28E-95CD-4686-A4C6-11C11F82D808}"/>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B9C98035-C777-495E-9E8A-EBB7F36108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DF7C2B4-BB3F-46DB-9472-3506880574A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10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E835F5-7ED2-4E04-8F34-90AABF4068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476F790-F437-42C7-B5DE-98D3C61DD7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D64DF50-8BD6-4080-84E7-4DC402B803FD}"/>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4A6FF2E8-A046-4059-AE1C-1E733FEB2FA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B0067D4-914D-4355-B3C8-B5C11410D54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882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8955DB-7D73-4A41-9F21-7EC5754A11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7C45A484-3A1C-44AE-9AAB-ABC10FECBAA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57F73DB8-A2EE-483D-AE6B-8319C6F2112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C59E9E7E-2077-4DDA-937E-44B5F054F774}"/>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6" name="Footer Placeholder 5">
            <a:extLst>
              <a:ext uri="{FF2B5EF4-FFF2-40B4-BE49-F238E27FC236}">
                <a16:creationId xmlns:a16="http://schemas.microsoft.com/office/drawing/2014/main" xmlns="" id="{280C2EAE-F5E3-4F6A-B08A-FEF17C3FFE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A6B23442-6B2F-4B09-B074-D2F4A25B429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962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F4112B-D013-4CF0-B9E7-B0CDB3B9FAA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1B2EB2D3-4876-452A-B074-13EB95BD3B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AC8AE86-A8F6-4AE0-9C30-C2CCFCD6542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6621403-1BEE-409D-9436-6AC9D4C924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8C35A2D-AA6A-4CC8-B0B5-38BF41844F0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926BE23-DDA4-42CD-9E07-058FFE37269D}"/>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8" name="Footer Placeholder 7">
            <a:extLst>
              <a:ext uri="{FF2B5EF4-FFF2-40B4-BE49-F238E27FC236}">
                <a16:creationId xmlns:a16="http://schemas.microsoft.com/office/drawing/2014/main" xmlns="" id="{A4B0CC8B-DFFC-407B-B5BA-54A359ECF9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B1A050EF-ED43-4A65-AD92-A6C0DA4F90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847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672B87-FFCA-47BA-B6A0-DB25493CED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913BBE43-781F-46CB-8918-0AC2277C11FD}"/>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4" name="Footer Placeholder 3">
            <a:extLst>
              <a:ext uri="{FF2B5EF4-FFF2-40B4-BE49-F238E27FC236}">
                <a16:creationId xmlns:a16="http://schemas.microsoft.com/office/drawing/2014/main" xmlns="" id="{7E3D999C-C6ED-4872-9688-215A5B6574C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11E5D055-739C-424A-8F5D-FC34D66E353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731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2382A54-C7B5-42F2-93AD-D05A2C08FD19}"/>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3" name="Footer Placeholder 2">
            <a:extLst>
              <a:ext uri="{FF2B5EF4-FFF2-40B4-BE49-F238E27FC236}">
                <a16:creationId xmlns:a16="http://schemas.microsoft.com/office/drawing/2014/main" xmlns="" id="{B9F9C3F7-073B-47D2-ADB3-9ED10BB81A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2C6AEDFA-EE19-40AF-BB8F-63C91E5960F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943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3F0EA2-ED8F-4CA4-9189-0527A10854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FC6F61C8-ABCB-4136-9AF1-A3A05FEC1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9F4B96BB-EA21-4412-A256-FB23A30605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0ACA379-293A-4CAB-B414-0F3446D9B752}"/>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6" name="Footer Placeholder 5">
            <a:extLst>
              <a:ext uri="{FF2B5EF4-FFF2-40B4-BE49-F238E27FC236}">
                <a16:creationId xmlns:a16="http://schemas.microsoft.com/office/drawing/2014/main" xmlns="" id="{FFAEA28B-2CDC-456E-BA15-EE0729C3CA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E1BFD6D0-1C02-45C0-A9E3-91DA594F136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81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CDCECD-179B-4278-A906-22C19D29A4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07E80E34-5E55-43E8-9D60-E23D99CC3F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C387D1B4-045F-4B6B-874B-E096162BD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C619C74-2844-4634-8008-33B1858C7E62}"/>
              </a:ext>
            </a:extLst>
          </p:cNvPr>
          <p:cNvSpPr>
            <a:spLocks noGrp="1"/>
          </p:cNvSpPr>
          <p:nvPr>
            <p:ph type="dt" sz="half" idx="10"/>
          </p:nvPr>
        </p:nvSpPr>
        <p:spPr/>
        <p:txBody>
          <a:bodyPr/>
          <a:lstStyle/>
          <a:p>
            <a:fld id="{B61BEF0D-F0BB-DE4B-95CE-6DB70DBA9567}" type="datetimeFigureOut">
              <a:rPr lang="en-US" smtClean="0"/>
              <a:pPr/>
              <a:t>10/30/2018</a:t>
            </a:fld>
            <a:endParaRPr lang="en-US" dirty="0"/>
          </a:p>
        </p:txBody>
      </p:sp>
      <p:sp>
        <p:nvSpPr>
          <p:cNvPr id="6" name="Footer Placeholder 5">
            <a:extLst>
              <a:ext uri="{FF2B5EF4-FFF2-40B4-BE49-F238E27FC236}">
                <a16:creationId xmlns:a16="http://schemas.microsoft.com/office/drawing/2014/main" xmlns="" id="{95808AE1-2DC8-4184-A09C-2B2A9BBF00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0BF018A8-C41B-49FE-AD06-9C173F8EF40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109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925B4FA-D551-4FAD-A195-CE95415FC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EAAE19E-08EE-47DD-951C-F7230DF86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A4971F8-2486-4097-8939-CEDD8A588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10/30/2018</a:t>
            </a:fld>
            <a:endParaRPr lang="en-US" dirty="0"/>
          </a:p>
        </p:txBody>
      </p:sp>
      <p:sp>
        <p:nvSpPr>
          <p:cNvPr id="5" name="Footer Placeholder 4">
            <a:extLst>
              <a:ext uri="{FF2B5EF4-FFF2-40B4-BE49-F238E27FC236}">
                <a16:creationId xmlns:a16="http://schemas.microsoft.com/office/drawing/2014/main" xmlns="" id="{D7D3E09E-AFDE-4D02-8E23-91D598DCC5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4BA63D66-B2A0-41C6-A49E-50E0DDD507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248028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18">
            <a:extLst>
              <a:ext uri="{FF2B5EF4-FFF2-40B4-BE49-F238E27FC236}">
                <a16:creationId xmlns:a16="http://schemas.microsoft.com/office/drawing/2014/main" xmlns="" id="{1DB7C82F-AB7E-4F0C-B829-FA1B9C4151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0">
            <a:extLst>
              <a:ext uri="{FF2B5EF4-FFF2-40B4-BE49-F238E27FC236}">
                <a16:creationId xmlns:a16="http://schemas.microsoft.com/office/drawing/2014/main" xmlns="" id="{F55FFF17-D3D5-4F58-BA56-54EA901CE0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4F785A8-4A59-4195-93F5-BC7CAA536F0D}"/>
              </a:ext>
            </a:extLst>
          </p:cNvPr>
          <p:cNvSpPr>
            <a:spLocks noGrp="1"/>
          </p:cNvSpPr>
          <p:nvPr>
            <p:ph type="ctrTitle"/>
          </p:nvPr>
        </p:nvSpPr>
        <p:spPr>
          <a:xfrm>
            <a:off x="804673" y="1409700"/>
            <a:ext cx="4152900" cy="2809875"/>
          </a:xfrm>
        </p:spPr>
        <p:txBody>
          <a:bodyPr anchor="b">
            <a:normAutofit/>
          </a:bodyPr>
          <a:lstStyle/>
          <a:p>
            <a:pPr algn="l"/>
            <a:r>
              <a:rPr lang="en-GB" sz="5400" dirty="0">
                <a:solidFill>
                  <a:schemeClr val="bg1">
                    <a:lumMod val="85000"/>
                    <a:lumOff val="15000"/>
                  </a:schemeClr>
                </a:solidFill>
              </a:rPr>
              <a:t>Housing and health in drug users</a:t>
            </a:r>
          </a:p>
        </p:txBody>
      </p:sp>
      <p:sp>
        <p:nvSpPr>
          <p:cNvPr id="3" name="Subtitle 2">
            <a:extLst>
              <a:ext uri="{FF2B5EF4-FFF2-40B4-BE49-F238E27FC236}">
                <a16:creationId xmlns:a16="http://schemas.microsoft.com/office/drawing/2014/main" xmlns="" id="{888717FF-C60C-4B93-BAC9-74907135EF1C}"/>
              </a:ext>
            </a:extLst>
          </p:cNvPr>
          <p:cNvSpPr>
            <a:spLocks noGrp="1"/>
          </p:cNvSpPr>
          <p:nvPr>
            <p:ph type="subTitle" idx="1"/>
          </p:nvPr>
        </p:nvSpPr>
        <p:spPr>
          <a:xfrm>
            <a:off x="804672" y="4219575"/>
            <a:ext cx="3348228" cy="928494"/>
          </a:xfrm>
        </p:spPr>
        <p:txBody>
          <a:bodyPr anchor="t">
            <a:normAutofit fontScale="85000" lnSpcReduction="20000"/>
          </a:bodyPr>
          <a:lstStyle/>
          <a:p>
            <a:pPr algn="l"/>
            <a:r>
              <a:rPr lang="en-GB" sz="1400" b="1" dirty="0">
                <a:solidFill>
                  <a:schemeClr val="bg1">
                    <a:lumMod val="85000"/>
                    <a:lumOff val="15000"/>
                  </a:schemeClr>
                </a:solidFill>
              </a:rPr>
              <a:t>SSA Conference 2018 , Newcastle </a:t>
            </a:r>
          </a:p>
          <a:p>
            <a:pPr algn="l"/>
            <a:r>
              <a:rPr lang="en-GB" sz="1400" b="1" dirty="0">
                <a:solidFill>
                  <a:schemeClr val="bg1">
                    <a:lumMod val="85000"/>
                    <a:lumOff val="15000"/>
                  </a:schemeClr>
                </a:solidFill>
              </a:rPr>
              <a:t>Asna Ahmed, PhD Student, University of Leeds.</a:t>
            </a:r>
          </a:p>
          <a:p>
            <a:pPr algn="l"/>
            <a:r>
              <a:rPr lang="en-GB" sz="1400" b="1" dirty="0">
                <a:solidFill>
                  <a:schemeClr val="bg1">
                    <a:lumMod val="85000"/>
                    <a:lumOff val="15000"/>
                  </a:schemeClr>
                </a:solidFill>
              </a:rPr>
              <a:t>Dr Amanda Harrison, School of Psychology, University of Leeds</a:t>
            </a:r>
          </a:p>
        </p:txBody>
      </p:sp>
      <p:pic>
        <p:nvPicPr>
          <p:cNvPr id="7" name="Graphic 6" descr="City">
            <a:extLst>
              <a:ext uri="{FF2B5EF4-FFF2-40B4-BE49-F238E27FC236}">
                <a16:creationId xmlns:a16="http://schemas.microsoft.com/office/drawing/2014/main" xmlns="" id="{54DFC600-6EC8-4C43-9DB5-BE597FBC87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6910089" y="1409700"/>
            <a:ext cx="4286250" cy="4286250"/>
          </a:xfrm>
          <a:prstGeom prst="rect">
            <a:avLst/>
          </a:prstGeom>
        </p:spPr>
      </p:pic>
    </p:spTree>
    <p:extLst>
      <p:ext uri="{BB962C8B-B14F-4D97-AF65-F5344CB8AC3E}">
        <p14:creationId xmlns:p14="http://schemas.microsoft.com/office/powerpoint/2010/main" val="5975435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94A0F78-AE30-43C1-9167-F5D78EAFEC4E}"/>
              </a:ext>
            </a:extLst>
          </p:cNvPr>
          <p:cNvSpPr>
            <a:spLocks noGrp="1"/>
          </p:cNvSpPr>
          <p:nvPr>
            <p:ph type="title"/>
          </p:nvPr>
        </p:nvSpPr>
        <p:spPr>
          <a:xfrm>
            <a:off x="609601" y="963877"/>
            <a:ext cx="2085052" cy="4930246"/>
          </a:xfrm>
        </p:spPr>
        <p:txBody>
          <a:bodyPr>
            <a:normAutofit/>
          </a:bodyPr>
          <a:lstStyle/>
          <a:p>
            <a:r>
              <a:rPr lang="en-GB" dirty="0">
                <a:solidFill>
                  <a:schemeClr val="accent1"/>
                </a:solidFill>
              </a:rPr>
              <a:t>Drugs and Housing</a:t>
            </a:r>
          </a:p>
        </p:txBody>
      </p:sp>
      <p:sp>
        <p:nvSpPr>
          <p:cNvPr id="15" name="Content Placeholder 2">
            <a:extLst>
              <a:ext uri="{FF2B5EF4-FFF2-40B4-BE49-F238E27FC236}">
                <a16:creationId xmlns:a16="http://schemas.microsoft.com/office/drawing/2014/main" xmlns="" id="{EED509E1-F9EB-4658-B5C8-CE10695B01A0}"/>
              </a:ext>
            </a:extLst>
          </p:cNvPr>
          <p:cNvSpPr>
            <a:spLocks noGrp="1"/>
          </p:cNvSpPr>
          <p:nvPr>
            <p:ph idx="1"/>
          </p:nvPr>
        </p:nvSpPr>
        <p:spPr>
          <a:xfrm>
            <a:off x="2982690" y="893003"/>
            <a:ext cx="8371111" cy="5224017"/>
          </a:xfrm>
        </p:spPr>
        <p:txBody>
          <a:bodyPr anchor="ctr">
            <a:normAutofit fontScale="85000" lnSpcReduction="20000"/>
          </a:bodyPr>
          <a:lstStyle/>
          <a:p>
            <a:pPr marL="171450" indent="-171450">
              <a:spcBef>
                <a:spcPts val="0"/>
              </a:spcBef>
              <a:spcAft>
                <a:spcPts val="1200"/>
              </a:spcAft>
              <a:defRPr/>
            </a:pPr>
            <a:r>
              <a:rPr lang="en-GB" sz="2400" dirty="0"/>
              <a:t>There are approximately 78,000 individuals in the UK who are either homeless or temporarily housed (1).</a:t>
            </a:r>
          </a:p>
          <a:p>
            <a:pPr marL="171450" indent="-171450">
              <a:spcBef>
                <a:spcPts val="0"/>
              </a:spcBef>
              <a:spcAft>
                <a:spcPts val="1200"/>
              </a:spcAft>
              <a:defRPr/>
            </a:pPr>
            <a:r>
              <a:rPr lang="en-GB" sz="2400" dirty="0"/>
              <a:t>Approximately 83%  of a sample of homeless people in London had used a drug in the last month, 36% and 25% were dependent on heroin or alcohol respectively and 63% reported that their drug use was one of the reasons they became homeless (2).</a:t>
            </a:r>
          </a:p>
          <a:p>
            <a:pPr marL="171450" indent="-171450">
              <a:spcBef>
                <a:spcPts val="0"/>
              </a:spcBef>
              <a:spcAft>
                <a:spcPts val="1200"/>
              </a:spcAft>
              <a:defRPr/>
            </a:pPr>
            <a:r>
              <a:rPr lang="en-GB" sz="2400" dirty="0"/>
              <a:t>Research on the relationship between housing instability and drug use has primarily used dichotomous measures of housing stability, contrasting those who are homeless and those who are housed. However, many drug users are not homeless, but do have a range of accommodation problems that may impact on their well-being and recovery. (3,4,5).</a:t>
            </a:r>
          </a:p>
          <a:p>
            <a:pPr marL="171450" indent="-171450">
              <a:spcBef>
                <a:spcPts val="0"/>
              </a:spcBef>
              <a:spcAft>
                <a:spcPts val="1200"/>
              </a:spcAft>
              <a:defRPr/>
            </a:pPr>
            <a:r>
              <a:rPr lang="en-GB" sz="2400" dirty="0"/>
              <a:t>A recent report in the UK highlighted the lack of this knowledge and the lack of attention given to housing status in treatment plans and advocated the need for further research in this area.(6).</a:t>
            </a:r>
          </a:p>
          <a:p>
            <a:pPr marL="0" indent="0">
              <a:buNone/>
            </a:pPr>
            <a:r>
              <a:rPr lang="en-GB" sz="2400" dirty="0"/>
              <a:t>Objectives: To assess</a:t>
            </a:r>
          </a:p>
          <a:p>
            <a:pPr marL="457200" indent="-457200">
              <a:buAutoNum type="arabicParenR"/>
            </a:pPr>
            <a:r>
              <a:rPr lang="en-GB" sz="2400" dirty="0"/>
              <a:t>Differences in the health and well-being of drug users based on their housing status.</a:t>
            </a:r>
          </a:p>
          <a:p>
            <a:pPr marL="457200" indent="-457200">
              <a:buAutoNum type="arabicParenR"/>
            </a:pPr>
            <a:r>
              <a:rPr lang="en-GB" sz="2400" dirty="0"/>
              <a:t>Use of a particular class of drug predicts poor health.</a:t>
            </a:r>
          </a:p>
          <a:p>
            <a:pPr marL="0" indent="0">
              <a:buNone/>
            </a:pPr>
            <a:endParaRPr lang="en-GB" sz="1700" dirty="0"/>
          </a:p>
        </p:txBody>
      </p:sp>
    </p:spTree>
    <p:extLst>
      <p:ext uri="{BB962C8B-B14F-4D97-AF65-F5344CB8AC3E}">
        <p14:creationId xmlns:p14="http://schemas.microsoft.com/office/powerpoint/2010/main" val="417441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2E756E4-B739-4A25-B52F-5653DAF092CC}"/>
              </a:ext>
            </a:extLst>
          </p:cNvPr>
          <p:cNvSpPr>
            <a:spLocks noGrp="1"/>
          </p:cNvSpPr>
          <p:nvPr>
            <p:ph type="title"/>
          </p:nvPr>
        </p:nvSpPr>
        <p:spPr>
          <a:xfrm>
            <a:off x="838200" y="963877"/>
            <a:ext cx="2302765" cy="4930246"/>
          </a:xfrm>
        </p:spPr>
        <p:txBody>
          <a:bodyPr>
            <a:normAutofit/>
          </a:bodyPr>
          <a:lstStyle/>
          <a:p>
            <a:r>
              <a:rPr lang="en-GB" dirty="0">
                <a:solidFill>
                  <a:schemeClr val="accent1"/>
                </a:solidFill>
              </a:rPr>
              <a:t>Method</a:t>
            </a:r>
          </a:p>
        </p:txBody>
      </p:sp>
      <p:sp>
        <p:nvSpPr>
          <p:cNvPr id="3" name="Content Placeholder 2">
            <a:extLst>
              <a:ext uri="{FF2B5EF4-FFF2-40B4-BE49-F238E27FC236}">
                <a16:creationId xmlns:a16="http://schemas.microsoft.com/office/drawing/2014/main" xmlns="" id="{290219D3-5606-4780-BBEC-A1E57D755614}"/>
              </a:ext>
            </a:extLst>
          </p:cNvPr>
          <p:cNvSpPr>
            <a:spLocks noGrp="1"/>
          </p:cNvSpPr>
          <p:nvPr>
            <p:ph idx="1"/>
          </p:nvPr>
        </p:nvSpPr>
        <p:spPr>
          <a:xfrm>
            <a:off x="3657601" y="818148"/>
            <a:ext cx="7696200" cy="5534526"/>
          </a:xfrm>
        </p:spPr>
        <p:txBody>
          <a:bodyPr anchor="ctr">
            <a:normAutofit/>
          </a:bodyPr>
          <a:lstStyle/>
          <a:p>
            <a:r>
              <a:rPr lang="en-GB" sz="2400" dirty="0"/>
              <a:t>N=109 participants were recruited from Leeds Drug and Alcohol Service and assigned to one of the 3 categories:</a:t>
            </a:r>
          </a:p>
          <a:p>
            <a:r>
              <a:rPr lang="en-GB" sz="2400" dirty="0"/>
              <a:t>NHP- </a:t>
            </a:r>
            <a:r>
              <a:rPr lang="en-GB" sz="2000" dirty="0"/>
              <a:t>no housing problems or stable, safe accommodation.</a:t>
            </a:r>
          </a:p>
          <a:p>
            <a:r>
              <a:rPr lang="en-GB" sz="2400" dirty="0"/>
              <a:t>HP- </a:t>
            </a:r>
            <a:r>
              <a:rPr lang="en-GB" sz="2000" dirty="0"/>
              <a:t>unstable housing (temporary accommodation with tenancy ending soon/ short term hostel residence) or unsuitable accommodation e.g. with problems such as damp, lack of heating, rodent infestation.</a:t>
            </a:r>
          </a:p>
          <a:p>
            <a:r>
              <a:rPr lang="en-GB" sz="2400" dirty="0"/>
              <a:t>NFA- </a:t>
            </a:r>
            <a:r>
              <a:rPr lang="en-GB" sz="2000" dirty="0"/>
              <a:t>no fixed abode e.g. sleeping rough or seeking accommodation on a night by night basis such as sofa surfing.</a:t>
            </a:r>
          </a:p>
          <a:p>
            <a:r>
              <a:rPr lang="en-US" sz="2400" dirty="0">
                <a:solidFill>
                  <a:srgbClr val="000000"/>
                </a:solidFill>
                <a:ea typeface="Tahoma" panose="020B0604030504040204" pitchFamily="34" charset="0"/>
                <a:cs typeface="Tahoma" panose="020B0604030504040204" pitchFamily="34" charset="0"/>
              </a:rPr>
              <a:t>Paper questionnaires were used in 1-2-1 meetings to assess current drug use, physical and psychological health and quality of life.</a:t>
            </a:r>
          </a:p>
          <a:p>
            <a:r>
              <a:rPr lang="en-US" sz="2400" dirty="0">
                <a:solidFill>
                  <a:srgbClr val="000000"/>
                </a:solidFill>
                <a:ea typeface="Tahoma" panose="020B0604030504040204" pitchFamily="34" charset="0"/>
                <a:cs typeface="Tahoma" panose="020B0604030504040204" pitchFamily="34" charset="0"/>
              </a:rPr>
              <a:t>Data were analyzed using one way independent ANOVA and Multiple regression analysis.</a:t>
            </a:r>
            <a:endParaRPr lang="en-GB" sz="2400" dirty="0"/>
          </a:p>
        </p:txBody>
      </p:sp>
    </p:spTree>
    <p:extLst>
      <p:ext uri="{BB962C8B-B14F-4D97-AF65-F5344CB8AC3E}">
        <p14:creationId xmlns:p14="http://schemas.microsoft.com/office/powerpoint/2010/main" val="201863223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2E756E4-B739-4A25-B52F-5653DAF092CC}"/>
              </a:ext>
            </a:extLst>
          </p:cNvPr>
          <p:cNvSpPr>
            <a:spLocks noGrp="1"/>
          </p:cNvSpPr>
          <p:nvPr>
            <p:ph type="title"/>
          </p:nvPr>
        </p:nvSpPr>
        <p:spPr>
          <a:xfrm>
            <a:off x="574736" y="470615"/>
            <a:ext cx="11162152" cy="871322"/>
          </a:xfrm>
        </p:spPr>
        <p:txBody>
          <a:bodyPr>
            <a:normAutofit/>
          </a:bodyPr>
          <a:lstStyle/>
          <a:p>
            <a:pPr algn="ctr"/>
            <a:r>
              <a:rPr lang="en-GB" dirty="0">
                <a:solidFill>
                  <a:schemeClr val="accent1"/>
                </a:solidFill>
              </a:rPr>
              <a:t>Quality of </a:t>
            </a:r>
            <a:r>
              <a:rPr lang="en-GB" dirty="0" smtClean="0">
                <a:solidFill>
                  <a:schemeClr val="accent1"/>
                </a:solidFill>
              </a:rPr>
              <a:t>Life</a:t>
            </a:r>
            <a:endParaRPr lang="en-GB" dirty="0">
              <a:solidFill>
                <a:schemeClr val="accent1"/>
              </a:solidFill>
            </a:endParaRPr>
          </a:p>
        </p:txBody>
      </p:sp>
      <p:pic>
        <p:nvPicPr>
          <p:cNvPr id="7" name="Content Placeholder 6">
            <a:extLst>
              <a:ext uri="{FF2B5EF4-FFF2-40B4-BE49-F238E27FC236}">
                <a16:creationId xmlns:a16="http://schemas.microsoft.com/office/drawing/2014/main" xmlns="" id="{63D7C7DF-97EB-4A67-9E97-92F54788E05E}"/>
              </a:ext>
            </a:extLst>
          </p:cNvPr>
          <p:cNvPicPr>
            <a:picLocks noGrp="1" noChangeAspect="1"/>
          </p:cNvPicPr>
          <p:nvPr>
            <p:ph idx="1"/>
          </p:nvPr>
        </p:nvPicPr>
        <p:blipFill>
          <a:blip r:embed="rId2"/>
          <a:stretch>
            <a:fillRect/>
          </a:stretch>
        </p:blipFill>
        <p:spPr>
          <a:xfrm>
            <a:off x="3313780" y="1492512"/>
            <a:ext cx="5851600" cy="4665728"/>
          </a:xfrm>
          <a:prstGeom prst="rect">
            <a:avLst/>
          </a:prstGeom>
        </p:spPr>
      </p:pic>
    </p:spTree>
    <p:extLst>
      <p:ext uri="{BB962C8B-B14F-4D97-AF65-F5344CB8AC3E}">
        <p14:creationId xmlns:p14="http://schemas.microsoft.com/office/powerpoint/2010/main" val="28086262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2E756E4-B739-4A25-B52F-5653DAF092CC}"/>
              </a:ext>
            </a:extLst>
          </p:cNvPr>
          <p:cNvSpPr>
            <a:spLocks noGrp="1"/>
          </p:cNvSpPr>
          <p:nvPr>
            <p:ph type="title"/>
          </p:nvPr>
        </p:nvSpPr>
        <p:spPr>
          <a:xfrm>
            <a:off x="562210" y="761828"/>
            <a:ext cx="11308226" cy="1240737"/>
          </a:xfrm>
        </p:spPr>
        <p:txBody>
          <a:bodyPr>
            <a:normAutofit/>
          </a:bodyPr>
          <a:lstStyle/>
          <a:p>
            <a:pPr algn="ctr"/>
            <a:r>
              <a:rPr lang="en-GB" dirty="0">
                <a:solidFill>
                  <a:schemeClr val="accent1"/>
                </a:solidFill>
              </a:rPr>
              <a:t>Physical and Psychological </a:t>
            </a:r>
            <a:r>
              <a:rPr lang="en-GB" dirty="0" smtClean="0">
                <a:solidFill>
                  <a:schemeClr val="accent1"/>
                </a:solidFill>
              </a:rPr>
              <a:t>well-being</a:t>
            </a:r>
            <a:br>
              <a:rPr lang="en-GB" dirty="0" smtClean="0">
                <a:solidFill>
                  <a:schemeClr val="accent1"/>
                </a:solidFill>
              </a:rPr>
            </a:br>
            <a:r>
              <a:rPr lang="en-GB" sz="2800" dirty="0" smtClean="0">
                <a:solidFill>
                  <a:schemeClr val="accent1"/>
                </a:solidFill>
              </a:rPr>
              <a:t>(Mean± (SED))</a:t>
            </a:r>
            <a:endParaRPr lang="en-GB" sz="2800" dirty="0">
              <a:solidFill>
                <a:schemeClr val="accent1"/>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027700955"/>
              </p:ext>
            </p:extLst>
          </p:nvPr>
        </p:nvGraphicFramePr>
        <p:xfrm>
          <a:off x="838200" y="2002565"/>
          <a:ext cx="10515600" cy="37795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xmlns="" val="1440010471"/>
                    </a:ext>
                  </a:extLst>
                </a:gridCol>
                <a:gridCol w="2103120">
                  <a:extLst>
                    <a:ext uri="{9D8B030D-6E8A-4147-A177-3AD203B41FA5}">
                      <a16:colId xmlns:a16="http://schemas.microsoft.com/office/drawing/2014/main" xmlns="" val="2918622252"/>
                    </a:ext>
                  </a:extLst>
                </a:gridCol>
                <a:gridCol w="2103120">
                  <a:extLst>
                    <a:ext uri="{9D8B030D-6E8A-4147-A177-3AD203B41FA5}">
                      <a16:colId xmlns:a16="http://schemas.microsoft.com/office/drawing/2014/main" xmlns="" val="2332793761"/>
                    </a:ext>
                  </a:extLst>
                </a:gridCol>
                <a:gridCol w="2103120">
                  <a:extLst>
                    <a:ext uri="{9D8B030D-6E8A-4147-A177-3AD203B41FA5}">
                      <a16:colId xmlns:a16="http://schemas.microsoft.com/office/drawing/2014/main" xmlns="" val="812424605"/>
                    </a:ext>
                  </a:extLst>
                </a:gridCol>
                <a:gridCol w="2103120">
                  <a:extLst>
                    <a:ext uri="{9D8B030D-6E8A-4147-A177-3AD203B41FA5}">
                      <a16:colId xmlns:a16="http://schemas.microsoft.com/office/drawing/2014/main" xmlns="" val="4204364896"/>
                    </a:ext>
                  </a:extLst>
                </a:gridCol>
              </a:tblGrid>
              <a:tr h="370840">
                <a:tc>
                  <a:txBody>
                    <a:bodyPr/>
                    <a:lstStyle/>
                    <a:p>
                      <a:pPr algn="ctr"/>
                      <a:r>
                        <a:rPr lang="en-GB" dirty="0" smtClean="0"/>
                        <a:t>Measure</a:t>
                      </a:r>
                      <a:endParaRPr lang="en-GB" dirty="0"/>
                    </a:p>
                  </a:txBody>
                  <a:tcPr/>
                </a:tc>
                <a:tc>
                  <a:txBody>
                    <a:bodyPr/>
                    <a:lstStyle/>
                    <a:p>
                      <a:pPr algn="ctr"/>
                      <a:r>
                        <a:rPr lang="en-GB" dirty="0" smtClean="0"/>
                        <a:t>No Housing Problem (n=35)</a:t>
                      </a:r>
                      <a:endParaRPr lang="en-GB" dirty="0"/>
                    </a:p>
                  </a:txBody>
                  <a:tcPr/>
                </a:tc>
                <a:tc>
                  <a:txBody>
                    <a:bodyPr/>
                    <a:lstStyle/>
                    <a:p>
                      <a:pPr algn="ctr"/>
                      <a:r>
                        <a:rPr lang="en-GB" dirty="0" smtClean="0"/>
                        <a:t>Housing Problem (n=36)</a:t>
                      </a:r>
                      <a:endParaRPr lang="en-GB" dirty="0"/>
                    </a:p>
                  </a:txBody>
                  <a:tcPr/>
                </a:tc>
                <a:tc>
                  <a:txBody>
                    <a:bodyPr/>
                    <a:lstStyle/>
                    <a:p>
                      <a:pPr algn="ctr"/>
                      <a:r>
                        <a:rPr lang="en-GB" dirty="0" smtClean="0"/>
                        <a:t>No Fixed Abode</a:t>
                      </a:r>
                    </a:p>
                    <a:p>
                      <a:pPr algn="ctr"/>
                      <a:r>
                        <a:rPr lang="en-GB" dirty="0" smtClean="0"/>
                        <a:t>(n=38)</a:t>
                      </a:r>
                      <a:endParaRPr lang="en-GB" dirty="0"/>
                    </a:p>
                  </a:txBody>
                  <a:tcPr/>
                </a:tc>
                <a:tc>
                  <a:txBody>
                    <a:bodyPr/>
                    <a:lstStyle/>
                    <a:p>
                      <a:pPr algn="ctr"/>
                      <a:r>
                        <a:rPr lang="en-GB" dirty="0" smtClean="0"/>
                        <a:t>Predictive</a:t>
                      </a:r>
                      <a:r>
                        <a:rPr lang="en-GB" baseline="0" dirty="0" smtClean="0"/>
                        <a:t> Drugs</a:t>
                      </a:r>
                      <a:endParaRPr lang="en-GB" dirty="0"/>
                    </a:p>
                  </a:txBody>
                  <a:tcPr/>
                </a:tc>
                <a:extLst>
                  <a:ext uri="{0D108BD9-81ED-4DB2-BD59-A6C34878D82A}">
                    <a16:rowId xmlns:a16="http://schemas.microsoft.com/office/drawing/2014/main" xmlns="" val="2738227105"/>
                  </a:ext>
                </a:extLst>
              </a:tr>
              <a:tr h="370840">
                <a:tc>
                  <a:txBody>
                    <a:bodyPr/>
                    <a:lstStyle/>
                    <a:p>
                      <a:r>
                        <a:rPr lang="en-GB" sz="1600" dirty="0" smtClean="0"/>
                        <a:t>Physical Health</a:t>
                      </a:r>
                      <a:endParaRPr lang="en-GB" sz="1600" dirty="0"/>
                    </a:p>
                  </a:txBody>
                  <a:tcPr/>
                </a:tc>
                <a:tc>
                  <a:txBody>
                    <a:bodyPr/>
                    <a:lstStyle/>
                    <a:p>
                      <a:pPr algn="ctr"/>
                      <a:r>
                        <a:rPr lang="en-GB" sz="1600" dirty="0" smtClean="0"/>
                        <a:t>11.83 (0.78)</a:t>
                      </a:r>
                      <a:endParaRPr lang="en-GB" sz="1600" dirty="0"/>
                    </a:p>
                  </a:txBody>
                  <a:tcPr/>
                </a:tc>
                <a:tc>
                  <a:txBody>
                    <a:bodyPr/>
                    <a:lstStyle/>
                    <a:p>
                      <a:pPr algn="ctr"/>
                      <a:r>
                        <a:rPr lang="en-GB" sz="1600" dirty="0" smtClean="0"/>
                        <a:t>10.03 (0.79)</a:t>
                      </a:r>
                      <a:endParaRPr lang="en-GB" sz="1600" dirty="0"/>
                    </a:p>
                  </a:txBody>
                  <a:tcPr/>
                </a:tc>
                <a:tc>
                  <a:txBody>
                    <a:bodyPr/>
                    <a:lstStyle/>
                    <a:p>
                      <a:pPr algn="ctr"/>
                      <a:r>
                        <a:rPr lang="en-GB" sz="1600" dirty="0" smtClean="0"/>
                        <a:t>8.42 (0.69)**</a:t>
                      </a:r>
                      <a:endParaRPr lang="en-GB" sz="1600" dirty="0"/>
                    </a:p>
                  </a:txBody>
                  <a:tcPr/>
                </a:tc>
                <a:tc>
                  <a:txBody>
                    <a:bodyPr/>
                    <a:lstStyle/>
                    <a:p>
                      <a:pPr algn="ctr"/>
                      <a:r>
                        <a:rPr lang="en-GB" sz="1600" dirty="0" smtClean="0"/>
                        <a:t>Opiates</a:t>
                      </a:r>
                    </a:p>
                    <a:p>
                      <a:pPr algn="ctr"/>
                      <a:r>
                        <a:rPr lang="en-GB" sz="1600" i="1" dirty="0" smtClean="0"/>
                        <a:t>F</a:t>
                      </a:r>
                      <a:r>
                        <a:rPr lang="en-GB" sz="1600" dirty="0" smtClean="0"/>
                        <a:t>(1,107)=12.21,</a:t>
                      </a:r>
                      <a:r>
                        <a:rPr lang="en-GB" sz="1600" baseline="0" dirty="0" smtClean="0"/>
                        <a:t> </a:t>
                      </a:r>
                      <a:r>
                        <a:rPr lang="en-GB" sz="1600" i="1" baseline="0" dirty="0" smtClean="0"/>
                        <a:t>p</a:t>
                      </a:r>
                      <a:r>
                        <a:rPr lang="en-GB" sz="1600" baseline="0" dirty="0" smtClean="0"/>
                        <a:t>&lt;.05</a:t>
                      </a:r>
                      <a:endParaRPr lang="en-GB" sz="1600" dirty="0"/>
                    </a:p>
                  </a:txBody>
                  <a:tcPr/>
                </a:tc>
                <a:extLst>
                  <a:ext uri="{0D108BD9-81ED-4DB2-BD59-A6C34878D82A}">
                    <a16:rowId xmlns:a16="http://schemas.microsoft.com/office/drawing/2014/main" xmlns="" val="1121627960"/>
                  </a:ext>
                </a:extLst>
              </a:tr>
              <a:tr h="370840">
                <a:tc>
                  <a:txBody>
                    <a:bodyPr/>
                    <a:lstStyle/>
                    <a:p>
                      <a:r>
                        <a:rPr lang="en-GB" sz="1600" dirty="0" smtClean="0"/>
                        <a:t>Psychological Health</a:t>
                      </a:r>
                      <a:endParaRPr lang="en-GB" sz="1600" dirty="0"/>
                    </a:p>
                  </a:txBody>
                  <a:tcPr/>
                </a:tc>
                <a:tc>
                  <a:txBody>
                    <a:bodyPr/>
                    <a:lstStyle/>
                    <a:p>
                      <a:pPr algn="ctr"/>
                      <a:r>
                        <a:rPr lang="en-GB" sz="1600" dirty="0" smtClean="0"/>
                        <a:t>11.94 (3.99)</a:t>
                      </a:r>
                      <a:endParaRPr lang="en-GB" sz="1600" dirty="0"/>
                    </a:p>
                  </a:txBody>
                  <a:tcPr/>
                </a:tc>
                <a:tc>
                  <a:txBody>
                    <a:bodyPr/>
                    <a:lstStyle/>
                    <a:p>
                      <a:pPr algn="ctr"/>
                      <a:r>
                        <a:rPr lang="en-GB" sz="1600" dirty="0" smtClean="0"/>
                        <a:t>8.80 (4.37)**</a:t>
                      </a:r>
                      <a:endParaRPr lang="en-GB" sz="1600" dirty="0"/>
                    </a:p>
                  </a:txBody>
                  <a:tcPr/>
                </a:tc>
                <a:tc>
                  <a:txBody>
                    <a:bodyPr/>
                    <a:lstStyle/>
                    <a:p>
                      <a:pPr algn="ctr"/>
                      <a:r>
                        <a:rPr lang="en-GB" sz="1600" dirty="0" smtClean="0"/>
                        <a:t>7.47 (4.52)***</a:t>
                      </a:r>
                      <a:endParaRPr lang="en-GB" sz="1600" dirty="0"/>
                    </a:p>
                  </a:txBody>
                  <a:tcPr/>
                </a:tc>
                <a:tc>
                  <a:txBody>
                    <a:bodyPr/>
                    <a:lstStyle/>
                    <a:p>
                      <a:pPr algn="ctr"/>
                      <a:r>
                        <a:rPr lang="en-GB" sz="1600" dirty="0" smtClean="0"/>
                        <a:t>Opiates</a:t>
                      </a:r>
                      <a:endParaRPr lang="en-GB" sz="1600" baseline="0" dirty="0" smtClean="0"/>
                    </a:p>
                    <a:p>
                      <a:pPr algn="ctr"/>
                      <a:r>
                        <a:rPr lang="en-GB" sz="1600" i="1" baseline="0" dirty="0" smtClean="0"/>
                        <a:t>F</a:t>
                      </a:r>
                      <a:r>
                        <a:rPr lang="en-GB" sz="1600" baseline="0" dirty="0" smtClean="0"/>
                        <a:t>(1,107)= 16.46, </a:t>
                      </a:r>
                      <a:r>
                        <a:rPr lang="en-GB" sz="1600" i="1" baseline="0" dirty="0" smtClean="0"/>
                        <a:t>p</a:t>
                      </a:r>
                      <a:r>
                        <a:rPr lang="en-GB" sz="1600" baseline="0" dirty="0" smtClean="0"/>
                        <a:t>&lt;.001</a:t>
                      </a:r>
                      <a:endParaRPr lang="en-GB" sz="1600" dirty="0"/>
                    </a:p>
                  </a:txBody>
                  <a:tcPr/>
                </a:tc>
                <a:extLst>
                  <a:ext uri="{0D108BD9-81ED-4DB2-BD59-A6C34878D82A}">
                    <a16:rowId xmlns:a16="http://schemas.microsoft.com/office/drawing/2014/main" xmlns="" val="830170099"/>
                  </a:ext>
                </a:extLst>
              </a:tr>
              <a:tr h="370840">
                <a:tc>
                  <a:txBody>
                    <a:bodyPr/>
                    <a:lstStyle/>
                    <a:p>
                      <a:r>
                        <a:rPr lang="en-GB" sz="1600" dirty="0" smtClean="0"/>
                        <a:t>Stress (PSS-10)</a:t>
                      </a:r>
                      <a:endParaRPr lang="en-GB" sz="1600" dirty="0"/>
                    </a:p>
                  </a:txBody>
                  <a:tcPr/>
                </a:tc>
                <a:tc>
                  <a:txBody>
                    <a:bodyPr/>
                    <a:lstStyle/>
                    <a:p>
                      <a:pPr algn="ctr"/>
                      <a:r>
                        <a:rPr lang="en-GB" sz="1600" dirty="0" smtClean="0"/>
                        <a:t>21.66 (6.74)</a:t>
                      </a:r>
                      <a:endParaRPr lang="en-GB" sz="1600" dirty="0"/>
                    </a:p>
                  </a:txBody>
                  <a:tcPr/>
                </a:tc>
                <a:tc>
                  <a:txBody>
                    <a:bodyPr/>
                    <a:lstStyle/>
                    <a:p>
                      <a:pPr algn="ctr"/>
                      <a:r>
                        <a:rPr lang="en-GB" sz="1600" dirty="0" smtClean="0"/>
                        <a:t>27.78 (6.74)**</a:t>
                      </a:r>
                      <a:endParaRPr lang="en-GB" sz="1600" dirty="0"/>
                    </a:p>
                  </a:txBody>
                  <a:tcPr/>
                </a:tc>
                <a:tc>
                  <a:txBody>
                    <a:bodyPr/>
                    <a:lstStyle/>
                    <a:p>
                      <a:pPr algn="ctr"/>
                      <a:r>
                        <a:rPr lang="en-GB" sz="1600" dirty="0" smtClean="0"/>
                        <a:t>28.32 (7.19)***</a:t>
                      </a:r>
                      <a:endParaRPr lang="en-GB" sz="1600" dirty="0"/>
                    </a:p>
                  </a:txBody>
                  <a:tcPr/>
                </a:tc>
                <a:tc>
                  <a:txBody>
                    <a:bodyPr/>
                    <a:lstStyle/>
                    <a:p>
                      <a:pPr algn="ctr"/>
                      <a:r>
                        <a:rPr lang="en-GB" sz="1600" dirty="0" smtClean="0"/>
                        <a:t>Opiates</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i="1" baseline="0" dirty="0" smtClean="0"/>
                        <a:t>F</a:t>
                      </a:r>
                      <a:r>
                        <a:rPr lang="en-GB" sz="1600" baseline="0" dirty="0" smtClean="0"/>
                        <a:t>(1,107)= 9.68, </a:t>
                      </a:r>
                      <a:r>
                        <a:rPr lang="en-GB" sz="1600" i="1" baseline="0" dirty="0" smtClean="0"/>
                        <a:t>p</a:t>
                      </a:r>
                      <a:r>
                        <a:rPr lang="en-GB" sz="1600" baseline="0" dirty="0" smtClean="0"/>
                        <a:t>&lt;.05</a:t>
                      </a:r>
                      <a:endParaRPr lang="en-GB" sz="1600" dirty="0" smtClean="0"/>
                    </a:p>
                  </a:txBody>
                  <a:tcPr/>
                </a:tc>
                <a:extLst>
                  <a:ext uri="{0D108BD9-81ED-4DB2-BD59-A6C34878D82A}">
                    <a16:rowId xmlns:a16="http://schemas.microsoft.com/office/drawing/2014/main" xmlns="" val="2572363557"/>
                  </a:ext>
                </a:extLst>
              </a:tr>
              <a:tr h="370840">
                <a:tc>
                  <a:txBody>
                    <a:bodyPr/>
                    <a:lstStyle/>
                    <a:p>
                      <a:r>
                        <a:rPr lang="en-GB" sz="1600" dirty="0" smtClean="0"/>
                        <a:t>Anxiety (GAD-7)</a:t>
                      </a:r>
                      <a:endParaRPr lang="en-GB" sz="1600" dirty="0"/>
                    </a:p>
                  </a:txBody>
                  <a:tcPr/>
                </a:tc>
                <a:tc>
                  <a:txBody>
                    <a:bodyPr/>
                    <a:lstStyle/>
                    <a:p>
                      <a:pPr algn="ctr"/>
                      <a:r>
                        <a:rPr lang="en-GB" sz="1600" dirty="0" smtClean="0"/>
                        <a:t>8.17 (5.44)</a:t>
                      </a:r>
                      <a:endParaRPr lang="en-GB" sz="1600" dirty="0"/>
                    </a:p>
                  </a:txBody>
                  <a:tcPr/>
                </a:tc>
                <a:tc>
                  <a:txBody>
                    <a:bodyPr/>
                    <a:lstStyle/>
                    <a:p>
                      <a:pPr algn="ctr"/>
                      <a:r>
                        <a:rPr lang="en-GB" sz="1600" dirty="0" smtClean="0"/>
                        <a:t>12.78 (6.70)*</a:t>
                      </a:r>
                      <a:endParaRPr lang="en-GB" sz="1600" dirty="0"/>
                    </a:p>
                  </a:txBody>
                  <a:tcPr/>
                </a:tc>
                <a:tc>
                  <a:txBody>
                    <a:bodyPr/>
                    <a:lstStyle/>
                    <a:p>
                      <a:pPr algn="ctr"/>
                      <a:r>
                        <a:rPr lang="en-GB" sz="1600" dirty="0" smtClean="0"/>
                        <a:t>14.50 (4.71)***</a:t>
                      </a:r>
                      <a:endParaRPr lang="en-GB" sz="1600" dirty="0"/>
                    </a:p>
                  </a:txBody>
                  <a:tcPr/>
                </a:tc>
                <a:tc>
                  <a:txBody>
                    <a:bodyPr/>
                    <a:lstStyle/>
                    <a:p>
                      <a:pPr algn="ctr"/>
                      <a:r>
                        <a:rPr lang="en-GB" sz="1600" dirty="0" smtClean="0"/>
                        <a:t>Opiates</a:t>
                      </a:r>
                    </a:p>
                    <a:p>
                      <a:pPr algn="ctr"/>
                      <a:r>
                        <a:rPr lang="en-GB" sz="1600" i="1" dirty="0" smtClean="0"/>
                        <a:t>F</a:t>
                      </a:r>
                      <a:r>
                        <a:rPr lang="en-GB" sz="1600" dirty="0" smtClean="0"/>
                        <a:t>(1,107)=</a:t>
                      </a:r>
                      <a:r>
                        <a:rPr lang="en-GB" sz="1600" baseline="0" dirty="0" smtClean="0"/>
                        <a:t> 6.31,</a:t>
                      </a:r>
                      <a:r>
                        <a:rPr lang="en-GB" sz="1600" i="1" baseline="0" dirty="0" smtClean="0"/>
                        <a:t>p</a:t>
                      </a:r>
                      <a:r>
                        <a:rPr lang="en-GB" sz="1600" baseline="0" dirty="0" smtClean="0"/>
                        <a:t>&lt;.05</a:t>
                      </a:r>
                      <a:endParaRPr lang="en-GB" sz="1600" dirty="0" smtClean="0"/>
                    </a:p>
                  </a:txBody>
                  <a:tcPr/>
                </a:tc>
                <a:extLst>
                  <a:ext uri="{0D108BD9-81ED-4DB2-BD59-A6C34878D82A}">
                    <a16:rowId xmlns:a16="http://schemas.microsoft.com/office/drawing/2014/main" xmlns="" val="1152924480"/>
                  </a:ext>
                </a:extLst>
              </a:tr>
              <a:tr h="370840">
                <a:tc>
                  <a:txBody>
                    <a:bodyPr/>
                    <a:lstStyle/>
                    <a:p>
                      <a:r>
                        <a:rPr lang="en-GB" sz="1600" dirty="0" smtClean="0"/>
                        <a:t>Depression</a:t>
                      </a:r>
                      <a:r>
                        <a:rPr lang="en-GB" sz="1600" baseline="0" dirty="0" smtClean="0"/>
                        <a:t> (PHQ-9)</a:t>
                      </a:r>
                      <a:endParaRPr lang="en-GB" sz="1600" dirty="0"/>
                    </a:p>
                  </a:txBody>
                  <a:tcPr/>
                </a:tc>
                <a:tc>
                  <a:txBody>
                    <a:bodyPr/>
                    <a:lstStyle/>
                    <a:p>
                      <a:pPr algn="ctr"/>
                      <a:r>
                        <a:rPr lang="en-GB" sz="1600" dirty="0" smtClean="0"/>
                        <a:t>11.54 (6.33)</a:t>
                      </a:r>
                      <a:endParaRPr lang="en-GB" sz="1600" dirty="0"/>
                    </a:p>
                  </a:txBody>
                  <a:tcPr/>
                </a:tc>
                <a:tc>
                  <a:txBody>
                    <a:bodyPr/>
                    <a:lstStyle/>
                    <a:p>
                      <a:pPr algn="ctr"/>
                      <a:r>
                        <a:rPr lang="en-GB" sz="1600" dirty="0" smtClean="0"/>
                        <a:t>15.28 (5.90)*</a:t>
                      </a:r>
                      <a:endParaRPr lang="en-GB" sz="1600" dirty="0"/>
                    </a:p>
                  </a:txBody>
                  <a:tcPr/>
                </a:tc>
                <a:tc>
                  <a:txBody>
                    <a:bodyPr/>
                    <a:lstStyle/>
                    <a:p>
                      <a:pPr algn="ctr"/>
                      <a:r>
                        <a:rPr lang="en-GB" sz="1600" dirty="0" smtClean="0"/>
                        <a:t>16.87 (5.81)**</a:t>
                      </a:r>
                      <a:endParaRPr lang="en-GB" sz="1600" dirty="0"/>
                    </a:p>
                  </a:txBody>
                  <a:tcPr/>
                </a:tc>
                <a:tc>
                  <a:txBody>
                    <a:bodyPr/>
                    <a:lstStyle/>
                    <a:p>
                      <a:pPr algn="ctr"/>
                      <a:r>
                        <a:rPr lang="en-GB" sz="1600" dirty="0" smtClean="0"/>
                        <a:t>Opiates</a:t>
                      </a:r>
                    </a:p>
                    <a:p>
                      <a:pPr algn="ctr"/>
                      <a:r>
                        <a:rPr lang="en-GB" sz="1600" i="1" dirty="0" smtClean="0"/>
                        <a:t>F</a:t>
                      </a:r>
                      <a:r>
                        <a:rPr lang="en-GB" sz="1600" dirty="0" smtClean="0"/>
                        <a:t>(1,107)=</a:t>
                      </a:r>
                      <a:r>
                        <a:rPr lang="en-GB" sz="1600" baseline="0" dirty="0" smtClean="0"/>
                        <a:t> 11.70, </a:t>
                      </a:r>
                      <a:r>
                        <a:rPr lang="en-GB" sz="1600" i="1" baseline="0" dirty="0" smtClean="0"/>
                        <a:t>p</a:t>
                      </a:r>
                      <a:r>
                        <a:rPr lang="en-GB" sz="1600" baseline="0" dirty="0" smtClean="0"/>
                        <a:t>&lt;.05</a:t>
                      </a:r>
                      <a:endParaRPr lang="en-GB" sz="1600" dirty="0" smtClean="0"/>
                    </a:p>
                  </a:txBody>
                  <a:tcPr/>
                </a:tc>
                <a:extLst>
                  <a:ext uri="{0D108BD9-81ED-4DB2-BD59-A6C34878D82A}">
                    <a16:rowId xmlns:a16="http://schemas.microsoft.com/office/drawing/2014/main" xmlns="" val="4077818950"/>
                  </a:ext>
                </a:extLst>
              </a:tr>
            </a:tbl>
          </a:graphicData>
        </a:graphic>
      </p:graphicFrame>
      <p:sp>
        <p:nvSpPr>
          <p:cNvPr id="4" name="TextBox 3"/>
          <p:cNvSpPr txBox="1"/>
          <p:nvPr/>
        </p:nvSpPr>
        <p:spPr>
          <a:xfrm>
            <a:off x="1095702" y="6061841"/>
            <a:ext cx="9695793" cy="307777"/>
          </a:xfrm>
          <a:prstGeom prst="rect">
            <a:avLst/>
          </a:prstGeom>
          <a:noFill/>
        </p:spPr>
        <p:txBody>
          <a:bodyPr wrap="square" rtlCol="0">
            <a:spAutoFit/>
          </a:bodyPr>
          <a:lstStyle/>
          <a:p>
            <a:r>
              <a:rPr lang="en-GB" sz="1400" dirty="0" smtClean="0"/>
              <a:t>* p&lt;0.05, **p&lt;0.01, ***p&lt;0.001 compared to No Housing Problem group.</a:t>
            </a:r>
            <a:endParaRPr lang="en-GB" sz="1400" dirty="0"/>
          </a:p>
        </p:txBody>
      </p:sp>
    </p:spTree>
    <p:extLst>
      <p:ext uri="{BB962C8B-B14F-4D97-AF65-F5344CB8AC3E}">
        <p14:creationId xmlns:p14="http://schemas.microsoft.com/office/powerpoint/2010/main" val="406124663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2E756E4-B739-4A25-B52F-5653DAF092CC}"/>
              </a:ext>
            </a:extLst>
          </p:cNvPr>
          <p:cNvSpPr>
            <a:spLocks noGrp="1"/>
          </p:cNvSpPr>
          <p:nvPr>
            <p:ph type="title"/>
          </p:nvPr>
        </p:nvSpPr>
        <p:spPr>
          <a:xfrm>
            <a:off x="963461" y="2580048"/>
            <a:ext cx="3494362" cy="1284545"/>
          </a:xfrm>
        </p:spPr>
        <p:txBody>
          <a:bodyPr>
            <a:normAutofit/>
          </a:bodyPr>
          <a:lstStyle/>
          <a:p>
            <a:r>
              <a:rPr lang="en-GB" dirty="0">
                <a:solidFill>
                  <a:schemeClr val="accent1"/>
                </a:solidFill>
              </a:rPr>
              <a:t>Summary </a:t>
            </a:r>
          </a:p>
        </p:txBody>
      </p:sp>
      <p:cxnSp>
        <p:nvCxnSpPr>
          <p:cNvPr id="15" name="Straight Connector 14">
            <a:extLst>
              <a:ext uri="{FF2B5EF4-FFF2-40B4-BE49-F238E27FC236}">
                <a16:creationId xmlns:a16="http://schemas.microsoft.com/office/drawing/2014/main" xmlns=""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90219D3-5606-4780-BBEC-A1E57D755614}"/>
              </a:ext>
            </a:extLst>
          </p:cNvPr>
          <p:cNvSpPr>
            <a:spLocks noGrp="1"/>
          </p:cNvSpPr>
          <p:nvPr>
            <p:ph idx="1"/>
          </p:nvPr>
        </p:nvSpPr>
        <p:spPr>
          <a:xfrm>
            <a:off x="5073482" y="1235378"/>
            <a:ext cx="6377769" cy="3973883"/>
          </a:xfrm>
        </p:spPr>
        <p:txBody>
          <a:bodyPr anchor="ctr">
            <a:normAutofit/>
          </a:bodyPr>
          <a:lstStyle/>
          <a:p>
            <a:endParaRPr lang="en-GB" sz="2400" dirty="0"/>
          </a:p>
          <a:p>
            <a:r>
              <a:rPr lang="en-GB" sz="2400" dirty="0"/>
              <a:t>These results indicate that opiates were the only significant predictor of each category of health.</a:t>
            </a:r>
          </a:p>
          <a:p>
            <a:r>
              <a:rPr lang="en-GB" sz="2400" dirty="0"/>
              <a:t>The results highlight that it is not only homeless drug users that have complex treatment needs associated with their housing status.</a:t>
            </a:r>
          </a:p>
          <a:p>
            <a:r>
              <a:rPr lang="en-GB" sz="2400" dirty="0"/>
              <a:t>Drug users should be considered as a diverse population in which there are different treatment needs based on their housing status.</a:t>
            </a:r>
          </a:p>
          <a:p>
            <a:endParaRPr lang="en-GB" sz="2400" dirty="0"/>
          </a:p>
        </p:txBody>
      </p:sp>
      <p:sp>
        <p:nvSpPr>
          <p:cNvPr id="6" name="TextBox 5"/>
          <p:cNvSpPr txBox="1"/>
          <p:nvPr/>
        </p:nvSpPr>
        <p:spPr>
          <a:xfrm>
            <a:off x="667032" y="5427472"/>
            <a:ext cx="11059885" cy="954107"/>
          </a:xfrm>
          <a:prstGeom prst="rect">
            <a:avLst/>
          </a:prstGeom>
          <a:noFill/>
        </p:spPr>
        <p:txBody>
          <a:bodyPr wrap="square" rtlCol="0">
            <a:spAutoFit/>
          </a:bodyPr>
          <a:lstStyle/>
          <a:p>
            <a:pPr>
              <a:buAutoNum type="arabicPeriod"/>
            </a:pPr>
            <a:r>
              <a:rPr lang="en-GB" sz="800" dirty="0"/>
              <a:t> Crisis Homelessness monitor. https://www.crisis.org.uk /media/238700 /homelessness _</a:t>
            </a:r>
            <a:r>
              <a:rPr lang="en-GB" sz="800" dirty="0" err="1"/>
              <a:t>monitor_England</a:t>
            </a:r>
            <a:r>
              <a:rPr lang="en-GB" sz="800" dirty="0"/>
              <a:t> _2018 .pdf (accessed 6 June 2018). Google scholar. </a:t>
            </a:r>
          </a:p>
          <a:p>
            <a:pPr>
              <a:buAutoNum type="arabicPeriod"/>
            </a:pPr>
            <a:r>
              <a:rPr lang="en-GB" sz="800" dirty="0"/>
              <a:t> FOUNTAIN, J., HOWES, S., MARSDEN, J., TAYLOR, C. &amp; STRANG, J. 2003. Drug and alcohol use and the link with homelessness: results from a survey of homeless people in London. Addiction Research &amp; Theory, 11, 245-256. </a:t>
            </a:r>
          </a:p>
          <a:p>
            <a:pPr>
              <a:buAutoNum type="arabicPeriod"/>
            </a:pPr>
            <a:r>
              <a:rPr lang="en-GB" sz="800" dirty="0"/>
              <a:t> KERTESZ, S. G., CROUCH, K., MILBY, J. B., CUSIMANO, R. E. &amp; SCHUMACHER, J. E. 2009. Housing first for homeless persons with active addiction: are we overreaching? Milbank Quarterly, 87, 495-534. </a:t>
            </a:r>
          </a:p>
          <a:p>
            <a:r>
              <a:rPr lang="en-GB" sz="800" dirty="0"/>
              <a:t>4. EYRICH-GARG, K. M., CACCIOLA, J. S., CARISE, 4. D., LYNCH, K. G. &amp; MCLELLAN, A. T. 2008. Individual characteristics of the literally homeless, marginally housed, and impoverished in a US substance abuse treatment seeking sample. Social psychiatry and psychiatric epidemiology, 43, 831-842. </a:t>
            </a:r>
          </a:p>
          <a:p>
            <a:r>
              <a:rPr lang="en-GB" sz="800" dirty="0"/>
              <a:t>5. KRUPSKI , A., GRAVES, M. C., BUMGARDNER, K., &amp; ROY-BYRNE, P. 2015. Comparison of Homeless and Non-Homeless Problem Drug Users Recruited from Primary Care Safety-Net Clinics. Journal of Substance Abuse Treatment, 58, 84–89. </a:t>
            </a:r>
          </a:p>
          <a:p>
            <a:r>
              <a:rPr lang="en-GB" sz="800" dirty="0"/>
              <a:t>6. PUBLIC HEALTH ENGLAND. An evidence of the outcomes that can be expected of drug misuse treatment in England. Public Health England. 2017</a:t>
            </a:r>
            <a:endParaRPr lang="en-US" sz="800" dirty="0"/>
          </a:p>
        </p:txBody>
      </p:sp>
    </p:spTree>
    <p:extLst>
      <p:ext uri="{BB962C8B-B14F-4D97-AF65-F5344CB8AC3E}">
        <p14:creationId xmlns:p14="http://schemas.microsoft.com/office/powerpoint/2010/main" val="384901037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841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Tahoma</vt:lpstr>
      <vt:lpstr>Office Theme</vt:lpstr>
      <vt:lpstr>Housing and health in drug users</vt:lpstr>
      <vt:lpstr>Drugs and Housing</vt:lpstr>
      <vt:lpstr>Method</vt:lpstr>
      <vt:lpstr>Quality of Life</vt:lpstr>
      <vt:lpstr>Physical and Psychological well-being (Mean± (SED))</vt:lpstr>
      <vt:lpstr>Summary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and health in drug users</dc:title>
  <dc:creator>Asna Ahmed</dc:creator>
  <cp:lastModifiedBy>Asna  Ahmed</cp:lastModifiedBy>
  <cp:revision>21</cp:revision>
  <dcterms:created xsi:type="dcterms:W3CDTF">2018-10-29T20:11:02Z</dcterms:created>
  <dcterms:modified xsi:type="dcterms:W3CDTF">2018-10-30T12:20:36Z</dcterms:modified>
</cp:coreProperties>
</file>