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256" r:id="rId2"/>
    <p:sldId id="308" r:id="rId3"/>
    <p:sldId id="312" r:id="rId4"/>
    <p:sldId id="270" r:id="rId5"/>
    <p:sldId id="290" r:id="rId6"/>
    <p:sldId id="309" r:id="rId7"/>
    <p:sldId id="295" r:id="rId8"/>
    <p:sldId id="322" r:id="rId9"/>
    <p:sldId id="333" r:id="rId10"/>
    <p:sldId id="321" r:id="rId11"/>
    <p:sldId id="332" r:id="rId12"/>
    <p:sldId id="310" r:id="rId13"/>
    <p:sldId id="318" r:id="rId14"/>
    <p:sldId id="326" r:id="rId15"/>
    <p:sldId id="327" r:id="rId16"/>
    <p:sldId id="328" r:id="rId17"/>
    <p:sldId id="331" r:id="rId18"/>
    <p:sldId id="330" r:id="rId19"/>
    <p:sldId id="320" r:id="rId20"/>
    <p:sldId id="262" r:id="rId21"/>
    <p:sldId id="32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83874" autoAdjust="0"/>
  </p:normalViewPr>
  <p:slideViewPr>
    <p:cSldViewPr>
      <p:cViewPr>
        <p:scale>
          <a:sx n="99" d="100"/>
          <a:sy n="99" d="100"/>
        </p:scale>
        <p:origin x="-270" y="-66"/>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0F2AE-C92B-4550-9635-C3C33E4D6543}" type="datetimeFigureOut">
              <a:rPr lang="en-GB" smtClean="0"/>
              <a:t>16/11/2015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A2138-436E-4F99-83A0-79DE10728A01}" type="slidenum">
              <a:rPr lang="en-GB" smtClean="0"/>
              <a:t>‹#›</a:t>
            </a:fld>
            <a:endParaRPr lang="en-GB"/>
          </a:p>
        </p:txBody>
      </p:sp>
    </p:spTree>
    <p:extLst>
      <p:ext uri="{BB962C8B-B14F-4D97-AF65-F5344CB8AC3E}">
        <p14:creationId xmlns:p14="http://schemas.microsoft.com/office/powerpoint/2010/main" val="5724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a:t>
            </a:fld>
            <a:endParaRPr lang="en-GB"/>
          </a:p>
        </p:txBody>
      </p:sp>
    </p:spTree>
    <p:extLst>
      <p:ext uri="{BB962C8B-B14F-4D97-AF65-F5344CB8AC3E}">
        <p14:creationId xmlns:p14="http://schemas.microsoft.com/office/powerpoint/2010/main" val="428588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11</a:t>
            </a:fld>
            <a:endParaRPr lang="en-GB"/>
          </a:p>
        </p:txBody>
      </p:sp>
    </p:spTree>
    <p:extLst>
      <p:ext uri="{BB962C8B-B14F-4D97-AF65-F5344CB8AC3E}">
        <p14:creationId xmlns:p14="http://schemas.microsoft.com/office/powerpoint/2010/main" val="353025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12</a:t>
            </a:fld>
            <a:endParaRPr lang="en-GB"/>
          </a:p>
        </p:txBody>
      </p:sp>
    </p:spTree>
    <p:extLst>
      <p:ext uri="{BB962C8B-B14F-4D97-AF65-F5344CB8AC3E}">
        <p14:creationId xmlns:p14="http://schemas.microsoft.com/office/powerpoint/2010/main" val="12315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13</a:t>
            </a:fld>
            <a:endParaRPr lang="en-GB"/>
          </a:p>
        </p:txBody>
      </p:sp>
    </p:spTree>
    <p:extLst>
      <p:ext uri="{BB962C8B-B14F-4D97-AF65-F5344CB8AC3E}">
        <p14:creationId xmlns:p14="http://schemas.microsoft.com/office/powerpoint/2010/main" val="233666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14</a:t>
            </a:fld>
            <a:endParaRPr lang="en-GB"/>
          </a:p>
        </p:txBody>
      </p:sp>
    </p:spTree>
    <p:extLst>
      <p:ext uri="{BB962C8B-B14F-4D97-AF65-F5344CB8AC3E}">
        <p14:creationId xmlns:p14="http://schemas.microsoft.com/office/powerpoint/2010/main" val="195873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15</a:t>
            </a:fld>
            <a:endParaRPr lang="en-GB"/>
          </a:p>
        </p:txBody>
      </p:sp>
    </p:spTree>
    <p:extLst>
      <p:ext uri="{BB962C8B-B14F-4D97-AF65-F5344CB8AC3E}">
        <p14:creationId xmlns:p14="http://schemas.microsoft.com/office/powerpoint/2010/main" val="22380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16</a:t>
            </a:fld>
            <a:endParaRPr lang="en-GB"/>
          </a:p>
        </p:txBody>
      </p:sp>
    </p:spTree>
    <p:extLst>
      <p:ext uri="{BB962C8B-B14F-4D97-AF65-F5344CB8AC3E}">
        <p14:creationId xmlns:p14="http://schemas.microsoft.com/office/powerpoint/2010/main" val="371910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17</a:t>
            </a:fld>
            <a:endParaRPr lang="en-GB"/>
          </a:p>
        </p:txBody>
      </p:sp>
    </p:spTree>
    <p:extLst>
      <p:ext uri="{BB962C8B-B14F-4D97-AF65-F5344CB8AC3E}">
        <p14:creationId xmlns:p14="http://schemas.microsoft.com/office/powerpoint/2010/main" val="25395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18</a:t>
            </a:fld>
            <a:endParaRPr lang="en-GB"/>
          </a:p>
        </p:txBody>
      </p:sp>
    </p:spTree>
    <p:extLst>
      <p:ext uri="{BB962C8B-B14F-4D97-AF65-F5344CB8AC3E}">
        <p14:creationId xmlns:p14="http://schemas.microsoft.com/office/powerpoint/2010/main" val="327844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19</a:t>
            </a:fld>
            <a:endParaRPr lang="en-GB"/>
          </a:p>
        </p:txBody>
      </p:sp>
    </p:spTree>
    <p:extLst>
      <p:ext uri="{BB962C8B-B14F-4D97-AF65-F5344CB8AC3E}">
        <p14:creationId xmlns:p14="http://schemas.microsoft.com/office/powerpoint/2010/main" val="58277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p:txBody>
      </p:sp>
      <p:sp>
        <p:nvSpPr>
          <p:cNvPr id="4" name="Slide Number Placeholder 3"/>
          <p:cNvSpPr>
            <a:spLocks noGrp="1"/>
          </p:cNvSpPr>
          <p:nvPr>
            <p:ph type="sldNum" sz="quarter" idx="10"/>
          </p:nvPr>
        </p:nvSpPr>
        <p:spPr/>
        <p:txBody>
          <a:bodyPr/>
          <a:lstStyle/>
          <a:p>
            <a:fld id="{A94A2138-436E-4F99-83A0-79DE10728A01}" type="slidenum">
              <a:rPr lang="en-GB" smtClean="0"/>
              <a:t>20</a:t>
            </a:fld>
            <a:endParaRPr lang="en-GB"/>
          </a:p>
        </p:txBody>
      </p:sp>
    </p:spTree>
    <p:extLst>
      <p:ext uri="{BB962C8B-B14F-4D97-AF65-F5344CB8AC3E}">
        <p14:creationId xmlns:p14="http://schemas.microsoft.com/office/powerpoint/2010/main" val="64321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10091-DFEB-4693-9499-1085F60FD064}" type="slidenum">
              <a:rPr lang="en-GB" smtClean="0"/>
              <a:t>2</a:t>
            </a:fld>
            <a:endParaRPr lang="en-GB"/>
          </a:p>
        </p:txBody>
      </p:sp>
    </p:spTree>
    <p:extLst>
      <p:ext uri="{BB962C8B-B14F-4D97-AF65-F5344CB8AC3E}">
        <p14:creationId xmlns:p14="http://schemas.microsoft.com/office/powerpoint/2010/main" val="6395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10091-DFEB-4693-9499-1085F60FD064}" type="slidenum">
              <a:rPr lang="en-GB" smtClean="0"/>
              <a:t>3</a:t>
            </a:fld>
            <a:endParaRPr lang="en-GB"/>
          </a:p>
        </p:txBody>
      </p:sp>
    </p:spTree>
    <p:extLst>
      <p:ext uri="{BB962C8B-B14F-4D97-AF65-F5344CB8AC3E}">
        <p14:creationId xmlns:p14="http://schemas.microsoft.com/office/powerpoint/2010/main" val="182807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4</a:t>
            </a:fld>
            <a:endParaRPr lang="en-GB"/>
          </a:p>
        </p:txBody>
      </p:sp>
    </p:spTree>
    <p:extLst>
      <p:ext uri="{BB962C8B-B14F-4D97-AF65-F5344CB8AC3E}">
        <p14:creationId xmlns:p14="http://schemas.microsoft.com/office/powerpoint/2010/main" val="84334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Did</a:t>
            </a:r>
            <a:r>
              <a:rPr lang="en-GB" sz="2400" baseline="0" dirty="0" smtClean="0"/>
              <a:t> not </a:t>
            </a:r>
            <a:r>
              <a:rPr lang="en-GB" sz="2400" baseline="0" dirty="0" err="1" smtClean="0"/>
              <a:t>fous</a:t>
            </a:r>
            <a:r>
              <a:rPr lang="en-GB" sz="2400" baseline="0" dirty="0" smtClean="0"/>
              <a:t> on drinking itself but drinking culture and the meanings attached to the drinking context. </a:t>
            </a:r>
          </a:p>
          <a:p>
            <a:endParaRPr lang="en-GB" sz="2400" baseline="0" dirty="0" smtClean="0"/>
          </a:p>
          <a:p>
            <a:endParaRPr lang="en-GB" sz="2400" baseline="0" dirty="0" smtClean="0"/>
          </a:p>
          <a:p>
            <a:r>
              <a:rPr lang="en-GB" sz="2400" baseline="0" dirty="0" smtClean="0"/>
              <a:t>So although we did look into drinking </a:t>
            </a:r>
            <a:r>
              <a:rPr lang="en-GB" sz="2400" baseline="0" dirty="0" err="1" smtClean="0"/>
              <a:t>frequencid</a:t>
            </a:r>
            <a:r>
              <a:rPr lang="en-GB" sz="2400" baseline="0" dirty="0" smtClean="0"/>
              <a:t>, it was more the value YP placed on a night out or in, and how, where ad who YP drank with that were </a:t>
            </a:r>
            <a:r>
              <a:rPr lang="en-GB" sz="2400" baseline="0" dirty="0" err="1" smtClean="0"/>
              <a:t>foussed</a:t>
            </a:r>
            <a:r>
              <a:rPr lang="en-GB" sz="2400" baseline="0" dirty="0" smtClean="0"/>
              <a:t> on. So the culture of drinking as opposed to </a:t>
            </a:r>
            <a:r>
              <a:rPr lang="en-GB" sz="2400" baseline="0" dirty="0" err="1" smtClean="0"/>
              <a:t>driking</a:t>
            </a:r>
            <a:r>
              <a:rPr lang="en-GB" sz="2400" baseline="0" dirty="0" smtClean="0"/>
              <a:t> levels. </a:t>
            </a:r>
            <a:endParaRPr lang="en-GB" sz="2400" dirty="0"/>
          </a:p>
        </p:txBody>
      </p:sp>
      <p:sp>
        <p:nvSpPr>
          <p:cNvPr id="4" name="Slide Number Placeholder 3"/>
          <p:cNvSpPr>
            <a:spLocks noGrp="1"/>
          </p:cNvSpPr>
          <p:nvPr>
            <p:ph type="sldNum" sz="quarter" idx="10"/>
          </p:nvPr>
        </p:nvSpPr>
        <p:spPr/>
        <p:txBody>
          <a:bodyPr/>
          <a:lstStyle/>
          <a:p>
            <a:fld id="{A94A2138-436E-4F99-83A0-79DE10728A01}" type="slidenum">
              <a:rPr lang="en-GB" smtClean="0"/>
              <a:t>5</a:t>
            </a:fld>
            <a:endParaRPr lang="en-GB" dirty="0"/>
          </a:p>
        </p:txBody>
      </p:sp>
    </p:spTree>
    <p:extLst>
      <p:ext uri="{BB962C8B-B14F-4D97-AF65-F5344CB8AC3E}">
        <p14:creationId xmlns:p14="http://schemas.microsoft.com/office/powerpoint/2010/main" val="33152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Kim will now go onto say a little around some of the specific social theories that we applied to explore the process through which drinking behaviour and contexts allow individuals to distinguish themselves from others in turn create individual and group identities.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theories are also useful in framing SNS as an extension of the context in which alcohol-related identities are performed and reproduced.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also applied these theories as they allow us to go beyond the simple concept of peer pressure which can often frame YP as passive, to explore the more complex processes through which participating in alcohol and drinking in important to YP’s social acceptance and how they are also active in this process. </a:t>
            </a:r>
          </a:p>
          <a:p>
            <a:endParaRPr lang="en-GB" sz="8000" dirty="0"/>
          </a:p>
        </p:txBody>
      </p:sp>
      <p:sp>
        <p:nvSpPr>
          <p:cNvPr id="4" name="Slide Number Placeholder 3"/>
          <p:cNvSpPr>
            <a:spLocks noGrp="1"/>
          </p:cNvSpPr>
          <p:nvPr>
            <p:ph type="sldNum" sz="quarter" idx="10"/>
          </p:nvPr>
        </p:nvSpPr>
        <p:spPr/>
        <p:txBody>
          <a:bodyPr/>
          <a:lstStyle/>
          <a:p>
            <a:fld id="{A94A2138-436E-4F99-83A0-79DE10728A01}" type="slidenum">
              <a:rPr lang="en-GB" smtClean="0"/>
              <a:t>6</a:t>
            </a:fld>
            <a:endParaRPr lang="en-GB" dirty="0"/>
          </a:p>
        </p:txBody>
      </p:sp>
    </p:spTree>
    <p:extLst>
      <p:ext uri="{BB962C8B-B14F-4D97-AF65-F5344CB8AC3E}">
        <p14:creationId xmlns:p14="http://schemas.microsoft.com/office/powerpoint/2010/main" val="136414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7</a:t>
            </a:fld>
            <a:endParaRPr lang="en-GB" dirty="0"/>
          </a:p>
        </p:txBody>
      </p:sp>
    </p:spTree>
    <p:extLst>
      <p:ext uri="{BB962C8B-B14F-4D97-AF65-F5344CB8AC3E}">
        <p14:creationId xmlns:p14="http://schemas.microsoft.com/office/powerpoint/2010/main" val="200436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t>
            </a:r>
          </a:p>
          <a:p>
            <a:endParaRPr lang="en-GB" dirty="0" smtClean="0"/>
          </a:p>
          <a:p>
            <a:r>
              <a:rPr lang="en-GB" dirty="0" smtClean="0"/>
              <a:t>So certain </a:t>
            </a:r>
          </a:p>
          <a:p>
            <a:r>
              <a:rPr lang="en-GB" dirty="0" smtClean="0"/>
              <a:t> </a:t>
            </a:r>
          </a:p>
          <a:p>
            <a:r>
              <a:rPr lang="en-GB" dirty="0" smtClean="0"/>
              <a:t>And crucially,  </a:t>
            </a:r>
          </a:p>
          <a:p>
            <a:endParaRPr lang="en-GB" dirty="0" smtClean="0"/>
          </a:p>
          <a:p>
            <a:endParaRPr lang="en-GB" dirty="0" smtClean="0"/>
          </a:p>
          <a:p>
            <a:r>
              <a:rPr lang="en-GB" dirty="0" smtClean="0"/>
              <a:t>•	It’s important to add that this process is also Classed and gendered.</a:t>
            </a:r>
          </a:p>
          <a:p>
            <a:endParaRPr lang="en-GB" dirty="0" smtClean="0"/>
          </a:p>
          <a:p>
            <a:r>
              <a:rPr lang="en-GB" dirty="0" smtClean="0"/>
              <a:t>•	‘Capital’ is also useful as it moves beyond the commonly used concept of ‘peer pressure’ do dissect the complex social processes involved in YP drinking culture in relation to peer group identity.</a:t>
            </a:r>
          </a:p>
          <a:p>
            <a:endParaRPr lang="en-GB" dirty="0" smtClean="0"/>
          </a:p>
          <a:p>
            <a:r>
              <a:rPr lang="en-GB" dirty="0" smtClean="0"/>
              <a:t>•	Also, ‘peer pressure’ frames YP as passive and easily absorbing pressure/mimicking others. ‘Capital’ acknowledges their active role in creating, negotiating and also rejecting culture</a:t>
            </a:r>
          </a:p>
          <a:p>
            <a:endParaRPr lang="en-GB" dirty="0" smtClean="0"/>
          </a:p>
          <a:p>
            <a:endParaRPr lang="en-GB" dirty="0" smtClean="0"/>
          </a:p>
          <a:p>
            <a:endParaRPr lang="en-GB" dirty="0" smtClean="0"/>
          </a:p>
          <a:p>
            <a:r>
              <a:rPr lang="en-GB" dirty="0" smtClean="0"/>
              <a:t>. </a:t>
            </a:r>
          </a:p>
          <a:p>
            <a:endParaRPr lang="en-GB" dirty="0" smtClean="0"/>
          </a:p>
          <a:p>
            <a:pPr marL="0" indent="0">
              <a:buNone/>
            </a:pPr>
            <a:r>
              <a:rPr lang="en-GB" b="1" dirty="0" smtClean="0"/>
              <a:t> Alcohol/drinking and social media are ways in which this process ca be achieved.</a:t>
            </a:r>
          </a:p>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8</a:t>
            </a:fld>
            <a:endParaRPr lang="en-GB" dirty="0"/>
          </a:p>
        </p:txBody>
      </p:sp>
    </p:spTree>
    <p:extLst>
      <p:ext uri="{BB962C8B-B14F-4D97-AF65-F5344CB8AC3E}">
        <p14:creationId xmlns:p14="http://schemas.microsoft.com/office/powerpoint/2010/main" val="400589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4A2138-436E-4F99-83A0-79DE10728A01}" type="slidenum">
              <a:rPr lang="en-GB" smtClean="0"/>
              <a:t>10</a:t>
            </a:fld>
            <a:endParaRPr lang="en-GB"/>
          </a:p>
        </p:txBody>
      </p:sp>
    </p:spTree>
    <p:extLst>
      <p:ext uri="{BB962C8B-B14F-4D97-AF65-F5344CB8AC3E}">
        <p14:creationId xmlns:p14="http://schemas.microsoft.com/office/powerpoint/2010/main" val="419575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B233A-2471-49EE-B94A-2D5275348EC7}"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05575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B233A-2471-49EE-B94A-2D5275348EC7}"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09277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B233A-2471-49EE-B94A-2D5275348EC7}"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226667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B233A-2471-49EE-B94A-2D5275348EC7}"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285620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B233A-2471-49EE-B94A-2D5275348EC7}"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154576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B233A-2471-49EE-B94A-2D5275348EC7}"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5318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B233A-2471-49EE-B94A-2D5275348EC7}" type="datetimeFigureOut">
              <a:rPr lang="en-GB" smtClean="0"/>
              <a:t>16/11/2015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89813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B233A-2471-49EE-B94A-2D5275348EC7}" type="datetimeFigureOut">
              <a:rPr lang="en-GB" smtClean="0"/>
              <a:t>16/11/2015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13830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B233A-2471-49EE-B94A-2D5275348EC7}" type="datetimeFigureOut">
              <a:rPr lang="en-GB" smtClean="0"/>
              <a:t>16/11/2015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85777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B233A-2471-49EE-B94A-2D5275348EC7}"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278821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B233A-2471-49EE-B94A-2D5275348EC7}"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B6C8C-0468-46F8-B060-1AA562C8A209}" type="slidenum">
              <a:rPr lang="en-GB" smtClean="0"/>
              <a:t>‹#›</a:t>
            </a:fld>
            <a:endParaRPr lang="en-GB"/>
          </a:p>
        </p:txBody>
      </p:sp>
    </p:spTree>
    <p:extLst>
      <p:ext uri="{BB962C8B-B14F-4D97-AF65-F5344CB8AC3E}">
        <p14:creationId xmlns:p14="http://schemas.microsoft.com/office/powerpoint/2010/main" val="328101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B233A-2471-49EE-B94A-2D5275348EC7}" type="datetimeFigureOut">
              <a:rPr lang="en-GB" smtClean="0"/>
              <a:t>16/11/2015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B6C8C-0468-46F8-B060-1AA562C8A209}" type="slidenum">
              <a:rPr lang="en-GB" smtClean="0"/>
              <a:t>‹#›</a:t>
            </a:fld>
            <a:endParaRPr lang="en-GB"/>
          </a:p>
        </p:txBody>
      </p:sp>
    </p:spTree>
    <p:extLst>
      <p:ext uri="{BB962C8B-B14F-4D97-AF65-F5344CB8AC3E}">
        <p14:creationId xmlns:p14="http://schemas.microsoft.com/office/powerpoint/2010/main" val="24644829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oogle.co.uk/url?sa=i&amp;rct=j&amp;q=&amp;esrc=s&amp;source=images&amp;cd=&amp;cad=rja&amp;uact=8&amp;ved=0CAcQjRxqFQoTCJrxwL2e-cgCFUSyFAodhnMBYg&amp;url=http://delight.us/facebooks-jonathon-colman-uncovering-authentic-values/&amp;bvm=bv.106674449,d.d24&amp;psig=AFQjCNHT3ScNY8CacYl4p24G_kTyxi3HtA&amp;ust=1446811352018826"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1187794"/>
            <a:ext cx="6858000" cy="5184576"/>
          </a:xfrm>
        </p:spPr>
        <p:txBody>
          <a:bodyPr>
            <a:normAutofit fontScale="77500" lnSpcReduction="20000"/>
          </a:bodyPr>
          <a:lstStyle/>
          <a:p>
            <a:endParaRPr lang="en-GB" dirty="0" smtClean="0"/>
          </a:p>
          <a:p>
            <a:endParaRPr lang="en-GB" dirty="0" smtClean="0"/>
          </a:p>
          <a:p>
            <a:endParaRPr lang="en-GB" dirty="0"/>
          </a:p>
          <a:p>
            <a:r>
              <a:rPr lang="en-GB" sz="3900" b="1" dirty="0" smtClean="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Constructing </a:t>
            </a:r>
            <a:r>
              <a:rPr lang="en-GB" sz="39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alcohol identities: the role of Social Network Sites (SNS) in young peoples’ </a:t>
            </a:r>
            <a:r>
              <a:rPr lang="en-GB" sz="3900" b="1" dirty="0" smtClean="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(YP) drinking </a:t>
            </a:r>
            <a:r>
              <a:rPr lang="en-GB" sz="39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cultures</a:t>
            </a:r>
          </a:p>
          <a:p>
            <a:endParaRPr lang="en-GB" dirty="0" smtClean="0">
              <a:solidFill>
                <a:schemeClr val="accent5">
                  <a:lumMod val="50000"/>
                </a:schemeClr>
              </a:solidFill>
            </a:endParaRPr>
          </a:p>
          <a:p>
            <a:endParaRPr lang="en-GB" dirty="0">
              <a:solidFill>
                <a:schemeClr val="accent5">
                  <a:lumMod val="50000"/>
                </a:schemeClr>
              </a:solidFill>
            </a:endParaRPr>
          </a:p>
          <a:p>
            <a:endParaRPr lang="en-GB" dirty="0" smtClean="0">
              <a:solidFill>
                <a:schemeClr val="accent5">
                  <a:lumMod val="50000"/>
                </a:schemeClr>
              </a:solidFill>
            </a:endParaRPr>
          </a:p>
          <a:p>
            <a:endParaRPr lang="en-GB" dirty="0">
              <a:solidFill>
                <a:schemeClr val="accent5">
                  <a:lumMod val="50000"/>
                </a:schemeClr>
              </a:solidFill>
            </a:endParaRPr>
          </a:p>
          <a:p>
            <a:r>
              <a:rPr lang="en-GB" b="1" dirty="0" smtClean="0">
                <a:solidFill>
                  <a:schemeClr val="accent5">
                    <a:lumMod val="50000"/>
                  </a:schemeClr>
                </a:solidFill>
              </a:rPr>
              <a:t>Amanda Atkinson, Senior Researcher</a:t>
            </a:r>
          </a:p>
          <a:p>
            <a:endParaRPr lang="en-GB" b="1" dirty="0">
              <a:solidFill>
                <a:schemeClr val="accent5">
                  <a:lumMod val="50000"/>
                </a:schemeClr>
              </a:solidFill>
            </a:endParaRPr>
          </a:p>
          <a:p>
            <a:r>
              <a:rPr lang="en-GB" b="1" dirty="0" smtClean="0">
                <a:solidFill>
                  <a:schemeClr val="accent5">
                    <a:lumMod val="50000"/>
                  </a:schemeClr>
                </a:solidFill>
              </a:rPr>
              <a:t>Kim Ross-</a:t>
            </a:r>
            <a:r>
              <a:rPr lang="en-GB" b="1" dirty="0" err="1" smtClean="0">
                <a:solidFill>
                  <a:schemeClr val="accent5">
                    <a:lumMod val="50000"/>
                  </a:schemeClr>
                </a:solidFill>
              </a:rPr>
              <a:t>Houle</a:t>
            </a:r>
            <a:r>
              <a:rPr lang="en-GB" b="1" dirty="0" smtClean="0">
                <a:solidFill>
                  <a:schemeClr val="accent5">
                    <a:lumMod val="50000"/>
                  </a:schemeClr>
                </a:solidFill>
              </a:rPr>
              <a:t>, Emma Begley &amp; Harry </a:t>
            </a:r>
            <a:r>
              <a:rPr lang="en-GB" b="1" dirty="0" err="1" smtClean="0">
                <a:solidFill>
                  <a:schemeClr val="accent5">
                    <a:lumMod val="50000"/>
                  </a:schemeClr>
                </a:solidFill>
              </a:rPr>
              <a:t>Sumnall</a:t>
            </a:r>
            <a:r>
              <a:rPr lang="en-GB" b="1" dirty="0" smtClean="0">
                <a:solidFill>
                  <a:schemeClr val="accent5">
                    <a:lumMod val="50000"/>
                  </a:schemeClr>
                </a:solidFill>
              </a:rPr>
              <a:t> </a:t>
            </a:r>
          </a:p>
          <a:p>
            <a:endParaRPr lang="en-GB" b="1" dirty="0" smtClean="0">
              <a:solidFill>
                <a:schemeClr val="accent5">
                  <a:lumMod val="50000"/>
                </a:schemeClr>
              </a:solidFill>
            </a:endParaRPr>
          </a:p>
          <a:p>
            <a:r>
              <a:rPr lang="en-GB" b="1" dirty="0" smtClean="0">
                <a:solidFill>
                  <a:schemeClr val="accent5">
                    <a:lumMod val="50000"/>
                  </a:schemeClr>
                </a:solidFill>
              </a:rPr>
              <a:t>CPH, Liverpool John </a:t>
            </a:r>
            <a:r>
              <a:rPr lang="en-GB" b="1" dirty="0" err="1" smtClean="0">
                <a:solidFill>
                  <a:schemeClr val="accent5">
                    <a:lumMod val="50000"/>
                  </a:schemeClr>
                </a:solidFill>
              </a:rPr>
              <a:t>Moores</a:t>
            </a:r>
            <a:r>
              <a:rPr lang="en-GB" b="1" dirty="0" smtClean="0">
                <a:solidFill>
                  <a:schemeClr val="accent5">
                    <a:lumMod val="50000"/>
                  </a:schemeClr>
                </a:solidFill>
              </a:rPr>
              <a:t> University, UK</a:t>
            </a:r>
          </a:p>
          <a:p>
            <a:endParaRPr lang="en-GB" b="1" dirty="0">
              <a:solidFill>
                <a:schemeClr val="accent5">
                  <a:lumMod val="50000"/>
                </a:schemeClr>
              </a:solidFill>
            </a:endParaRPr>
          </a:p>
          <a:p>
            <a:endParaRPr lang="en-GB" b="1" dirty="0">
              <a:solidFill>
                <a:schemeClr val="accent5">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80116"/>
            <a:ext cx="2304256" cy="80767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23528" y="404664"/>
            <a:ext cx="2668270" cy="800100"/>
          </a:xfrm>
          <a:prstGeom prst="rect">
            <a:avLst/>
          </a:prstGeom>
        </p:spPr>
      </p:pic>
    </p:spTree>
    <p:extLst>
      <p:ext uri="{BB962C8B-B14F-4D97-AF65-F5344CB8AC3E}">
        <p14:creationId xmlns:p14="http://schemas.microsoft.com/office/powerpoint/2010/main" val="116299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672"/>
            <a:ext cx="8586536" cy="782314"/>
          </a:xfrm>
        </p:spPr>
        <p:txBody>
          <a:bodyPr>
            <a:normAutofit/>
          </a:bodyPr>
          <a:lstStyle/>
          <a:p>
            <a:r>
              <a:rPr lang="en-GB" sz="4000" b="1" u="sng" dirty="0" smtClean="0">
                <a:solidFill>
                  <a:schemeClr val="accent5">
                    <a:lumMod val="50000"/>
                  </a:schemeClr>
                </a:solidFill>
              </a:rPr>
              <a:t>Peer &amp; self created content</a:t>
            </a:r>
            <a:endParaRPr lang="en-GB" sz="4000" b="1" u="sng" dirty="0">
              <a:solidFill>
                <a:schemeClr val="accent5">
                  <a:lumMod val="50000"/>
                </a:schemeClr>
              </a:solidFill>
            </a:endParaRPr>
          </a:p>
        </p:txBody>
      </p:sp>
      <p:sp>
        <p:nvSpPr>
          <p:cNvPr id="3" name="Content Placeholder 2"/>
          <p:cNvSpPr>
            <a:spLocks noGrp="1"/>
          </p:cNvSpPr>
          <p:nvPr>
            <p:ph idx="1"/>
          </p:nvPr>
        </p:nvSpPr>
        <p:spPr>
          <a:xfrm>
            <a:off x="67144" y="908720"/>
            <a:ext cx="9144000" cy="4343116"/>
          </a:xfrm>
        </p:spPr>
        <p:txBody>
          <a:bodyPr>
            <a:normAutofit fontScale="25000" lnSpcReduction="20000"/>
          </a:bodyPr>
          <a:lstStyle/>
          <a:p>
            <a:pPr marL="0" lvl="0" indent="0">
              <a:buNone/>
            </a:pPr>
            <a:endParaRPr lang="en-GB" sz="8000" dirty="0" smtClean="0">
              <a:solidFill>
                <a:srgbClr val="002060"/>
              </a:solidFill>
            </a:endParaRPr>
          </a:p>
          <a:p>
            <a:pPr marL="0" lvl="0" indent="0">
              <a:buNone/>
            </a:pPr>
            <a:endParaRPr lang="en-GB" sz="8000" dirty="0">
              <a:solidFill>
                <a:srgbClr val="002060"/>
              </a:solidFill>
            </a:endParaRPr>
          </a:p>
          <a:p>
            <a:pPr marL="0" lvl="0" indent="0">
              <a:buNone/>
            </a:pPr>
            <a:r>
              <a:rPr lang="en-GB" sz="8000" dirty="0">
                <a:solidFill>
                  <a:srgbClr val="002060"/>
                </a:solidFill>
              </a:rPr>
              <a:t> </a:t>
            </a:r>
            <a:r>
              <a:rPr lang="en-GB" sz="8000" dirty="0" smtClean="0">
                <a:solidFill>
                  <a:srgbClr val="002060"/>
                </a:solidFill>
              </a:rPr>
              <a:t>         </a:t>
            </a:r>
            <a:r>
              <a:rPr lang="en-GB" sz="8000" dirty="0">
                <a:solidFill>
                  <a:srgbClr val="002060"/>
                </a:solidFill>
              </a:rPr>
              <a:t>P</a:t>
            </a:r>
            <a:r>
              <a:rPr lang="en-GB" sz="8000" dirty="0" smtClean="0">
                <a:solidFill>
                  <a:srgbClr val="002060"/>
                </a:solidFill>
              </a:rPr>
              <a:t>ositive (‘fun’) &amp; social aspects of </a:t>
            </a:r>
            <a:r>
              <a:rPr lang="en-GB" sz="8000" dirty="0">
                <a:solidFill>
                  <a:srgbClr val="002060"/>
                </a:solidFill>
              </a:rPr>
              <a:t>drinking </a:t>
            </a:r>
            <a:r>
              <a:rPr lang="en-GB" sz="8000" dirty="0" smtClean="0">
                <a:solidFill>
                  <a:srgbClr val="002060"/>
                </a:solidFill>
              </a:rPr>
              <a:t>displayed</a:t>
            </a:r>
            <a:endParaRPr lang="en-GB" sz="8000" dirty="0">
              <a:solidFill>
                <a:srgbClr val="002060"/>
              </a:solidFill>
            </a:endParaRPr>
          </a:p>
          <a:p>
            <a:pPr marL="0" indent="0">
              <a:buNone/>
            </a:pPr>
            <a:r>
              <a:rPr lang="en-GB" sz="8000" dirty="0" smtClean="0">
                <a:solidFill>
                  <a:srgbClr val="002060"/>
                </a:solidFill>
              </a:rPr>
              <a:t>          as cultural </a:t>
            </a:r>
            <a:r>
              <a:rPr lang="en-GB" sz="8000" dirty="0">
                <a:solidFill>
                  <a:srgbClr val="002060"/>
                </a:solidFill>
              </a:rPr>
              <a:t>capital on SNS </a:t>
            </a:r>
            <a:r>
              <a:rPr lang="en-GB" sz="8000" dirty="0" smtClean="0">
                <a:solidFill>
                  <a:srgbClr val="002060"/>
                </a:solidFill>
              </a:rPr>
              <a:t>for </a:t>
            </a:r>
            <a:r>
              <a:rPr lang="en-GB" sz="8000" dirty="0">
                <a:solidFill>
                  <a:srgbClr val="002060"/>
                </a:solidFill>
              </a:rPr>
              <a:t>peer recognition </a:t>
            </a:r>
            <a:r>
              <a:rPr lang="en-GB" sz="8000" dirty="0" smtClean="0">
                <a:solidFill>
                  <a:srgbClr val="002060"/>
                </a:solidFill>
              </a:rPr>
              <a:t>&amp; approval.</a:t>
            </a:r>
          </a:p>
          <a:p>
            <a:pPr marL="0" lvl="0" indent="0">
              <a:buNone/>
            </a:pPr>
            <a:r>
              <a:rPr lang="en-GB" sz="8000" dirty="0">
                <a:solidFill>
                  <a:srgbClr val="002060"/>
                </a:solidFill>
              </a:rPr>
              <a:t> </a:t>
            </a:r>
            <a:r>
              <a:rPr lang="en-GB" sz="8000" dirty="0" smtClean="0">
                <a:solidFill>
                  <a:srgbClr val="002060"/>
                </a:solidFill>
              </a:rPr>
              <a:t> </a:t>
            </a:r>
          </a:p>
          <a:p>
            <a:pPr marL="0" lvl="0" indent="0">
              <a:buNone/>
            </a:pPr>
            <a:r>
              <a:rPr lang="en-GB" sz="8000" dirty="0" smtClean="0">
                <a:solidFill>
                  <a:srgbClr val="002060"/>
                </a:solidFill>
              </a:rPr>
              <a:t>         Distinct </a:t>
            </a:r>
            <a:r>
              <a:rPr lang="en-GB" sz="8000" dirty="0">
                <a:solidFill>
                  <a:srgbClr val="002060"/>
                </a:solidFill>
              </a:rPr>
              <a:t>forms of drinking experience acted as forms of cultural capital that </a:t>
            </a:r>
            <a:endParaRPr lang="en-GB" sz="8000" dirty="0" smtClean="0">
              <a:solidFill>
                <a:srgbClr val="002060"/>
              </a:solidFill>
            </a:endParaRPr>
          </a:p>
          <a:p>
            <a:pPr marL="0" indent="0">
              <a:buNone/>
            </a:pPr>
            <a:r>
              <a:rPr lang="en-GB" sz="8000" dirty="0">
                <a:solidFill>
                  <a:srgbClr val="002060"/>
                </a:solidFill>
              </a:rPr>
              <a:t> </a:t>
            </a:r>
            <a:r>
              <a:rPr lang="en-GB" sz="8000" dirty="0" smtClean="0">
                <a:solidFill>
                  <a:srgbClr val="002060"/>
                </a:solidFill>
              </a:rPr>
              <a:t>        </a:t>
            </a:r>
            <a:r>
              <a:rPr lang="en-GB" sz="8000" dirty="0">
                <a:solidFill>
                  <a:srgbClr val="002060"/>
                </a:solidFill>
              </a:rPr>
              <a:t>enhanced social capital &amp; status when viewed as important by the peer </a:t>
            </a:r>
            <a:r>
              <a:rPr lang="en-GB" sz="8000" dirty="0" smtClean="0">
                <a:solidFill>
                  <a:srgbClr val="002060"/>
                </a:solidFill>
              </a:rPr>
              <a:t>group.</a:t>
            </a:r>
            <a:endParaRPr lang="en-GB" sz="8000" dirty="0">
              <a:solidFill>
                <a:srgbClr val="002060"/>
              </a:solidFill>
            </a:endParaRPr>
          </a:p>
          <a:p>
            <a:pPr marL="0" lvl="0" indent="0">
              <a:buNone/>
            </a:pPr>
            <a:endParaRPr lang="en-GB" sz="8000" dirty="0">
              <a:solidFill>
                <a:srgbClr val="002060"/>
              </a:solidFill>
            </a:endParaRPr>
          </a:p>
          <a:p>
            <a:pPr marL="0" lvl="0" indent="0">
              <a:buNone/>
            </a:pPr>
            <a:r>
              <a:rPr lang="en-GB" sz="8000" b="1" dirty="0" smtClean="0">
                <a:solidFill>
                  <a:srgbClr val="002060"/>
                </a:solidFill>
              </a:rPr>
              <a:t>            SNS played a vital role </a:t>
            </a:r>
            <a:r>
              <a:rPr lang="en-GB" sz="8000" dirty="0" smtClean="0">
                <a:solidFill>
                  <a:srgbClr val="002060"/>
                </a:solidFill>
              </a:rPr>
              <a:t>in symbolising cultural drinking capital</a:t>
            </a:r>
            <a:r>
              <a:rPr lang="en-GB" sz="8000" b="1" dirty="0" smtClean="0">
                <a:solidFill>
                  <a:srgbClr val="002060"/>
                </a:solidFill>
              </a:rPr>
              <a:t>:</a:t>
            </a:r>
            <a:endParaRPr lang="en-GB" sz="8000" dirty="0" smtClean="0">
              <a:solidFill>
                <a:srgbClr val="002060"/>
              </a:solidFill>
            </a:endParaRPr>
          </a:p>
          <a:p>
            <a:pPr marL="0" indent="0">
              <a:buNone/>
            </a:pPr>
            <a:r>
              <a:rPr lang="en-GB" sz="8000" dirty="0">
                <a:solidFill>
                  <a:srgbClr val="002060"/>
                </a:solidFill>
              </a:rPr>
              <a:t> 	</a:t>
            </a:r>
            <a:r>
              <a:rPr lang="en-GB" sz="8000" dirty="0" smtClean="0">
                <a:solidFill>
                  <a:srgbClr val="002060"/>
                </a:solidFill>
              </a:rPr>
              <a:t>	</a:t>
            </a:r>
          </a:p>
          <a:p>
            <a:pPr lvl="2"/>
            <a:r>
              <a:rPr lang="en-GB" sz="8000" dirty="0" smtClean="0">
                <a:solidFill>
                  <a:srgbClr val="002060"/>
                </a:solidFill>
              </a:rPr>
              <a:t>extension </a:t>
            </a:r>
            <a:r>
              <a:rPr lang="en-GB" sz="8000" dirty="0">
                <a:solidFill>
                  <a:srgbClr val="002060"/>
                </a:solidFill>
              </a:rPr>
              <a:t>of the space in which young people </a:t>
            </a:r>
            <a:r>
              <a:rPr lang="en-GB" sz="8000" b="1" dirty="0">
                <a:solidFill>
                  <a:srgbClr val="002060"/>
                </a:solidFill>
              </a:rPr>
              <a:t>expressed tastes &amp;</a:t>
            </a:r>
            <a:r>
              <a:rPr lang="en-GB" sz="8000" b="1" dirty="0" smtClean="0">
                <a:solidFill>
                  <a:srgbClr val="002060"/>
                </a:solidFill>
              </a:rPr>
              <a:t> </a:t>
            </a:r>
            <a:r>
              <a:rPr lang="en-GB" sz="8000" b="1" dirty="0">
                <a:solidFill>
                  <a:srgbClr val="002060"/>
                </a:solidFill>
              </a:rPr>
              <a:t>lifestyle </a:t>
            </a:r>
            <a:r>
              <a:rPr lang="en-GB" sz="8000" dirty="0">
                <a:solidFill>
                  <a:srgbClr val="002060"/>
                </a:solidFill>
              </a:rPr>
              <a:t>behaviours to their </a:t>
            </a:r>
            <a:r>
              <a:rPr lang="en-GB" sz="8000" dirty="0" smtClean="0">
                <a:solidFill>
                  <a:srgbClr val="002060"/>
                </a:solidFill>
              </a:rPr>
              <a:t>peers &amp; gained appraisal through.</a:t>
            </a:r>
          </a:p>
          <a:p>
            <a:pPr marL="914400" lvl="2" indent="0">
              <a:buNone/>
            </a:pPr>
            <a:endParaRPr lang="en-GB" sz="8000" dirty="0" smtClean="0">
              <a:solidFill>
                <a:srgbClr val="002060"/>
              </a:solidFill>
            </a:endParaRPr>
          </a:p>
          <a:p>
            <a:pPr marL="914400" lvl="2" indent="0">
              <a:buNone/>
            </a:pPr>
            <a:endParaRPr lang="en-GB" sz="8000" dirty="0" smtClean="0">
              <a:solidFill>
                <a:srgbClr val="002060"/>
              </a:solidFill>
            </a:endParaRPr>
          </a:p>
          <a:p>
            <a:pPr lvl="2"/>
            <a:r>
              <a:rPr lang="en-GB" sz="8000" dirty="0" smtClean="0">
                <a:solidFill>
                  <a:srgbClr val="002060"/>
                </a:solidFill>
              </a:rPr>
              <a:t>created peer </a:t>
            </a:r>
            <a:r>
              <a:rPr lang="en-GB" sz="8000" dirty="0">
                <a:solidFill>
                  <a:srgbClr val="002060"/>
                </a:solidFill>
              </a:rPr>
              <a:t>group </a:t>
            </a:r>
            <a:r>
              <a:rPr lang="en-GB" sz="8000" b="1" dirty="0">
                <a:solidFill>
                  <a:srgbClr val="002060"/>
                </a:solidFill>
              </a:rPr>
              <a:t>drinking stories </a:t>
            </a:r>
            <a:r>
              <a:rPr lang="en-GB" sz="8000" b="1" dirty="0" smtClean="0">
                <a:solidFill>
                  <a:srgbClr val="002060"/>
                </a:solidFill>
              </a:rPr>
              <a:t>&amp; lasting </a:t>
            </a:r>
            <a:r>
              <a:rPr lang="en-GB" sz="8000" b="1" dirty="0">
                <a:solidFill>
                  <a:srgbClr val="002060"/>
                </a:solidFill>
              </a:rPr>
              <a:t>memories </a:t>
            </a:r>
            <a:r>
              <a:rPr lang="en-GB" sz="8000" dirty="0" smtClean="0">
                <a:solidFill>
                  <a:srgbClr val="002060"/>
                </a:solidFill>
              </a:rPr>
              <a:t>that bonded </a:t>
            </a:r>
            <a:r>
              <a:rPr lang="en-GB" sz="8000" dirty="0">
                <a:solidFill>
                  <a:srgbClr val="002060"/>
                </a:solidFill>
              </a:rPr>
              <a:t>the </a:t>
            </a:r>
            <a:r>
              <a:rPr lang="en-GB" sz="8000" dirty="0" smtClean="0">
                <a:solidFill>
                  <a:srgbClr val="002060"/>
                </a:solidFill>
              </a:rPr>
              <a:t>    group </a:t>
            </a:r>
            <a:r>
              <a:rPr lang="en-GB" sz="8000" dirty="0">
                <a:solidFill>
                  <a:srgbClr val="002060"/>
                </a:solidFill>
              </a:rPr>
              <a:t>&amp;</a:t>
            </a:r>
            <a:r>
              <a:rPr lang="en-GB" sz="8000" dirty="0" smtClean="0">
                <a:solidFill>
                  <a:srgbClr val="002060"/>
                </a:solidFill>
              </a:rPr>
              <a:t> reinforced </a:t>
            </a:r>
            <a:r>
              <a:rPr lang="en-GB" sz="8000" dirty="0">
                <a:solidFill>
                  <a:srgbClr val="002060"/>
                </a:solidFill>
              </a:rPr>
              <a:t>social capital due to shared tastes </a:t>
            </a:r>
            <a:r>
              <a:rPr lang="en-GB" sz="8000" dirty="0" smtClean="0">
                <a:solidFill>
                  <a:srgbClr val="002060"/>
                </a:solidFill>
              </a:rPr>
              <a:t> &amp; lifestyles</a:t>
            </a:r>
            <a:r>
              <a:rPr lang="en-GB" sz="8000" dirty="0">
                <a:solidFill>
                  <a:srgbClr val="002060"/>
                </a:solidFill>
              </a:rPr>
              <a:t>. </a:t>
            </a:r>
          </a:p>
          <a:p>
            <a:pPr marL="0" indent="0">
              <a:buNone/>
            </a:pPr>
            <a:r>
              <a:rPr lang="en-GB" sz="8000" dirty="0">
                <a:solidFill>
                  <a:srgbClr val="002060"/>
                </a:solidFill>
              </a:rPr>
              <a:t> </a:t>
            </a:r>
          </a:p>
          <a:p>
            <a:pPr marL="0" lvl="0" indent="0">
              <a:buNone/>
            </a:pPr>
            <a:r>
              <a:rPr lang="en-GB" sz="8000" b="1" dirty="0" smtClean="0">
                <a:solidFill>
                  <a:srgbClr val="002060"/>
                </a:solidFill>
              </a:rPr>
              <a:t>            Visual culture </a:t>
            </a:r>
            <a:endParaRPr lang="en-GB" sz="6400" dirty="0" smtClean="0">
              <a:solidFill>
                <a:srgbClr val="002060"/>
              </a:solidFill>
            </a:endParaRPr>
          </a:p>
          <a:p>
            <a:pPr marL="0" lvl="0" indent="0">
              <a:buNone/>
            </a:pPr>
            <a:r>
              <a:rPr lang="en-GB" sz="6400" b="1" dirty="0" smtClean="0">
                <a:solidFill>
                  <a:srgbClr val="002060"/>
                </a:solidFill>
              </a:rPr>
              <a:t>            </a:t>
            </a:r>
            <a:endParaRPr lang="en-GB" dirty="0" smtClean="0"/>
          </a:p>
          <a:p>
            <a:endParaRPr lang="en-GB" dirty="0"/>
          </a:p>
          <a:p>
            <a:endParaRPr lang="en-GB" dirty="0"/>
          </a:p>
          <a:p>
            <a:endParaRPr lang="en-GB" dirty="0"/>
          </a:p>
        </p:txBody>
      </p:sp>
      <p:sp>
        <p:nvSpPr>
          <p:cNvPr id="4" name="Rectangle 3"/>
          <p:cNvSpPr/>
          <p:nvPr/>
        </p:nvSpPr>
        <p:spPr>
          <a:xfrm>
            <a:off x="8100392" y="836712"/>
            <a:ext cx="1043608" cy="1538883"/>
          </a:xfrm>
          <a:prstGeom prst="rect">
            <a:avLst/>
          </a:prstGeom>
        </p:spPr>
        <p:txBody>
          <a:bodyPr wrap="square">
            <a:spAutoFit/>
          </a:bodyPr>
          <a:lstStyle/>
          <a:p>
            <a:pPr lvl="0"/>
            <a:endParaRPr lang="en-GB" sz="1600" dirty="0">
              <a:solidFill>
                <a:schemeClr val="accent4">
                  <a:lumMod val="50000"/>
                </a:schemeClr>
              </a:solidFill>
            </a:endParaRPr>
          </a:p>
          <a:p>
            <a:pPr lvl="0"/>
            <a:r>
              <a:rPr lang="en-GB" sz="2000" dirty="0" smtClean="0">
                <a:solidFill>
                  <a:schemeClr val="accent4">
                    <a:lumMod val="50000"/>
                  </a:schemeClr>
                </a:solidFill>
              </a:rPr>
              <a:t>	</a:t>
            </a:r>
          </a:p>
          <a:p>
            <a:pPr lvl="0"/>
            <a:r>
              <a:rPr lang="en-GB" sz="2000" dirty="0">
                <a:solidFill>
                  <a:schemeClr val="accent4">
                    <a:lumMod val="50000"/>
                  </a:schemeClr>
                </a:solidFill>
              </a:rPr>
              <a:t>	</a:t>
            </a:r>
          </a:p>
          <a:p>
            <a:pPr lvl="0"/>
            <a:r>
              <a:rPr lang="en-GB" sz="2000" dirty="0" smtClean="0">
                <a:solidFill>
                  <a:schemeClr val="accent4">
                    <a:lumMod val="50000"/>
                  </a:schemeClr>
                </a:solidFill>
              </a:rPr>
              <a:t>	          </a:t>
            </a:r>
            <a:endParaRPr lang="en-GB" dirty="0" smtClean="0"/>
          </a:p>
          <a:p>
            <a:pPr lvl="0"/>
            <a:endParaRPr lang="en-GB" dirty="0"/>
          </a:p>
        </p:txBody>
      </p:sp>
      <p:sp>
        <p:nvSpPr>
          <p:cNvPr id="10" name="Rectangle 9"/>
          <p:cNvSpPr/>
          <p:nvPr/>
        </p:nvSpPr>
        <p:spPr>
          <a:xfrm>
            <a:off x="716820" y="1016732"/>
            <a:ext cx="8309265" cy="1585562"/>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123674" y="1536855"/>
            <a:ext cx="414156" cy="465926"/>
          </a:xfrm>
          <a:prstGeom prst="rect">
            <a:avLst/>
          </a:prstGeom>
        </p:spPr>
      </p:pic>
      <p:pic>
        <p:nvPicPr>
          <p:cNvPr id="19" name="Picture 18"/>
          <p:cNvPicPr>
            <a:picLocks noChangeAspect="1"/>
          </p:cNvPicPr>
          <p:nvPr/>
        </p:nvPicPr>
        <p:blipFill>
          <a:blip r:embed="rId3"/>
          <a:stretch>
            <a:fillRect/>
          </a:stretch>
        </p:blipFill>
        <p:spPr>
          <a:xfrm>
            <a:off x="67144" y="2600324"/>
            <a:ext cx="414156" cy="465926"/>
          </a:xfrm>
          <a:prstGeom prst="rect">
            <a:avLst/>
          </a:prstGeom>
        </p:spPr>
      </p:pic>
      <p:pic>
        <p:nvPicPr>
          <p:cNvPr id="20" name="Picture 19"/>
          <p:cNvPicPr>
            <a:picLocks noChangeAspect="1"/>
          </p:cNvPicPr>
          <p:nvPr/>
        </p:nvPicPr>
        <p:blipFill>
          <a:blip r:embed="rId3"/>
          <a:stretch>
            <a:fillRect/>
          </a:stretch>
        </p:blipFill>
        <p:spPr>
          <a:xfrm>
            <a:off x="110938" y="3579239"/>
            <a:ext cx="414156" cy="465926"/>
          </a:xfrm>
          <a:prstGeom prst="rect">
            <a:avLst/>
          </a:prstGeom>
        </p:spPr>
      </p:pic>
      <p:pic>
        <p:nvPicPr>
          <p:cNvPr id="11" name="Picture 10"/>
          <p:cNvPicPr>
            <a:picLocks noChangeAspect="1"/>
          </p:cNvPicPr>
          <p:nvPr/>
        </p:nvPicPr>
        <p:blipFill>
          <a:blip r:embed="rId3"/>
          <a:stretch>
            <a:fillRect/>
          </a:stretch>
        </p:blipFill>
        <p:spPr>
          <a:xfrm>
            <a:off x="177576" y="6051480"/>
            <a:ext cx="414156" cy="4659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051480"/>
            <a:ext cx="1043608" cy="606079"/>
          </a:xfrm>
          <a:prstGeom prst="rect">
            <a:avLst/>
          </a:prstGeom>
        </p:spPr>
      </p:pic>
      <p:sp>
        <p:nvSpPr>
          <p:cNvPr id="7" name="AutoShape 2" descr="data:image/jpeg;base64,/9j/4AAQSkZJRgABAQAAAQABAAD/2wCEAAkGBxQQEBQUEhQVFRQUFBQUFBUUFBQUFBQVFBQWFhQUFRQYHCggGBwlHBUUITEhJSkrLi4uFx8zODMsNygtLisBCgoKDg0OGhAQGiwkHyQsLCwsLCwsLCwsLCwsLCwsLCwsLCwsLCwsLCwsLCwsLCwsLCwsLCwsLCwsLCwsLCwsLP/AABEIAKwBJQMBEQACEQEDEQH/xAAcAAACAgMBAQAAAAAAAAAAAAAAAQUGAgMEBwj/xAA8EAACAgECAwYEAwcDAwUAAAABAgADEQQhBRIxBiJBUWGRE1JxgQcyoRQjM0JiwdGCkrFDcuEVU6LS8f/EABsBAQADAQEBAQAAAAAAAAAAAAABAgQDBQYH/8QAMxEAAgIBAwMCBAUDBQEBAAAAAAECAxEEITEFEkEyUSJhcfATgZGhwUKx0QYjM1Lx4RT/2gAMAwEAAhEDEQA/AKForzqKHVt2G2fPbI+89WLc4PJhaUZGfBKmCMrrhW6Z8cjB29pNUWotSFjWco6NHoBUSQSc+2JeFajwVlNyOoKB0AlygZgCgCJgHDrOLVVdWGfIbn9JxndCHLLxrlLhEJq+0jHatQPVtz7TLPVt+lHeOnX9RD6jVPZ+difr09pmlKUuWd4wjHhGnErgsNRk485OCDf+xt8X4R2bm5fT658pON8Ed22TVanKxGc4JGR0OD1EjBJlVqGQEKzAEgkAkAkdMjxxBJ6RxLjFdiav4VxtTUacP+z1qc0W8qMzs5wD31IIGThp2zng4LMWs7fP3+/myF7ccW/bKKLuVNzhmHMWDquCuWOwOM4AG+8ie8UTWsNopk5HUsHZvj76Wm+qmlbH1ACM7Bm5a8EcqqMYOSTnPgPKdIdzeIrLKT7V8UmdGrTV6whtVcxwOUAkEgbZAVdh0HtN9XTbp+rZGSzX1x2hv+xu0vB6q/DmPm2/6dJ6dXTqa+Vl/Mw2ay2fnH0O2bkktkZggCgkIAQBSAIwSgggxMhlkX/8M+0j/EXSP3kIY1nxXG/L6iePr9PFf7i/M36e1+llh7a9kDrillbhLEGN/wApGc+HQzNptSqsprY6XVOe8Smdp+Aa+pA+otNtS4Dcrk8q+fLt7zbRbRJ4gsM4WO7HxcfImdP2j4Xoa1/Z6viWco/l72f6nbp9pwdGotfxbHSKprWeX+pSu03HG113xCioAOUKvl6nxM9LTUfhRxnJwusU3siJmg4kHxXQnnyo6zxtdo3OfdHyelpr124kW7Sadal5V+/mT5mSkksI5tt8m7MkCzAFmCDRqNYlYyzAfUykpxjyyyi3wQ2s7TKNq1z6nYf5mWerX9KO0aG+SE1XFLbOrEDyXYTNO6c+Wd41RiceJywdAkgcEBJBN8I4el68xQgVjfDH94QM4x4HpLximcpyaeMmQ1nKA6WKxLgfBKAHHTB6mMjt91+Zj2pavnVUUBhnnK7dcYBx4iJ4yTUmluQcodDs4Xr209nOgBOCMEEgg9RgSU2isoqSwzpq4VdcSSOUMS3e7oBPkvX9Jor0ttm+P1OUtRCKwtyW0vZ2td3Jc+X5V/yZ6FXT4Lebz/Yx2aub2jsSldSoMKAo8gMT0q4wgsRWDFPuk8tiInVSOfYYmWyRgUnIFBIQBZgCzADMEikAQMEiMhko9T/CnhdY07X9bWZkJ+RQeg8s9Z4fULJOzs8I36atY7i733LWpZ2VVHUsQB7mYEm+DWlkp/HvxB0aKyIDqCQQQowm/mx6/bM2U6O2Tzwcp2VpYbPInYFiQMAkkDrgE7DM9yK23PNfOxjLEBmCTEyCUTAnkGswe0KMk4+sZS5JIvV9oK0/L3j6dPeZ56qEeNzrGmTITV8etfp3B6dfeZZ6mcuNjvGiK53Ix2LHJJJ8ycmZ93ydUkjt4Nwp9VatdeMk4yxwo+p+xl4wzwQ21wsv2RaOJfh66aVtRVctoQMXXkKHunDcuTviXdeDkrH3YaKVOR2CSAgBAOvQ8Rspz8NsA7kdQfXBkqTXBDSfI7uJOxzhFY9WVFVvfrJyyFFIw02gst/KpPr0H+4y9dE7PSslZ3QhyyZ0vZrxsf8A0p/9j/iehX01/wBb/Qyz1n/VExptFXV+RAD59W9zvN1elrr9KM8rZS5ZvLTrgoY5z03+kpZZCtd02kvmdaqZ2vtri2/kbl05PXb69Z42o67RXtWu79ke3pv9OX2b2vt/dmqxOU4M9DQ62Oqr70sPyjzOo9Plo7exvKe6fv8A+GE3KR5ziYkS6kUcTEy6kVwYy2SMCgBACCRQDEwSgMgExwPtRqNEliUFQLCCSy8xUgYyozjP+Jlv0kLZKUjRVe61jBG8Q4jdqG5rrHsP9TEgfReg+06V0Qh6URO6cuWcs6nMWYBiW9z0HifoPGUlNRWW8FlFssHBuxes1WCtRqQ/z3ZTb0T8x9pht6hCPp3Osam/v7/bJdNB+FlAX9/dY7+aYrUfQbn3Mwz110ns8Hdaf3Z41q+0bHatcep3PtM89W36UaI6f3ZEX6p7D3mJ+p29pllOUuWd4xUeDZToHbfHKPNtvbxP2narS22elFXZFG+zh4CMVYsyjOMYBA648duvvNN2glVX3t5KRuzLBHzAdy66HQWIlQoCknBbYnmJ6Hbr1xidk/B9C9NOqqDqko/9n7/mTdmqfT1lbSxqcH4gzzEAnDkgHYjfK9ZOX/Ucddo67KHOpfFHzjGV/PumUftBwX9nKujiyl/4bqf/AIn1nOUcbngRk3s+SHlS44BnTSznCqWPkATLRi5PEVkrKUYrLeCW0vZ52/OQg8vzN7DYe89Crpls95bf3MdmuhH07kxpeE01/wAvMfN9/wBOk9Orp1Ne7WX8zFPWWT84O/mmztS2Rn7hc0dpKkHNKuJZTETKuJ0Uyf4NpKnYLa5qB5QvcJLFtgSfADYkmfnuphOWplC+e+fr+nsfp1MorRwt0laaaz7Ywv3f8khw3TtV+1IAv7RUAV5lDdxGPxeUMDvjlP0lKoOPev6lx+XOCupcbPwZt/7cvZ43a+HOPzX1I7tFp1eqrUVqFFgYOqjAWyvAfA8AwIaen03UxqtjLiM9n7KXhnldS0c7qZ1PeVfxRflxfj6/4RXsz67B8ULMAWYyVwKWUiriIy6kVwYy2SMBJyBRkCjIMQYJwBMEmBaRknB1cL4Zfqmxp6nt/qVe4PrYe6PeZbdZVXy9/kdFWy78H/C2xsNq7gg8a6e830Nh2H2E863qM5ehYNEdP7/f3+ZeeDdmNLo/4NKhvnbv2H/W2TMM5ym8yeTuq4oly0qXMSYB8gTgaSbpVVVDWoHMo36tzdGGT038vMT39FRS61NLcxWSeWmdlWgZnCueUt0zliTnGNv1z0m/OFscXZ7BdWlYXBJcHDqc+uR06f5hxUk0+GRFye5A66j4bkDp1U+ancT5a2t1zcH4PRhLuimWvslxX92UYt3diFOCV6pvjwYD2kRlg+j6fd+LT2PmPGd9v/MomO0XFqmw2VHOA9o5QCLSuHAPUg4zjzJkzaO1bjRFqx7LZb/0+Nvfwec2vklVJ5OYlVycem3nKHzdjj3Pt4/g7NJwW2zfHKPN9vYdZsp0N1nCwvmY7NXVDzn6ExpeAVru5Ln/AGr7DeepV0quO83n9kYLNfN7R2JStQowoCjyAwP0nowrhBYisGOUpSeWxlpcqLMAWYAQSGZAJJNI9Onr1YI71zJWrKGB5VyXw2x32+0zSnGdjq+R3jFqPf4ydV3E7NYTYy/w60VyN/EgMfLJPSfLdd6eqoq2P0f08H3X+lepqbell9Y/yv5JCziFl1lL0q/7QiBHZRnnK7K2PVdjnrPF/EnZKMq0+5Lf7/ye/OrT6WucNRJKtvKT8Z3a/XjBy9qzqqxX+0KFDBjWFCKq7jm7qDAboZ62k6VdqnmySSXhfeDwNR17SaSLWmg5N+ZZ/u8v8sIrYM+xUMLB8M55eQJkOJKkKUaLCkYAswQ0KWyVaFmWyVwIycjAiZORg17swVQWc9FUFmP0Ubmc7LoQWZPBeMGy1cH/AA+1mowXVdOh8bd7PtUv9yJgt6kltBZ+v3/g7Qob+/v+xeeD/hxo6MNYG1DjxtPc+1S933zPPt1Ntnqf5GmNKX39v9y21qFAVQFA6AAAD6ATgdUkuBkwDHMAJIFAPk/i+lNdhBBU+IIwQfUeHhOutr7Z9y4ZaifdHBt4TbkMniO+n1H5h7DP+md+mXds+x+SL4/1E1q+JCwLleYggnIAA272Cu55jucz21HHBijXjycV1htcnG5xsBsABgCSlhF9oo5OKgci5I51JGAcnlO+/lg/8zw+pOuUk4vfyaaO7fbY59BprWOag3/cNh7zFVp7LfQsnZ6pUPPdhktp+z+Tm18nyXf3Yz1Kekvmx/kjz7upOT+FfmyW02krq/IoHr1PuZ6lWlqq9KMFl1lnqZuLTQchZgCHWVk8JtF64qUkm8blj4TwL4uSoXCAFnsYKi56ZJnwd/VtbqW4xfavlt+rP1Cno3TenqLlHvk+Nu5v6Lg4e0HDG09nKwAIxnByCDurA+IM9roessl3UXPMluvofOf6l0NLjDWaZYi9pbYw/p49mROZ9GfIBmAImGSj03s7wyriHCK6m2atnCsOqWZJz9wRt5GeFfZOnUuS8no1wU6kiS4Nw99LUtbaapl+GEdqmBZ2GeZmD8uQcDx23me6Stbbf6nWlfhYwsP3RWl/EQUsVq0iKgYg4fDbHB/KuM/eaodN+HZ/sRZq05Zllv3b3Oftlxwa3Q6ewpyMb7OVc83dQYJzjzInXSUuq5x+Ryvmp15XuUqeoYQzGCchmVaLKQSjRdSFK4LCJkE4MHcAZOw8zIbwQot8EjwjgGp1mPgUsVP/AFG7lX+49fsDMlmurhxv9C8amy78H/C9djq7ix8a6con0Nh7x+2Jgs11s+Nvv3NEaMc/f8F44VwijSLy0VJWPEqO8f8AuY7n7mZG23lnZQSO7mkkizAFmAEAJIDEAxMA+du3ehsF93x35rA2QxwCy47p2/pxPRshGzTbbYOMJyVuMFPotKMGHUEGeRCTjJSXg3SSawyUOqVmxUjOT0B2Az4YG5nsvqUpfDVHLMn4XaszlhHVXw26wfvGFa/KvX2H9zC0mqv3tlhffg4y1dVfoWX7ndpeEVV/y8x823/TpNtPTqa/GX8zHZq7Z+cfQ7+abkscGfkxzJIDMAUgkCYB18N4VfqTimtn9QO6Pqx2E42Xwr9TwXjByeEi1jg2o0vwqrigW5gWVmPwiU3C2MP7T4XqUI//AKG6/TJ5w9lk/Tei6xXaP/cT/ErWMreWH5X8m7taA9NZtFa6jJQrU3MvwlHcJ3OMeErG90WQt4knwvY61aRamu7TrLqkspyWH3vnwvqUIz9AhLuimvJ+XWQcJuL8Nr9AligoBNdle0j6CwkDmrf86efky+TCY9VplcvmaaLuzZ8Hpug7VaW8Arcqn5XPIw+xnjT09kHuj0YyjLhlJ7b6LQryvS6ixrO+tbBhykEsQvQHP/M9DSWXPZrYy30wSzkrHFOIG4qAOWutQlSfKo8SfFidyZupq7Mt8vky2TTxFcI4p2OYoJFmQBFpDLIz0lL3NyUo9j/LWpY/fGw++Jntvrr9TOsYtlv4T+G2ptwdQy0L8oxZb+ndX3M86zXt+hfqaoadvn7+/wAi6cI7EaTSkMK/iOP+pd32z6D8q/YTBZZOfqeTQqYosGZzwWwAeVBkGgYHmSQLMkgwvt5EZsFuUE8q45jgZwM+MlLLII/Q9oKbdPVfzcq2kIob83xCcfDwP5sycPf5A4u1tlmnNOqQtyUti+sE8rVPgM3L5r1zJispoN4IfUUPqtTdVZfZzhBfoXRuRCrb7hfzEHA38JbK29mRmXuWXs3xFtRp1dwVsGUsBGO+hw2PTbMo1h4CafB81poL9Q3M/NvuWsJ39952hpdRfytvnt+ws1VVfnL+RJ6XgFa/nJc+XRf8z0qek1x3m8/2MNmvnLaKwSlSKgwoCj0GJ6UKoVrEVgxylKTzJ5GTOhBnXSzdAZlv1tFH/JJI9DSdL1eq/wCKtv58L9WY2IVODsZ1puhdBTg8pmfU6W3TWOq2OJIxnQzhAETAJnsa1X7ZX+0Vh6mPIeYEqrNjkY+HXbfzmPWOX4b7HhmihRc8SPcEUIOVQFA6AAAD7CfOvL3Z6qSWyI/jnC01dXw3yNwQw6gjynK6mNse2Rs0ett0ln4lfPz4ZQu2nZRNNpRZUzEqwFnMR3g2wIHof+Zo6botPG3Eo5fjPudOoda118HieF7Lbb68/uUET6o+UYSSAgCMgkREYJyGIAoAiZGScGJff1PQeJ+g8ZSU4xWWyyi2WDg/YrW6rBFXwkP893cH2T8x9hMNvUa47R3O0KZP7+/2yXjg/wCGOnrwdQ7Xt8v8Or/aNz9zPOt1ts/OPoaoadLn7+/lguej0ldCBKkWtR0VFCj2EyHeMVHhG0yS2TArJJya2WAYFZDQNOp1C1IzueVEBZmPQAdTI7cgz0962KroQVYBlI6EHcGBgiuJdqKdO7Iwsb4YU2tXWXWoN0LkdPPaWUWyjaXJHLxHUarVXJRelS0ipkBrFguRwGNhOc8u+NpbCWPmQ8+EQOp0TnWVjS2IabbG1enyrNUdQmRYhI3UdTn1Es+N/oyrbWxetC9l9BGpp+GzBkdOZXVgRgkEeB9d5z4exPK4NfDeB1UJSMFzQGFTvguoY7gEAbeENkKPuSeZBY8BzPrjwwzAAbkSs5dsXL2OlUO+cY5xlpFh4RwFrieRQeUAszkBVz0yTPh7+r6zUtxh8K+X+T9Oq6L0zpyjKxd0nxnfP0ROcM4AR8X41bs1TIgqQgFi4yG5vlx4zzY0yk5OzLa/X9Tff1GKVaokoxkm+5rZJeMe/wAiudpOF2Ukc6FfEbggrnwYdcT6DoGolVN6ee2d0fOf6nor1dEdXS8uPwy/+ogsz6w+CDMARMhko9o4QlGt4cFRFRbKyrBAByuNj08QRmfN299d27y0etXGDh8KNHDe06rUK7eZtTWTW9daM7Fl25sDoCMHJ84nQ85jwyVZFL4nv+/6cmjj3F9clD3V1JUqYOLG57CM7nlGw9zL01VOajJ8kSsljMY/r/gpfH+1v7dphXbVi1GDI6Hu+TZU9Np6VGkdVndF7GWzURnDHDKwJ6BjHAFACQBEwSYlpGScHZwvhGo1RxRU9n9QGEH1c7TLbrKq+WdI1tl24P8AhazYOqu5R/7dO5+9h/sJ51vUZvaCwaoab3+/v8y88H7NaXSfwaVDfORzWH6u28wTslN5k8miNUUSpaUOhjmAGYBrutVFLMQFUZJPQCSlkEFX2x0pfl5mG+OYqQvvL/hsjuXuToIIyNwehHQyhYju0WqejSXW1jLpWzKOoyPEj06/aWisvDIIfhfC3euq9tZZZXZXzXpZymqxXTcKNvh4yZOfluQu/wAv9it6Lg3M1+l+LYLqF+LoXFjBfhMeZeUA4O5AJ9fSWbWc+GMP34N2n4XbqiNUtav8ZQup01zvSptrHJ8TAGHGB0I8TIzjb2Kt93HHyeCxL2aS1EOoCi1QV5tOWoArJOKu6clQDjeV7n4I7dvb6E1pNMlSKlahUQcqqOgEgslg25gCzAHmAeAifWnhhmAWXs72Lu1tTWghF35ObPfI6/QeswajXQql28+5oqolPdG7T6e9HOiful7K1cdQd+6wPlg5nxnUKu29qv0zef8AJ+odJ1kLdGr7fXUmn+n84LNxXUnTai17SpptUUGoP+9KKoAsA8NwfeUsk65ty9L2+f1OWlqjqdPCFee+L7+5r4ct5x9+xWu0PF6nprpr5ilQbDWEF2LHpt0AnTSq2y2v8BN9r5O1yqorunrJRXesNL5L+5Ucz9BR+UMMwBGAW/8AD/tKmkNldzYrYc6nc4cbEY9R/wATzddpnZiUeTbprUvhZbeMdqaqtH+008pa04ryMEt0PMOu2Jgr005Wfhy8GqU4xj3nmXE+O6jUn97axHyg8qf7RtPYq01dfCMFmonMjxNJwCAGZAFmMjA6UZ25UVnY9FQFm9hOU7oQ9TLqLZa+D/h3q78GzloQ/P3n/wBg6fczz7epRW0Fk7w08mXng/4e6PT4Lqb3HjbuufSvpPOs1VtnLNUdPFclqRQoAUAAdAAAB9AJnOySXAEwSYsYAZkgRgCgER2r0j3aV1r/ADbHA6sAckS9bSe5WXBWreJaY6H4Pw8WhQMcmCHHVuadFFqWSqUcFi7M3gaWlWYBiCFBO5AJ6ee05yW7LR4Jd1BBBGQQQQfEHqJQsVUdl7kqfTVakLpbOYcjVc1laPnmRH5sY3PUbTp3LOcblfi4WCa0/Caq/hlUHNTX8JHO7BMDbP2lM7YCR1MIL5MYIYwYKjgBAI+/jVCHBsBPjygvj6lc4luxkNpcs8RE+rPFAmQEes/hjxlbdL8Ekc9JIA8ShOQcfpPA6hS42d3hnq6aeYY9iN/FEfDs09y90sSjMM7YwVOfMbzJHRrVwcG8NbpnqaPqctBJySypbNMkuA8E0llZtRv2g7jLHI5sdCJlXT4VS+NZfzNWo67qr1iMu2PtH/J5vxHgeprLO9DqoJOwLBRnpnyn1NFtKioxa/sfLXysnJynl/XciwZsM4ZgBAFIJGXOAMnAzgZ2GeuBI7VnJPc8YFJIDMAxLyrklySkTPB+y2r1f8Oohfnsyi/rufsJjt11cONzpCqUuC8cH/C6tcHU2mw/ImUT7nqZ51vULJenY1Q03uXbh3C6dMvLTUiD+kDJ+p6mYXJyeWaIwjHhHWTILizJAswBZgCMAxBgDgCgAIBWNZw+nU1G1ytT5Ycw2B5SQOYeJ2nZNp4W5zcc7nRSnPQtSVF+VQPiNlFB+ZT+br5SvDzkbY23JTh9TpWFsfnYeOMf/v1lHu9i6z5N+YAjAERAMCJINGp1SVDLsFHqcZ+g8YSb4IZF3ceLbU1lv637q/YdT+kuoe5RzXg5LKbLv4rkj5V7qew6/fMusLgjMmb6tEqjAAH2gjtR5BPpjygJgFg7B6K2zWI9WQtZBsbw5fl9czDrZxVbUvPBoo7u/Y9b1+lS9Clqh1PgRPDjJxeUz0pRUlhkX/6SulQtpRyEHmZAe64HUEHoceM6/iOb+PcpGCgvhNev7WaWusF7AeZc8g7zEHwIloaeyTwkWlKKXxM8h4lbW1ztUpWssSqnqAfCe9UpKCUuTy7O3u+Hg551KCzADMgCLRknBv0Ght1DctNbWH+kZA+p6CcLNTXX6mWUG9i6cH/DG6zB1Fi1L8qd5/uTsJ5tvUvEEaIaZvkvXBux2k0uClQZ/ns7zfr0+08+y6dnqZpjRGJPZnI7CJgCzJAoAoAQBQBQDE9YA4ApIFmAcWm4XVWchcnJOW33O5xnpJcmyvajtzIJMcwBQAMkEbq+NVV7Al2+VO8fuegllBshtLkjbuIX2/lxUvp3n9zsJdRSKOT8GqrhwzzNlm8WYlj7mTkrjPJ2JUBBODYJAAmAeKz6Y8kRgkvn4a8YqpqvW1lTBVwTtkYwR+n6zyuoVSlKLibtI1hndxb8RKkyKFNh+Y7L/wCZxr0E5erY7S1EI/MpvFe1Wp1GQ1nKp/lTuj36z0K9HXDxkzT1U3xsQmJrSM2RwQImMk4EuScAEk9ABk+wlJWRju2T2ll4P2F1mpwSnwkP81nX7KN5gt6jCO0dztCiUvBeuDfhrpqsG4m5v6tk/wBo/vPOt1ts/ODVHTJclw02mSpQtaqoHgoAEyZyd1FLg25gkWYApIFACAInHWAINnpvAFACAKAIyQIGABgCzBAoAQDTqdSlYy7BR6n+0lJsEVfxwttShP8AU/dX7DqZ0UPcq5rwcVlVl38VyR8o7q+w6/eWWFwVbbN9OkVRsMQMG8LiCRwQIbnbc+m8hkHVTw9m690e59pRzXglRZ216BANxn1JnNzZftR8+t1n1qPHwKAIwBQAzBJiWkNkpElwvgWp1R/c1Mw+Y91fczLbrK4csvGty4Lvwb8Ls4bVW/6K9vsWM823qM3tBYNMNM/JeeE9ntNpRimpVPzYyx+pmGdkp7yZpjVGPBJ5lC4swBQAkgUA1rqFLFAw5gMkeIB6RgGOq1K1IXc4UdTJSyCA4txQ6mp69MxS8AOocFCVBzkZ6y6WN2R3exH6nXNdp9LbaS1YfGpCgjBxjvAeAbrLJYbSIzsdvZshdTctJLablVl6lVc55lUnw6Ss+FnkJ74LKTOZYWZIFmAIwDHxggIAEwCO1XGK02B528k3/XoJdQbIbS5I+3X32/lxWvpu3v0EuopFe9+DXXoBnLZZvNjkyclcZ5OtagIJMoJETANlVDP+UffoJVySGMnbTwwfznPoNh7yjsfgt2nZVUFGFAE5t5LJYMoASAfObdT9Z9cjxWLMkCJkZJwZ6ah7W5a0Zz5KCZyndCHqZZRLbwf8OdTdg2kUr695vbwnn29SS9Cyd4aeTL1wbsFpNPglfiv81m/sOgnnWaqyzlmmOniudyzogUYUADyAxOB3SS4HmCRZggIBruvVBlmAHqZKTZODAaxDjvr3um43k4ZBuMgFWXiN1z3qbVoNJwBjJYYyrEnwM6YSxsRl52I3UWWFadWSULH4N5XbmTmwH9PP7yyxnBXOeDo1eifmfSl2au1RZQ7ZblZSCVJ8uhkJ/wBQz4O+rSX3XUPbWKzTnmYNnnyMYHp4yMpJ4BJaXg9dVjugI+Icsue5k9Ty9Myrk2ie07UQLsAB9BiQThIMwSKAEECgGjU6pKxl2A/59pZJsEXdxottUmf6m2HtLqHuVcl4OR6rLf4jkj5RsvtLLC4Kttm+nShRsAIIwbwuILBmAA36b/SQDpq4ezde6Pc+0o7ESkztp0KL4ZPmf8Sjk2WUTplSwoAQAkEGMA+cmbf1zPrHJJbnkYJrhHZLV6rHJWVX5nyo9upmO3X1w43OkapS4ReeDfhhUmDqHNh+Ud1f/M823X2S9Oxphpv+xddBwynTry1Vqg9ABMbk5btmiMIx4R1kypcWZJAoAQBQCH7RcbXTIRk87A8svCORnBWNLww31/G1dzBT0GZ1csPEUc/ikaeJ8G+Cq3U2F0BGN/yyYyzsw00XjhOsF1Kv44Gfr4zjJYZdPKInjHBefV03qoYbraD4jwb1x/eTGW2CJIm9TpUsrNbKChGCPDEqnjcnCHXSqgAD8owPQQMGZMEiJgBAFBBizY67SQR+p4xWmw758l3/AFllBkNpEfbrrrOn7sem7e8uopFXL2NdeiGctlj5ncy2SOeTrWoCQDOCREwDZVQzdB9+glXJIHbTw35j9hObsfgsonZXUq9ABKN5LJYMoJCAKAEAIAQBSCCH4P2R0ul3SsFvmbvH9Z1ndOfqZyjTGJODbptOR2DMAWZIE3nBAQAgCgBmSCB7X8N+NTzAd5Nx9PES9bwyJETor6tTplpsbkZOh850aaeUU5WDo1NQGn+BRl8nc+HvIT3yyeFgkOzXDrKFIcjB3A8pWckxBNE1mcy4syQKALMAIBo1GsSv8zASyi2QRl3GS21af6m6e0uoe5VzRyPU9n8RifQbCW2XBVts3VaUL0EZGDcFgkcABv03kZB1U6Bm67D9ZRzRKiztp0Sr4ZPrKOTZbtR0SpYIAQBQAgCgBACAEAJAMswAggJIFAAwDFTAHmALMkCzBImGQQfGCCH0/ZypWLEZ3zg9BLubKdhLV1qowoAlSySRlmCRQBQBMwHU4kgj9RxhF2XLH0llBlW0jgt1l1n9A9OsuopFe5+DCvRDOTufM7yckY9zqWsCCTKAImAbKqGboJVySB2U8N+Y59BKOfsWUTtrqC9Bic28lkkZQSEAIAQAgCgBAFACAEAIASAOSQEAIAQBQDEyQGYAZgCzJAswAgCgBAOfUa1E/M0sotkEbdxdm2rX7mXUF5KuXscrUvYe+xPp0EssLgjLZvq0wXwgjBuC4kEjgAAT03gHTVoGPXaUc0ThnZVolXwyfWUcmy3adAlSQgBACCQggIJCAEAUAIAQBQBwAkAIBwa/iqVKpyDzNyr6nyl1Fsg2cP1vxVJxykHBGZDWBk6pAFmALMkCMAQMAJIFACAY2WBepxJSBH6ji6jZe8fSWUGQ2kcNupts8eUenWXUUivcKvRjqdz5neTkrg6VrAkEmUkBmQDZVp2boJDkkThnZVw4fzHM5ubJUTsSsL0EpktjBlBIQBQAggIJCAEAIASAEkCgBACAEAJACSAkAp3DtIWa+nl56+f4tLHoC25UH65951b2T8nN7slOEcLau1rCSOZQCmcrt4yHLKwSsk0TKFhZkgWYAEwBQAJkg5dRr0TqZKi2MkddxV22RcepnRQXko5HMaGfd2J9PCW4Iy2dFenAjJGDcFkEhmCRqpPQRkHVToCeu0o5+xODsq0ar4ZlHJsskbxKkhACAEAIAoAQQEEhACAEgBACAKSSEAJBAQSEAIICAaq6wowoAEkqMmSSIwAgCgBANOotKjaWSBX9XrXZsZwPSdVFFHJmVNA69T6yclTrVBBJniQAgkUEHZpdOD1nOUmWSJJKwOgnPJbBlBIQBQAgIIAQAgCgBACAEAIASAEAIASSRSAEAIAQBwDEySD/2Q==">
            <a:hlinkClick r:id="rId5"/>
          </p:cNvPr>
          <p:cNvSpPr>
            <a:spLocks noChangeAspect="1" noChangeArrowheads="1"/>
          </p:cNvSpPr>
          <p:nvPr/>
        </p:nvSpPr>
        <p:spPr bwMode="auto">
          <a:xfrm>
            <a:off x="1965598" y="-1157596"/>
            <a:ext cx="4600575"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510" y="174484"/>
            <a:ext cx="2492682" cy="1460516"/>
          </a:xfrm>
          <a:prstGeom prst="rect">
            <a:avLst/>
          </a:prstGeom>
        </p:spPr>
      </p:pic>
    </p:spTree>
    <p:extLst>
      <p:ext uri="{BB962C8B-B14F-4D97-AF65-F5344CB8AC3E}">
        <p14:creationId xmlns:p14="http://schemas.microsoft.com/office/powerpoint/2010/main" val="298764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672"/>
            <a:ext cx="8586536" cy="782314"/>
          </a:xfrm>
        </p:spPr>
        <p:txBody>
          <a:bodyPr>
            <a:normAutofit/>
          </a:bodyPr>
          <a:lstStyle/>
          <a:p>
            <a:r>
              <a:rPr lang="en-GB" sz="4000" b="1" u="sng" dirty="0" smtClean="0">
                <a:solidFill>
                  <a:schemeClr val="accent5">
                    <a:lumMod val="50000"/>
                  </a:schemeClr>
                </a:solidFill>
              </a:rPr>
              <a:t>Image management</a:t>
            </a:r>
            <a:endParaRPr lang="en-GB" sz="4000" b="1" u="sng" dirty="0">
              <a:solidFill>
                <a:schemeClr val="accent5">
                  <a:lumMod val="50000"/>
                </a:schemeClr>
              </a:solidFill>
            </a:endParaRPr>
          </a:p>
        </p:txBody>
      </p:sp>
      <p:sp>
        <p:nvSpPr>
          <p:cNvPr id="3" name="Content Placeholder 2"/>
          <p:cNvSpPr>
            <a:spLocks noGrp="1"/>
          </p:cNvSpPr>
          <p:nvPr>
            <p:ph idx="1"/>
          </p:nvPr>
        </p:nvSpPr>
        <p:spPr>
          <a:xfrm>
            <a:off x="145856" y="1196752"/>
            <a:ext cx="8352928" cy="5367221"/>
          </a:xfrm>
        </p:spPr>
        <p:txBody>
          <a:bodyPr>
            <a:normAutofit fontScale="25000" lnSpcReduction="20000"/>
          </a:bodyPr>
          <a:lstStyle/>
          <a:p>
            <a:pPr marL="0" lvl="0" indent="0">
              <a:buNone/>
            </a:pPr>
            <a:r>
              <a:rPr lang="en-GB" sz="6400" b="1" dirty="0" smtClean="0"/>
              <a:t>          </a:t>
            </a:r>
            <a:endParaRPr lang="en-GB" sz="6400" dirty="0" smtClean="0">
              <a:solidFill>
                <a:srgbClr val="002060"/>
              </a:solidFill>
            </a:endParaRPr>
          </a:p>
          <a:p>
            <a:pPr marL="0" indent="0">
              <a:buNone/>
            </a:pPr>
            <a:r>
              <a:rPr lang="en-GB" sz="6400" b="1" dirty="0" smtClean="0">
                <a:solidFill>
                  <a:srgbClr val="002060"/>
                </a:solidFill>
              </a:rPr>
              <a:t>	</a:t>
            </a:r>
            <a:r>
              <a:rPr lang="en-GB" sz="8000" b="1" dirty="0" smtClean="0">
                <a:solidFill>
                  <a:srgbClr val="002060"/>
                </a:solidFill>
              </a:rPr>
              <a:t>Highly managed </a:t>
            </a:r>
            <a:r>
              <a:rPr lang="en-GB" sz="8000" dirty="0">
                <a:solidFill>
                  <a:srgbClr val="002060"/>
                </a:solidFill>
              </a:rPr>
              <a:t>to avoid representing the </a:t>
            </a:r>
            <a:r>
              <a:rPr lang="en-GB" sz="8000" b="1" dirty="0">
                <a:solidFill>
                  <a:srgbClr val="002060"/>
                </a:solidFill>
              </a:rPr>
              <a:t>‘wrong</a:t>
            </a:r>
            <a:r>
              <a:rPr lang="en-GB" sz="8000" b="1" dirty="0" smtClean="0">
                <a:solidFill>
                  <a:srgbClr val="002060"/>
                </a:solidFill>
              </a:rPr>
              <a:t>’ </a:t>
            </a:r>
            <a:r>
              <a:rPr lang="en-GB" sz="8000" dirty="0" smtClean="0">
                <a:solidFill>
                  <a:srgbClr val="002060"/>
                </a:solidFill>
              </a:rPr>
              <a:t>drinking  </a:t>
            </a:r>
          </a:p>
          <a:p>
            <a:pPr marL="0" indent="0">
              <a:buNone/>
            </a:pPr>
            <a:r>
              <a:rPr lang="en-GB" sz="8000" dirty="0">
                <a:solidFill>
                  <a:srgbClr val="002060"/>
                </a:solidFill>
              </a:rPr>
              <a:t> </a:t>
            </a:r>
            <a:r>
              <a:rPr lang="en-GB" sz="8000" dirty="0" smtClean="0">
                <a:solidFill>
                  <a:srgbClr val="002060"/>
                </a:solidFill>
              </a:rPr>
              <a:t>               experience &amp; </a:t>
            </a:r>
            <a:r>
              <a:rPr lang="en-GB" sz="8000" b="1" dirty="0" smtClean="0">
                <a:solidFill>
                  <a:srgbClr val="002060"/>
                </a:solidFill>
              </a:rPr>
              <a:t>judgement </a:t>
            </a:r>
            <a:r>
              <a:rPr lang="en-GB" sz="8000" b="1" dirty="0">
                <a:solidFill>
                  <a:srgbClr val="002060"/>
                </a:solidFill>
              </a:rPr>
              <a:t>&amp; </a:t>
            </a:r>
            <a:r>
              <a:rPr lang="en-GB" sz="8000" b="1" dirty="0" smtClean="0">
                <a:solidFill>
                  <a:srgbClr val="002060"/>
                </a:solidFill>
              </a:rPr>
              <a:t>social shaming.</a:t>
            </a:r>
            <a:endParaRPr lang="en-GB" sz="8000" dirty="0">
              <a:solidFill>
                <a:srgbClr val="002060"/>
              </a:solidFill>
            </a:endParaRPr>
          </a:p>
          <a:p>
            <a:pPr marL="0" indent="0">
              <a:buNone/>
            </a:pPr>
            <a:r>
              <a:rPr lang="en-GB" sz="8000" b="1" dirty="0">
                <a:solidFill>
                  <a:srgbClr val="002060"/>
                </a:solidFill>
              </a:rPr>
              <a:t>	</a:t>
            </a:r>
            <a:r>
              <a:rPr lang="en-GB" sz="8000" b="1" dirty="0" smtClean="0">
                <a:solidFill>
                  <a:srgbClr val="002060"/>
                </a:solidFill>
              </a:rPr>
              <a:t>		</a:t>
            </a:r>
            <a:endParaRPr lang="en-GB" sz="8000" b="1" dirty="0">
              <a:solidFill>
                <a:srgbClr val="002060"/>
              </a:solidFill>
            </a:endParaRPr>
          </a:p>
          <a:p>
            <a:pPr marL="0" indent="0">
              <a:buNone/>
            </a:pPr>
            <a:r>
              <a:rPr lang="en-GB" sz="8000" dirty="0" smtClean="0">
                <a:solidFill>
                  <a:srgbClr val="002060"/>
                </a:solidFill>
              </a:rPr>
              <a:t> 	</a:t>
            </a:r>
          </a:p>
          <a:p>
            <a:pPr marL="0" indent="0">
              <a:buNone/>
            </a:pPr>
            <a:r>
              <a:rPr lang="en-GB" sz="8000" b="1" dirty="0">
                <a:solidFill>
                  <a:srgbClr val="002060"/>
                </a:solidFill>
              </a:rPr>
              <a:t>	</a:t>
            </a:r>
            <a:r>
              <a:rPr lang="en-GB" sz="8000" b="1" dirty="0" smtClean="0">
                <a:solidFill>
                  <a:srgbClr val="002060"/>
                </a:solidFill>
              </a:rPr>
              <a:t>‘</a:t>
            </a:r>
            <a:r>
              <a:rPr lang="en-GB" sz="8000" b="1" dirty="0" err="1" smtClean="0">
                <a:solidFill>
                  <a:srgbClr val="002060"/>
                </a:solidFill>
              </a:rPr>
              <a:t>Othering</a:t>
            </a:r>
            <a:r>
              <a:rPr lang="en-GB" sz="8000" b="1" dirty="0" smtClean="0">
                <a:solidFill>
                  <a:srgbClr val="002060"/>
                </a:solidFill>
              </a:rPr>
              <a:t>’ </a:t>
            </a:r>
            <a:r>
              <a:rPr lang="en-GB" sz="8000" b="1" dirty="0">
                <a:solidFill>
                  <a:srgbClr val="002060"/>
                </a:solidFill>
              </a:rPr>
              <a:t>and </a:t>
            </a:r>
            <a:r>
              <a:rPr lang="en-GB" sz="8000" b="1" smtClean="0">
                <a:solidFill>
                  <a:srgbClr val="002060"/>
                </a:solidFill>
              </a:rPr>
              <a:t>distinction- </a:t>
            </a:r>
            <a:r>
              <a:rPr lang="en-GB" sz="8000" smtClean="0">
                <a:solidFill>
                  <a:srgbClr val="002060"/>
                </a:solidFill>
              </a:rPr>
              <a:t>managed </a:t>
            </a:r>
            <a:r>
              <a:rPr lang="en-GB" sz="8000" dirty="0" smtClean="0">
                <a:solidFill>
                  <a:srgbClr val="002060"/>
                </a:solidFill>
              </a:rPr>
              <a:t>identity through distinguishing 	themselves from other groups tastes </a:t>
            </a:r>
            <a:r>
              <a:rPr lang="en-GB" sz="8000" dirty="0">
                <a:solidFill>
                  <a:srgbClr val="002060"/>
                </a:solidFill>
              </a:rPr>
              <a:t>&amp;</a:t>
            </a:r>
            <a:r>
              <a:rPr lang="en-GB" sz="8000" dirty="0" smtClean="0">
                <a:solidFill>
                  <a:srgbClr val="002060"/>
                </a:solidFill>
              </a:rPr>
              <a:t> lifestyles. </a:t>
            </a:r>
            <a:endParaRPr lang="en-GB" sz="8000" dirty="0">
              <a:solidFill>
                <a:srgbClr val="002060"/>
              </a:solidFill>
            </a:endParaRPr>
          </a:p>
          <a:p>
            <a:pPr marL="0" lvl="0" indent="0">
              <a:buNone/>
            </a:pPr>
            <a:endParaRPr lang="en-GB" sz="8000" dirty="0">
              <a:solidFill>
                <a:srgbClr val="002060"/>
              </a:solidFill>
            </a:endParaRPr>
          </a:p>
          <a:p>
            <a:pPr marL="0" lvl="0" indent="0">
              <a:buNone/>
            </a:pPr>
            <a:r>
              <a:rPr lang="en-GB" sz="8000" dirty="0">
                <a:solidFill>
                  <a:srgbClr val="002060"/>
                </a:solidFill>
              </a:rPr>
              <a:t>              </a:t>
            </a:r>
            <a:endParaRPr lang="en-GB" sz="8000" b="1" dirty="0" smtClean="0">
              <a:solidFill>
                <a:srgbClr val="002060"/>
              </a:solidFill>
            </a:endParaRPr>
          </a:p>
          <a:p>
            <a:pPr marL="0" lvl="0" indent="0">
              <a:buNone/>
            </a:pPr>
            <a:r>
              <a:rPr lang="en-GB" sz="8000" b="1" dirty="0" smtClean="0">
                <a:solidFill>
                  <a:srgbClr val="002060"/>
                </a:solidFill>
              </a:rPr>
              <a:t>  	Gender (i.e. femininity and masculinity)</a:t>
            </a:r>
          </a:p>
          <a:p>
            <a:pPr marL="0" lvl="0" indent="0">
              <a:buNone/>
            </a:pPr>
            <a:endParaRPr lang="en-GB" sz="8000" b="1" dirty="0">
              <a:solidFill>
                <a:srgbClr val="002060"/>
              </a:solidFill>
            </a:endParaRPr>
          </a:p>
          <a:p>
            <a:pPr marL="0" lvl="0" indent="0">
              <a:buNone/>
            </a:pPr>
            <a:r>
              <a:rPr lang="en-GB" sz="8000" b="1" dirty="0" smtClean="0">
                <a:solidFill>
                  <a:srgbClr val="002060"/>
                </a:solidFill>
              </a:rPr>
              <a:t>  	</a:t>
            </a:r>
          </a:p>
          <a:p>
            <a:pPr marL="0" lvl="0" indent="0">
              <a:buNone/>
            </a:pPr>
            <a:r>
              <a:rPr lang="en-GB" sz="8000" b="1" dirty="0">
                <a:solidFill>
                  <a:srgbClr val="002060"/>
                </a:solidFill>
              </a:rPr>
              <a:t>	</a:t>
            </a:r>
            <a:r>
              <a:rPr lang="en-GB" sz="8000" b="1" dirty="0" smtClean="0">
                <a:solidFill>
                  <a:srgbClr val="002060"/>
                </a:solidFill>
              </a:rPr>
              <a:t>Age </a:t>
            </a:r>
            <a:r>
              <a:rPr lang="en-GB" sz="8000" dirty="0">
                <a:solidFill>
                  <a:srgbClr val="002060"/>
                </a:solidFill>
              </a:rPr>
              <a:t>(i.e. in relation to connotations of immaturity) </a:t>
            </a:r>
          </a:p>
          <a:p>
            <a:pPr marL="0" indent="0">
              <a:buNone/>
            </a:pPr>
            <a:endParaRPr lang="en-GB" sz="8000" b="1" dirty="0">
              <a:solidFill>
                <a:srgbClr val="002060"/>
              </a:solidFill>
            </a:endParaRPr>
          </a:p>
          <a:p>
            <a:pPr marL="0" indent="0">
              <a:buNone/>
            </a:pPr>
            <a:r>
              <a:rPr lang="en-GB" sz="8000" b="1" dirty="0" smtClean="0">
                <a:solidFill>
                  <a:srgbClr val="002060"/>
                </a:solidFill>
              </a:rPr>
              <a:t>  	</a:t>
            </a:r>
          </a:p>
          <a:p>
            <a:pPr marL="0" indent="0">
              <a:buNone/>
            </a:pPr>
            <a:r>
              <a:rPr lang="en-GB" sz="8000" b="1" dirty="0">
                <a:solidFill>
                  <a:srgbClr val="002060"/>
                </a:solidFill>
              </a:rPr>
              <a:t>	</a:t>
            </a:r>
            <a:r>
              <a:rPr lang="en-GB" sz="8000" b="1" dirty="0" smtClean="0">
                <a:solidFill>
                  <a:srgbClr val="002060"/>
                </a:solidFill>
              </a:rPr>
              <a:t>‘Classed’ </a:t>
            </a:r>
            <a:r>
              <a:rPr lang="en-GB" sz="8000" b="1" dirty="0">
                <a:solidFill>
                  <a:srgbClr val="002060"/>
                </a:solidFill>
              </a:rPr>
              <a:t>connotations </a:t>
            </a:r>
            <a:r>
              <a:rPr lang="en-GB" sz="8000" dirty="0">
                <a:solidFill>
                  <a:srgbClr val="002060"/>
                </a:solidFill>
              </a:rPr>
              <a:t>(i.e. through </a:t>
            </a:r>
            <a:r>
              <a:rPr lang="en-GB" sz="8000" dirty="0" smtClean="0">
                <a:solidFill>
                  <a:srgbClr val="002060"/>
                </a:solidFill>
              </a:rPr>
              <a:t>the stereotype of </a:t>
            </a:r>
            <a:r>
              <a:rPr lang="en-GB" sz="8000" dirty="0">
                <a:solidFill>
                  <a:srgbClr val="002060"/>
                </a:solidFill>
              </a:rPr>
              <a:t>the ‘chav’) </a:t>
            </a:r>
          </a:p>
          <a:p>
            <a:pPr marL="0" lvl="0" indent="0">
              <a:buNone/>
            </a:pPr>
            <a:endParaRPr lang="en-GB" sz="5000" dirty="0" smtClean="0">
              <a:solidFill>
                <a:srgbClr val="002060"/>
              </a:solidFill>
            </a:endParaRPr>
          </a:p>
          <a:p>
            <a:pPr marL="0" lvl="0" indent="0">
              <a:buNone/>
            </a:pPr>
            <a:r>
              <a:rPr lang="en-GB" sz="5000" dirty="0">
                <a:solidFill>
                  <a:srgbClr val="002060"/>
                </a:solidFill>
              </a:rPr>
              <a:t> </a:t>
            </a:r>
            <a:r>
              <a:rPr lang="en-GB" sz="5000" dirty="0" smtClean="0">
                <a:solidFill>
                  <a:srgbClr val="002060"/>
                </a:solidFill>
              </a:rPr>
              <a:t>            </a:t>
            </a:r>
            <a:endParaRPr lang="en-GB" sz="5000" dirty="0">
              <a:solidFill>
                <a:srgbClr val="002060"/>
              </a:solidFill>
            </a:endParaRPr>
          </a:p>
          <a:p>
            <a:pPr marL="0" lvl="0" indent="0">
              <a:buNone/>
            </a:pPr>
            <a:r>
              <a:rPr lang="en-GB" sz="5000" dirty="0">
                <a:solidFill>
                  <a:srgbClr val="002060"/>
                </a:solidFill>
              </a:rPr>
              <a:t>	</a:t>
            </a:r>
            <a:endParaRPr lang="en-GB" dirty="0" smtClean="0"/>
          </a:p>
          <a:p>
            <a:endParaRPr lang="en-GB" dirty="0"/>
          </a:p>
          <a:p>
            <a:endParaRPr lang="en-GB" dirty="0"/>
          </a:p>
          <a:p>
            <a:endParaRPr lang="en-GB" dirty="0"/>
          </a:p>
        </p:txBody>
      </p:sp>
      <p:sp>
        <p:nvSpPr>
          <p:cNvPr id="4" name="Rectangle 3"/>
          <p:cNvSpPr/>
          <p:nvPr/>
        </p:nvSpPr>
        <p:spPr>
          <a:xfrm>
            <a:off x="8100392" y="836712"/>
            <a:ext cx="1043608" cy="1815882"/>
          </a:xfrm>
          <a:prstGeom prst="rect">
            <a:avLst/>
          </a:prstGeom>
        </p:spPr>
        <p:txBody>
          <a:bodyPr wrap="square">
            <a:spAutoFit/>
          </a:bodyPr>
          <a:lstStyle/>
          <a:p>
            <a:pPr lvl="0"/>
            <a:endParaRPr lang="en-GB" sz="1600" dirty="0">
              <a:solidFill>
                <a:schemeClr val="accent4">
                  <a:lumMod val="50000"/>
                </a:schemeClr>
              </a:solidFill>
            </a:endParaRPr>
          </a:p>
          <a:p>
            <a:pPr lvl="0"/>
            <a:r>
              <a:rPr lang="en-GB" sz="2000" dirty="0" smtClean="0">
                <a:solidFill>
                  <a:schemeClr val="accent4">
                    <a:lumMod val="50000"/>
                  </a:schemeClr>
                </a:solidFill>
              </a:rPr>
              <a:t>	</a:t>
            </a:r>
          </a:p>
          <a:p>
            <a:pPr lvl="0"/>
            <a:r>
              <a:rPr lang="en-GB" sz="2000" dirty="0">
                <a:solidFill>
                  <a:schemeClr val="accent4">
                    <a:lumMod val="50000"/>
                  </a:schemeClr>
                </a:solidFill>
              </a:rPr>
              <a:t>	</a:t>
            </a:r>
          </a:p>
          <a:p>
            <a:pPr lvl="0"/>
            <a:r>
              <a:rPr lang="en-GB" sz="2000" dirty="0" smtClean="0">
                <a:solidFill>
                  <a:schemeClr val="accent4">
                    <a:lumMod val="50000"/>
                  </a:schemeClr>
                </a:solidFill>
              </a:rPr>
              <a:t>	          </a:t>
            </a:r>
            <a:endParaRPr lang="en-GB" dirty="0" smtClean="0"/>
          </a:p>
          <a:p>
            <a:pPr lvl="0"/>
            <a:endParaRPr lang="en-GB" dirty="0"/>
          </a:p>
          <a:p>
            <a:pPr lvl="0"/>
            <a:endParaRPr lang="en-GB" dirty="0" smtClean="0"/>
          </a:p>
        </p:txBody>
      </p:sp>
      <p:sp>
        <p:nvSpPr>
          <p:cNvPr id="10" name="Rectangle 9"/>
          <p:cNvSpPr/>
          <p:nvPr/>
        </p:nvSpPr>
        <p:spPr>
          <a:xfrm>
            <a:off x="716820" y="1016732"/>
            <a:ext cx="8309265" cy="1585562"/>
          </a:xfrm>
          <a:prstGeom prst="rect">
            <a:avLst/>
          </a:prstGeom>
        </p:spPr>
        <p:txBody>
          <a:bodyPr wrap="square">
            <a:spAutoFit/>
          </a:bodyPr>
          <a:lstStyle/>
          <a:p>
            <a:pPr lvl="0">
              <a:lnSpc>
                <a:spcPct val="107000"/>
              </a:lnSpc>
              <a:spcAft>
                <a:spcPts val="800"/>
              </a:spcAft>
            </a:pPr>
            <a:endParaRPr lang="en-GB" b="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306" y="146363"/>
            <a:ext cx="2119966" cy="1271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62" y="1387524"/>
            <a:ext cx="609443" cy="60944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793" y="2724770"/>
            <a:ext cx="599285" cy="59928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22" y="3947857"/>
            <a:ext cx="635276" cy="63527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205" y="4974636"/>
            <a:ext cx="616956" cy="616956"/>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617" y="5928696"/>
            <a:ext cx="689636" cy="689636"/>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0795" y="3908887"/>
            <a:ext cx="1637989" cy="1449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0559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9520"/>
            <a:ext cx="8586536" cy="900505"/>
          </a:xfrm>
        </p:spPr>
        <p:txBody>
          <a:bodyPr>
            <a:normAutofit/>
          </a:bodyPr>
          <a:lstStyle/>
          <a:p>
            <a:r>
              <a:rPr lang="en-GB" sz="4000" b="1" u="sng" dirty="0" smtClean="0">
                <a:solidFill>
                  <a:schemeClr val="accent5">
                    <a:lumMod val="50000"/>
                  </a:schemeClr>
                </a:solidFill>
              </a:rPr>
              <a:t> 1. Brand and drink associations </a:t>
            </a:r>
            <a:endParaRPr lang="en-GB" sz="4000" b="1" u="sng" dirty="0">
              <a:solidFill>
                <a:schemeClr val="accent5">
                  <a:lumMod val="50000"/>
                </a:schemeClr>
              </a:solidFill>
            </a:endParaRPr>
          </a:p>
        </p:txBody>
      </p:sp>
      <p:sp>
        <p:nvSpPr>
          <p:cNvPr id="3" name="Content Placeholder 2"/>
          <p:cNvSpPr>
            <a:spLocks noGrp="1"/>
          </p:cNvSpPr>
          <p:nvPr>
            <p:ph idx="1"/>
          </p:nvPr>
        </p:nvSpPr>
        <p:spPr>
          <a:xfrm>
            <a:off x="0" y="1340768"/>
            <a:ext cx="9144000" cy="5517232"/>
          </a:xfrm>
        </p:spPr>
        <p:txBody>
          <a:bodyPr>
            <a:normAutofit/>
          </a:bodyPr>
          <a:lstStyle/>
          <a:p>
            <a:pPr marL="0" indent="0">
              <a:buNone/>
            </a:pPr>
            <a:endParaRPr lang="en-GB" dirty="0" smtClean="0"/>
          </a:p>
          <a:p>
            <a:pPr marL="0" indent="0">
              <a:buNone/>
            </a:pPr>
            <a:endParaRPr lang="en-GB" dirty="0"/>
          </a:p>
          <a:p>
            <a:pPr marL="0" indent="0">
              <a:buNone/>
            </a:pPr>
            <a:r>
              <a:rPr lang="en-GB" dirty="0" smtClean="0"/>
              <a:t>	</a:t>
            </a:r>
            <a:endParaRPr lang="en-GB" dirty="0"/>
          </a:p>
        </p:txBody>
      </p:sp>
      <p:sp>
        <p:nvSpPr>
          <p:cNvPr id="4" name="Rectangle 3"/>
          <p:cNvSpPr/>
          <p:nvPr/>
        </p:nvSpPr>
        <p:spPr>
          <a:xfrm>
            <a:off x="14256" y="1219200"/>
            <a:ext cx="9129744" cy="7663636"/>
          </a:xfrm>
          <a:prstGeom prst="rect">
            <a:avLst/>
          </a:prstGeom>
        </p:spPr>
        <p:txBody>
          <a:bodyPr wrap="square">
            <a:spAutoFit/>
          </a:bodyPr>
          <a:lstStyle/>
          <a:p>
            <a:pPr lvl="0"/>
            <a:endParaRPr lang="en-GB" sz="1600" dirty="0">
              <a:solidFill>
                <a:srgbClr val="002060"/>
              </a:solidFill>
            </a:endParaRPr>
          </a:p>
          <a:p>
            <a:pPr lvl="0"/>
            <a:r>
              <a:rPr lang="en-GB" sz="1600" dirty="0">
                <a:solidFill>
                  <a:srgbClr val="002060"/>
                </a:solidFill>
              </a:rPr>
              <a:t>	</a:t>
            </a:r>
            <a:r>
              <a:rPr lang="en-GB" dirty="0">
                <a:solidFill>
                  <a:srgbClr val="002060"/>
                </a:solidFill>
              </a:rPr>
              <a:t>S</a:t>
            </a:r>
            <a:r>
              <a:rPr lang="en-GB" dirty="0" smtClean="0">
                <a:solidFill>
                  <a:srgbClr val="002060"/>
                </a:solidFill>
              </a:rPr>
              <a:t>ymbolic values, taste and lifestyles associated </a:t>
            </a:r>
            <a:r>
              <a:rPr lang="en-GB" dirty="0">
                <a:solidFill>
                  <a:srgbClr val="002060"/>
                </a:solidFill>
              </a:rPr>
              <a:t>with different drinks &amp; </a:t>
            </a:r>
            <a:r>
              <a:rPr lang="en-GB" dirty="0" smtClean="0">
                <a:solidFill>
                  <a:srgbClr val="002060"/>
                </a:solidFill>
              </a:rPr>
              <a:t>brands.</a:t>
            </a:r>
            <a:endParaRPr lang="en-GB" dirty="0">
              <a:solidFill>
                <a:srgbClr val="002060"/>
              </a:solidFill>
            </a:endParaRPr>
          </a:p>
          <a:p>
            <a:r>
              <a:rPr lang="en-GB" dirty="0">
                <a:solidFill>
                  <a:srgbClr val="002060"/>
                </a:solidFill>
              </a:rPr>
              <a:t> 	</a:t>
            </a:r>
            <a:endParaRPr lang="en-GB" dirty="0" smtClean="0">
              <a:solidFill>
                <a:srgbClr val="002060"/>
              </a:solidFill>
            </a:endParaRPr>
          </a:p>
          <a:p>
            <a:endParaRPr lang="en-GB" dirty="0">
              <a:solidFill>
                <a:srgbClr val="002060"/>
              </a:solidFill>
            </a:endParaRPr>
          </a:p>
          <a:p>
            <a:r>
              <a:rPr lang="en-GB" dirty="0" smtClean="0">
                <a:solidFill>
                  <a:srgbClr val="002060"/>
                </a:solidFill>
              </a:rPr>
              <a:t>	Carefully selected what was drank </a:t>
            </a:r>
            <a:r>
              <a:rPr lang="en-GB" dirty="0">
                <a:solidFill>
                  <a:srgbClr val="002060"/>
                </a:solidFill>
              </a:rPr>
              <a:t>&amp;</a:t>
            </a:r>
            <a:r>
              <a:rPr lang="en-GB" dirty="0" smtClean="0">
                <a:solidFill>
                  <a:srgbClr val="002060"/>
                </a:solidFill>
              </a:rPr>
              <a:t> shown on SNS. </a:t>
            </a:r>
          </a:p>
          <a:p>
            <a:endParaRPr lang="en-GB" dirty="0">
              <a:solidFill>
                <a:srgbClr val="002060"/>
              </a:solidFill>
            </a:endParaRPr>
          </a:p>
          <a:p>
            <a:endParaRPr lang="en-GB" dirty="0" smtClean="0">
              <a:solidFill>
                <a:srgbClr val="002060"/>
              </a:solidFill>
            </a:endParaRPr>
          </a:p>
          <a:p>
            <a:pPr lvl="0"/>
            <a:r>
              <a:rPr lang="en-GB" dirty="0" smtClean="0">
                <a:solidFill>
                  <a:srgbClr val="002060"/>
                </a:solidFill>
              </a:rPr>
              <a:t>	Drank </a:t>
            </a:r>
            <a:r>
              <a:rPr lang="en-GB" dirty="0">
                <a:solidFill>
                  <a:srgbClr val="002060"/>
                </a:solidFill>
              </a:rPr>
              <a:t>or avoided certain drinks based on  aged, classed &amp; gendered 	</a:t>
            </a:r>
            <a:r>
              <a:rPr lang="en-GB" dirty="0" smtClean="0">
                <a:solidFill>
                  <a:srgbClr val="002060"/>
                </a:solidFill>
              </a:rPr>
              <a:t>associations.	</a:t>
            </a:r>
          </a:p>
          <a:p>
            <a:pPr lvl="0"/>
            <a:endParaRPr lang="en-GB" dirty="0">
              <a:solidFill>
                <a:srgbClr val="002060"/>
              </a:solidFill>
            </a:endParaRPr>
          </a:p>
          <a:p>
            <a:pPr lvl="0"/>
            <a:r>
              <a:rPr lang="en-GB" dirty="0" smtClean="0">
                <a:solidFill>
                  <a:srgbClr val="002060"/>
                </a:solidFill>
              </a:rPr>
              <a:t>	Some </a:t>
            </a:r>
            <a:r>
              <a:rPr lang="en-GB" dirty="0">
                <a:solidFill>
                  <a:srgbClr val="002060"/>
                </a:solidFill>
              </a:rPr>
              <a:t>drinks not consumed in public or shown on SNS (e.g. </a:t>
            </a:r>
            <a:r>
              <a:rPr lang="en-GB" dirty="0" smtClean="0">
                <a:solidFill>
                  <a:srgbClr val="002060"/>
                </a:solidFill>
              </a:rPr>
              <a:t>WKD  </a:t>
            </a:r>
            <a:r>
              <a:rPr lang="en-GB" dirty="0">
                <a:solidFill>
                  <a:srgbClr val="002060"/>
                </a:solidFill>
              </a:rPr>
              <a:t>‘chav</a:t>
            </a:r>
            <a:r>
              <a:rPr lang="en-GB" dirty="0" smtClean="0">
                <a:solidFill>
                  <a:srgbClr val="002060"/>
                </a:solidFill>
              </a:rPr>
              <a:t>’ &amp;</a:t>
            </a:r>
          </a:p>
          <a:p>
            <a:r>
              <a:rPr lang="en-GB" dirty="0" smtClean="0">
                <a:solidFill>
                  <a:srgbClr val="002060"/>
                </a:solidFill>
              </a:rPr>
              <a:t>                  ‘kids drinks’ , ‘</a:t>
            </a:r>
            <a:r>
              <a:rPr lang="en-GB" dirty="0">
                <a:solidFill>
                  <a:srgbClr val="002060"/>
                </a:solidFill>
              </a:rPr>
              <a:t>smack </a:t>
            </a:r>
            <a:r>
              <a:rPr lang="en-GB" dirty="0" smtClean="0">
                <a:solidFill>
                  <a:srgbClr val="002060"/>
                </a:solidFill>
              </a:rPr>
              <a:t> head</a:t>
            </a:r>
            <a:r>
              <a:rPr lang="en-GB" dirty="0">
                <a:solidFill>
                  <a:srgbClr val="002060"/>
                </a:solidFill>
              </a:rPr>
              <a:t>’ beer, ‘pretty’ &amp; expensive  cocktails, </a:t>
            </a:r>
            <a:r>
              <a:rPr lang="en-GB" dirty="0" smtClean="0">
                <a:solidFill>
                  <a:srgbClr val="002060"/>
                </a:solidFill>
              </a:rPr>
              <a:t>‘posh</a:t>
            </a:r>
            <a:r>
              <a:rPr lang="en-GB" dirty="0">
                <a:solidFill>
                  <a:srgbClr val="002060"/>
                </a:solidFill>
              </a:rPr>
              <a:t>’ wine, </a:t>
            </a:r>
            <a:r>
              <a:rPr lang="en-GB" dirty="0" smtClean="0">
                <a:solidFill>
                  <a:srgbClr val="002060"/>
                </a:solidFill>
              </a:rPr>
              <a:t>‘</a:t>
            </a:r>
            <a:r>
              <a:rPr lang="en-GB" dirty="0">
                <a:solidFill>
                  <a:srgbClr val="002060"/>
                </a:solidFill>
              </a:rPr>
              <a:t>girly</a:t>
            </a:r>
            <a:r>
              <a:rPr lang="en-GB" dirty="0" smtClean="0">
                <a:solidFill>
                  <a:srgbClr val="002060"/>
                </a:solidFill>
              </a:rPr>
              <a:t>’</a:t>
            </a:r>
          </a:p>
          <a:p>
            <a:r>
              <a:rPr lang="en-GB" dirty="0">
                <a:solidFill>
                  <a:srgbClr val="002060"/>
                </a:solidFill>
              </a:rPr>
              <a:t> </a:t>
            </a:r>
            <a:r>
              <a:rPr lang="en-GB" dirty="0" smtClean="0">
                <a:solidFill>
                  <a:srgbClr val="002060"/>
                </a:solidFill>
              </a:rPr>
              <a:t>                 drinks.</a:t>
            </a:r>
            <a:endParaRPr lang="en-GB" dirty="0">
              <a:solidFill>
                <a:srgbClr val="002060"/>
              </a:solidFill>
            </a:endParaRPr>
          </a:p>
          <a:p>
            <a:pPr lvl="0"/>
            <a:r>
              <a:rPr lang="en-GB" dirty="0">
                <a:solidFill>
                  <a:srgbClr val="002060"/>
                </a:solidFill>
              </a:rPr>
              <a:t>	   </a:t>
            </a:r>
            <a:r>
              <a:rPr lang="en-GB" dirty="0" smtClean="0">
                <a:solidFill>
                  <a:srgbClr val="002060"/>
                </a:solidFill>
              </a:rPr>
              <a:t>	</a:t>
            </a:r>
          </a:p>
          <a:p>
            <a:pPr lvl="0"/>
            <a:r>
              <a:rPr lang="en-GB" dirty="0">
                <a:solidFill>
                  <a:srgbClr val="002060"/>
                </a:solidFill>
              </a:rPr>
              <a:t>	</a:t>
            </a:r>
            <a:endParaRPr lang="en-GB" dirty="0" smtClean="0">
              <a:solidFill>
                <a:srgbClr val="002060"/>
              </a:solidFill>
            </a:endParaRPr>
          </a:p>
          <a:p>
            <a:pPr lvl="0"/>
            <a:r>
              <a:rPr lang="en-GB" dirty="0">
                <a:solidFill>
                  <a:srgbClr val="002060"/>
                </a:solidFill>
              </a:rPr>
              <a:t>	</a:t>
            </a:r>
            <a:r>
              <a:rPr lang="en-GB" dirty="0" smtClean="0">
                <a:solidFill>
                  <a:srgbClr val="002060"/>
                </a:solidFill>
              </a:rPr>
              <a:t>Photographs </a:t>
            </a:r>
            <a:r>
              <a:rPr lang="en-GB" dirty="0">
                <a:solidFill>
                  <a:srgbClr val="002060"/>
                </a:solidFill>
              </a:rPr>
              <a:t>of some drinks deliberately uploaded to SNS (e.g. </a:t>
            </a:r>
            <a:r>
              <a:rPr lang="en-GB" dirty="0" smtClean="0">
                <a:solidFill>
                  <a:srgbClr val="002060"/>
                </a:solidFill>
              </a:rPr>
              <a:t>ideal photo props) due 	to connotations of prestige,  luxury </a:t>
            </a:r>
            <a:r>
              <a:rPr lang="en-GB" dirty="0">
                <a:solidFill>
                  <a:srgbClr val="002060"/>
                </a:solidFill>
              </a:rPr>
              <a:t>&amp;</a:t>
            </a:r>
            <a:r>
              <a:rPr lang="en-GB" dirty="0" smtClean="0">
                <a:solidFill>
                  <a:srgbClr val="002060"/>
                </a:solidFill>
              </a:rPr>
              <a:t> celebrity. </a:t>
            </a:r>
            <a:endParaRPr lang="en-GB" dirty="0">
              <a:solidFill>
                <a:srgbClr val="002060"/>
              </a:solidFill>
            </a:endParaRPr>
          </a:p>
          <a:p>
            <a:pPr lvl="0"/>
            <a:endParaRPr lang="en-GB" dirty="0">
              <a:solidFill>
                <a:schemeClr val="accent4">
                  <a:lumMod val="50000"/>
                </a:schemeClr>
              </a:solidFill>
            </a:endParaRPr>
          </a:p>
          <a:p>
            <a:pPr lvl="0"/>
            <a:r>
              <a:rPr lang="en-GB" dirty="0">
                <a:solidFill>
                  <a:schemeClr val="accent4">
                    <a:lumMod val="50000"/>
                  </a:schemeClr>
                </a:solidFill>
              </a:rPr>
              <a:t>		</a:t>
            </a:r>
          </a:p>
          <a:p>
            <a:pPr lvl="0"/>
            <a:endParaRPr lang="en-GB" sz="1600" dirty="0" smtClean="0">
              <a:solidFill>
                <a:schemeClr val="accent4">
                  <a:lumMod val="50000"/>
                </a:schemeClr>
              </a:solidFill>
            </a:endParaRPr>
          </a:p>
          <a:p>
            <a:pPr lvl="0"/>
            <a:endParaRPr lang="en-GB" sz="1600" dirty="0">
              <a:solidFill>
                <a:schemeClr val="accent4">
                  <a:lumMod val="50000"/>
                </a:schemeClr>
              </a:solidFill>
            </a:endParaRPr>
          </a:p>
          <a:p>
            <a:pPr lvl="0"/>
            <a:endParaRPr lang="en-GB" sz="1600" dirty="0" smtClean="0">
              <a:solidFill>
                <a:schemeClr val="accent4">
                  <a:lumMod val="50000"/>
                </a:schemeClr>
              </a:solidFill>
            </a:endParaRPr>
          </a:p>
          <a:p>
            <a:pPr lvl="0"/>
            <a:endParaRPr lang="en-GB" sz="1600" dirty="0" smtClean="0">
              <a:solidFill>
                <a:schemeClr val="accent4">
                  <a:lumMod val="50000"/>
                </a:schemeClr>
              </a:solidFill>
            </a:endParaRPr>
          </a:p>
          <a:p>
            <a:pPr lvl="0"/>
            <a:endParaRPr lang="en-GB" sz="1600" dirty="0">
              <a:solidFill>
                <a:schemeClr val="accent4">
                  <a:lumMod val="50000"/>
                </a:schemeClr>
              </a:solidFill>
            </a:endParaRPr>
          </a:p>
          <a:p>
            <a:pPr lvl="0"/>
            <a:endParaRPr lang="en-GB" dirty="0" smtClean="0"/>
          </a:p>
          <a:p>
            <a:pPr lvl="0"/>
            <a:endParaRPr lang="en-GB" dirty="0"/>
          </a:p>
          <a:p>
            <a:pPr lvl="0"/>
            <a:endParaRPr lang="en-GB"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10" y="2075591"/>
            <a:ext cx="677134" cy="69342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76" y="1074805"/>
            <a:ext cx="354852" cy="67513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16" y="3051137"/>
            <a:ext cx="480665" cy="67531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487" y="5226865"/>
            <a:ext cx="577076" cy="51751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716" y="3882629"/>
            <a:ext cx="520446" cy="748141"/>
          </a:xfrm>
          <a:prstGeom prst="rect">
            <a:avLst/>
          </a:prstGeom>
        </p:spPr>
      </p:pic>
    </p:spTree>
    <p:extLst>
      <p:ext uri="{BB962C8B-B14F-4D97-AF65-F5344CB8AC3E}">
        <p14:creationId xmlns:p14="http://schemas.microsoft.com/office/powerpoint/2010/main" val="2349616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0694"/>
            <a:ext cx="8586536" cy="1893680"/>
          </a:xfrm>
        </p:spPr>
        <p:txBody>
          <a:bodyPr>
            <a:noAutofit/>
          </a:bodyPr>
          <a:lstStyle/>
          <a:p>
            <a:r>
              <a:rPr lang="en-GB" sz="4000" b="1" u="sng" dirty="0" smtClean="0">
                <a:solidFill>
                  <a:schemeClr val="accent5">
                    <a:lumMod val="50000"/>
                  </a:schemeClr>
                </a:solidFill>
              </a:rPr>
              <a:t>2. Participation </a:t>
            </a:r>
            <a:r>
              <a:rPr lang="en-GB" sz="4000" b="1" u="sng" dirty="0">
                <a:solidFill>
                  <a:schemeClr val="accent5">
                    <a:lumMod val="50000"/>
                  </a:schemeClr>
                </a:solidFill>
              </a:rPr>
              <a:t>in drinking environments</a:t>
            </a:r>
            <a:r>
              <a:rPr lang="en-GB" sz="3600" u="sng" dirty="0"/>
              <a:t/>
            </a:r>
            <a:br>
              <a:rPr lang="en-GB" sz="3600" u="sng" dirty="0"/>
            </a:br>
            <a:r>
              <a:rPr lang="en-GB" sz="3600" u="sng" dirty="0" smtClean="0"/>
              <a:t/>
            </a:r>
            <a:br>
              <a:rPr lang="en-GB" sz="3600" u="sng" dirty="0" smtClean="0"/>
            </a:br>
            <a:r>
              <a:rPr lang="en-GB" sz="3600" u="sng" dirty="0"/>
              <a:t/>
            </a:r>
            <a:br>
              <a:rPr lang="en-GB" sz="3600" u="sng" dirty="0"/>
            </a:br>
            <a:r>
              <a:rPr lang="en-GB" sz="3600" u="sng" dirty="0" smtClean="0"/>
              <a:t/>
            </a:r>
            <a:br>
              <a:rPr lang="en-GB" sz="3600" u="sng" dirty="0" smtClean="0"/>
            </a:br>
            <a:endParaRPr lang="en-GB" sz="3600" b="1" u="sng" dirty="0">
              <a:solidFill>
                <a:schemeClr val="accent5">
                  <a:lumMod val="50000"/>
                </a:schemeClr>
              </a:solidFill>
            </a:endParaRPr>
          </a:p>
        </p:txBody>
      </p:sp>
      <p:sp>
        <p:nvSpPr>
          <p:cNvPr id="3" name="Content Placeholder 2"/>
          <p:cNvSpPr>
            <a:spLocks noGrp="1"/>
          </p:cNvSpPr>
          <p:nvPr>
            <p:ph idx="1"/>
          </p:nvPr>
        </p:nvSpPr>
        <p:spPr>
          <a:xfrm>
            <a:off x="0" y="1598808"/>
            <a:ext cx="9144000" cy="5070551"/>
          </a:xfrm>
        </p:spPr>
        <p:txBody>
          <a:bodyPr>
            <a:normAutofit/>
          </a:bodyPr>
          <a:lstStyle/>
          <a:p>
            <a:pPr marL="0" lvl="0" indent="0">
              <a:buNone/>
            </a:pPr>
            <a:endParaRPr lang="en-GB" sz="1800" b="1" dirty="0" smtClean="0"/>
          </a:p>
          <a:p>
            <a:pPr marL="0" lvl="0" indent="0">
              <a:buNone/>
            </a:pPr>
            <a:endParaRPr lang="en-GB" sz="1800" b="1" dirty="0" smtClean="0"/>
          </a:p>
          <a:p>
            <a:pPr marL="0" lvl="0" indent="0">
              <a:buNone/>
            </a:pPr>
            <a:r>
              <a:rPr lang="en-GB" sz="1800" b="1" dirty="0" smtClean="0"/>
              <a:t>	</a:t>
            </a:r>
            <a:endParaRPr lang="en-GB" sz="1800" dirty="0">
              <a:solidFill>
                <a:schemeClr val="accent4">
                  <a:lumMod val="50000"/>
                </a:schemeClr>
              </a:solidFill>
            </a:endParaRPr>
          </a:p>
        </p:txBody>
      </p:sp>
      <p:sp>
        <p:nvSpPr>
          <p:cNvPr id="4" name="Rectangle 3"/>
          <p:cNvSpPr/>
          <p:nvPr/>
        </p:nvSpPr>
        <p:spPr>
          <a:xfrm>
            <a:off x="479812" y="1066569"/>
            <a:ext cx="8688943" cy="8710077"/>
          </a:xfrm>
          <a:prstGeom prst="rect">
            <a:avLst/>
          </a:prstGeom>
        </p:spPr>
        <p:txBody>
          <a:bodyPr wrap="square">
            <a:spAutoFit/>
          </a:bodyPr>
          <a:lstStyle/>
          <a:p>
            <a:pPr lvl="0"/>
            <a:r>
              <a:rPr lang="en-GB" sz="1600" b="1" dirty="0">
                <a:solidFill>
                  <a:srgbClr val="002060"/>
                </a:solidFill>
              </a:rPr>
              <a:t>P</a:t>
            </a:r>
            <a:r>
              <a:rPr lang="en-GB" sz="1600" b="1" dirty="0" smtClean="0">
                <a:solidFill>
                  <a:srgbClr val="002060"/>
                </a:solidFill>
              </a:rPr>
              <a:t>rivate  &amp; public </a:t>
            </a:r>
            <a:r>
              <a:rPr lang="en-GB" sz="1600" b="1" dirty="0">
                <a:solidFill>
                  <a:srgbClr val="002060"/>
                </a:solidFill>
              </a:rPr>
              <a:t>drinking environments </a:t>
            </a:r>
            <a:r>
              <a:rPr lang="en-GB" sz="1600" dirty="0" smtClean="0">
                <a:solidFill>
                  <a:srgbClr val="002060"/>
                </a:solidFill>
              </a:rPr>
              <a:t>acted as cultural capital </a:t>
            </a:r>
            <a:r>
              <a:rPr lang="en-GB" sz="1600" dirty="0">
                <a:solidFill>
                  <a:srgbClr val="002060"/>
                </a:solidFill>
              </a:rPr>
              <a:t> </a:t>
            </a:r>
            <a:r>
              <a:rPr lang="en-GB" sz="1600" dirty="0" smtClean="0">
                <a:solidFill>
                  <a:srgbClr val="002060"/>
                </a:solidFill>
              </a:rPr>
              <a:t>&amp; provided </a:t>
            </a:r>
            <a:r>
              <a:rPr lang="en-GB" sz="1600" dirty="0">
                <a:solidFill>
                  <a:srgbClr val="002060"/>
                </a:solidFill>
              </a:rPr>
              <a:t>opportunities </a:t>
            </a:r>
            <a:r>
              <a:rPr lang="en-GB" sz="1600" dirty="0" smtClean="0">
                <a:solidFill>
                  <a:srgbClr val="002060"/>
                </a:solidFill>
              </a:rPr>
              <a:t>to </a:t>
            </a:r>
            <a:r>
              <a:rPr lang="en-GB" sz="1600" dirty="0">
                <a:solidFill>
                  <a:srgbClr val="002060"/>
                </a:solidFill>
              </a:rPr>
              <a:t>signify &amp;</a:t>
            </a:r>
            <a:r>
              <a:rPr lang="en-GB" sz="1600" dirty="0" smtClean="0">
                <a:solidFill>
                  <a:srgbClr val="002060"/>
                </a:solidFill>
              </a:rPr>
              <a:t> </a:t>
            </a:r>
            <a:r>
              <a:rPr lang="en-GB" sz="1600" dirty="0">
                <a:solidFill>
                  <a:srgbClr val="002060"/>
                </a:solidFill>
              </a:rPr>
              <a:t>accumulate </a:t>
            </a:r>
            <a:r>
              <a:rPr lang="en-GB" sz="1600" dirty="0" smtClean="0">
                <a:solidFill>
                  <a:srgbClr val="002060"/>
                </a:solidFill>
              </a:rPr>
              <a:t>cultural </a:t>
            </a:r>
            <a:r>
              <a:rPr lang="en-GB" sz="1600" dirty="0">
                <a:solidFill>
                  <a:srgbClr val="002060"/>
                </a:solidFill>
              </a:rPr>
              <a:t>drinking </a:t>
            </a:r>
            <a:r>
              <a:rPr lang="en-GB" sz="1600" dirty="0" smtClean="0">
                <a:solidFill>
                  <a:srgbClr val="002060"/>
                </a:solidFill>
              </a:rPr>
              <a:t>capital.</a:t>
            </a:r>
          </a:p>
          <a:p>
            <a:endParaRPr lang="en-GB" sz="1600" dirty="0" smtClean="0">
              <a:solidFill>
                <a:srgbClr val="002060"/>
              </a:solidFill>
            </a:endParaRPr>
          </a:p>
          <a:p>
            <a:endParaRPr lang="en-GB" sz="1600" dirty="0" smtClean="0">
              <a:solidFill>
                <a:srgbClr val="002060"/>
              </a:solidFill>
            </a:endParaRPr>
          </a:p>
          <a:p>
            <a:endParaRPr lang="en-GB" sz="1600" dirty="0" smtClean="0">
              <a:solidFill>
                <a:srgbClr val="002060"/>
              </a:solidFill>
            </a:endParaRPr>
          </a:p>
          <a:p>
            <a:r>
              <a:rPr lang="en-GB" sz="1600" dirty="0" smtClean="0">
                <a:solidFill>
                  <a:srgbClr val="002060"/>
                </a:solidFill>
              </a:rPr>
              <a:t>SNS provided </a:t>
            </a:r>
            <a:r>
              <a:rPr lang="en-GB" sz="1600" dirty="0">
                <a:solidFill>
                  <a:srgbClr val="002060"/>
                </a:solidFill>
              </a:rPr>
              <a:t>a mechanism of displaying </a:t>
            </a:r>
            <a:r>
              <a:rPr lang="en-GB" sz="1600" dirty="0" smtClean="0">
                <a:solidFill>
                  <a:srgbClr val="002060"/>
                </a:solidFill>
              </a:rPr>
              <a:t>&amp; reinforcing cultural capital &amp; social </a:t>
            </a:r>
            <a:r>
              <a:rPr lang="en-GB" sz="1600" dirty="0">
                <a:solidFill>
                  <a:srgbClr val="002060"/>
                </a:solidFill>
              </a:rPr>
              <a:t>capital through shared drinking practices in drinking </a:t>
            </a:r>
            <a:r>
              <a:rPr lang="en-GB" sz="1600" dirty="0" smtClean="0">
                <a:solidFill>
                  <a:srgbClr val="002060"/>
                </a:solidFill>
              </a:rPr>
              <a:t>environments:</a:t>
            </a:r>
          </a:p>
          <a:p>
            <a:endParaRPr lang="en-GB" sz="1600" dirty="0">
              <a:solidFill>
                <a:srgbClr val="002060"/>
              </a:solidFill>
            </a:endParaRPr>
          </a:p>
          <a:p>
            <a:pPr lvl="0"/>
            <a:endParaRPr lang="en-GB" sz="1600" dirty="0">
              <a:solidFill>
                <a:srgbClr val="002060"/>
              </a:solidFill>
            </a:endParaRPr>
          </a:p>
          <a:p>
            <a:pPr marL="742950" lvl="1" indent="-285750">
              <a:buFont typeface="Arial" panose="020B0604020202020204" pitchFamily="34" charset="0"/>
              <a:buChar char="•"/>
            </a:pPr>
            <a:r>
              <a:rPr lang="en-GB" sz="1600" dirty="0" smtClean="0">
                <a:solidFill>
                  <a:srgbClr val="002060"/>
                </a:solidFill>
              </a:rPr>
              <a:t>Acceptance </a:t>
            </a:r>
            <a:r>
              <a:rPr lang="en-GB" sz="1600" dirty="0">
                <a:solidFill>
                  <a:srgbClr val="002060"/>
                </a:solidFill>
              </a:rPr>
              <a:t>to SNS </a:t>
            </a:r>
            <a:r>
              <a:rPr lang="en-GB" sz="1600" b="1" dirty="0">
                <a:solidFill>
                  <a:srgbClr val="002060"/>
                </a:solidFill>
              </a:rPr>
              <a:t>invitations </a:t>
            </a:r>
            <a:r>
              <a:rPr lang="en-GB" sz="1600" dirty="0">
                <a:solidFill>
                  <a:srgbClr val="002060"/>
                </a:solidFill>
              </a:rPr>
              <a:t>to night life events </a:t>
            </a:r>
            <a:r>
              <a:rPr lang="en-GB" sz="1600" dirty="0" smtClean="0">
                <a:solidFill>
                  <a:srgbClr val="002060"/>
                </a:solidFill>
              </a:rPr>
              <a:t>&amp; parties.</a:t>
            </a:r>
          </a:p>
          <a:p>
            <a:pPr lvl="1"/>
            <a:endParaRPr lang="en-GB" sz="1600" dirty="0" smtClean="0">
              <a:solidFill>
                <a:srgbClr val="002060"/>
              </a:solidFill>
            </a:endParaRPr>
          </a:p>
          <a:p>
            <a:pPr marL="742950" lvl="1" indent="-285750">
              <a:buFont typeface="Arial" panose="020B0604020202020204" pitchFamily="34" charset="0"/>
              <a:buChar char="•"/>
            </a:pPr>
            <a:r>
              <a:rPr lang="en-GB" sz="1600" dirty="0" smtClean="0">
                <a:solidFill>
                  <a:srgbClr val="002060"/>
                </a:solidFill>
              </a:rPr>
              <a:t>Documenting participation </a:t>
            </a:r>
            <a:r>
              <a:rPr lang="en-GB" sz="1600" dirty="0">
                <a:solidFill>
                  <a:srgbClr val="002060"/>
                </a:solidFill>
              </a:rPr>
              <a:t>in the nightlife </a:t>
            </a:r>
            <a:r>
              <a:rPr lang="en-GB" sz="1600" dirty="0" smtClean="0">
                <a:solidFill>
                  <a:srgbClr val="002060"/>
                </a:solidFill>
              </a:rPr>
              <a:t>environments </a:t>
            </a:r>
            <a:r>
              <a:rPr lang="en-GB" sz="1600" dirty="0">
                <a:solidFill>
                  <a:srgbClr val="002060"/>
                </a:solidFill>
              </a:rPr>
              <a:t> </a:t>
            </a:r>
            <a:r>
              <a:rPr lang="en-GB" sz="1600" dirty="0" smtClean="0">
                <a:solidFill>
                  <a:srgbClr val="002060"/>
                </a:solidFill>
              </a:rPr>
              <a:t>(</a:t>
            </a:r>
            <a:r>
              <a:rPr lang="en-GB" sz="1600" b="1" dirty="0" smtClean="0">
                <a:solidFill>
                  <a:srgbClr val="002060"/>
                </a:solidFill>
              </a:rPr>
              <a:t>photographs).</a:t>
            </a:r>
            <a:endParaRPr lang="en-GB" sz="1600" dirty="0">
              <a:solidFill>
                <a:srgbClr val="002060"/>
              </a:solidFill>
            </a:endParaRPr>
          </a:p>
          <a:p>
            <a:pPr lvl="0"/>
            <a:endParaRPr lang="en-GB" sz="1600" dirty="0" smtClean="0">
              <a:solidFill>
                <a:srgbClr val="002060"/>
              </a:solidFill>
            </a:endParaRPr>
          </a:p>
          <a:p>
            <a:pPr lvl="0"/>
            <a:endParaRPr lang="en-GB" sz="1600" dirty="0">
              <a:solidFill>
                <a:srgbClr val="002060"/>
              </a:solidFill>
            </a:endParaRPr>
          </a:p>
          <a:p>
            <a:endParaRPr lang="en-GB" sz="1600" dirty="0" smtClean="0">
              <a:solidFill>
                <a:srgbClr val="002060"/>
              </a:solidFill>
            </a:endParaRPr>
          </a:p>
          <a:p>
            <a:endParaRPr lang="en-GB" sz="1600" dirty="0" smtClean="0">
              <a:solidFill>
                <a:srgbClr val="002060"/>
              </a:solidFill>
            </a:endParaRPr>
          </a:p>
          <a:p>
            <a:endParaRPr lang="en-GB" sz="1600" dirty="0" smtClean="0">
              <a:solidFill>
                <a:srgbClr val="002060"/>
              </a:solidFill>
            </a:endParaRPr>
          </a:p>
          <a:p>
            <a:endParaRPr lang="en-GB" sz="1600" b="1" dirty="0" smtClean="0">
              <a:solidFill>
                <a:srgbClr val="002060"/>
              </a:solidFill>
            </a:endParaRPr>
          </a:p>
          <a:p>
            <a:endParaRPr lang="en-GB" sz="1600" b="1" dirty="0" smtClean="0">
              <a:solidFill>
                <a:srgbClr val="002060"/>
              </a:solidFill>
            </a:endParaRPr>
          </a:p>
          <a:p>
            <a:endParaRPr lang="en-GB" sz="1600" b="1" dirty="0">
              <a:solidFill>
                <a:srgbClr val="002060"/>
              </a:solidFill>
            </a:endParaRPr>
          </a:p>
          <a:p>
            <a:r>
              <a:rPr lang="en-GB" sz="1600" b="1" dirty="0" smtClean="0">
                <a:solidFill>
                  <a:srgbClr val="002060"/>
                </a:solidFill>
              </a:rPr>
              <a:t>Rarely ‘tagged</a:t>
            </a:r>
            <a:r>
              <a:rPr lang="en-GB" sz="1600" b="1" dirty="0">
                <a:solidFill>
                  <a:srgbClr val="002060"/>
                </a:solidFill>
              </a:rPr>
              <a:t>’ </a:t>
            </a:r>
            <a:r>
              <a:rPr lang="en-GB" sz="1600" dirty="0">
                <a:solidFill>
                  <a:srgbClr val="002060"/>
                </a:solidFill>
              </a:rPr>
              <a:t>themselves in drinking locations on </a:t>
            </a:r>
            <a:r>
              <a:rPr lang="en-GB" sz="1600" dirty="0" smtClean="0">
                <a:solidFill>
                  <a:srgbClr val="002060"/>
                </a:solidFill>
              </a:rPr>
              <a:t>Facebook. ‘Trying too hard’,  immature and associated with older generations. </a:t>
            </a:r>
            <a:endParaRPr lang="en-GB" sz="1600" dirty="0">
              <a:solidFill>
                <a:srgbClr val="002060"/>
              </a:solidFill>
            </a:endParaRPr>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sp>
        <p:nvSpPr>
          <p:cNvPr id="10" name="Rectangle 9"/>
          <p:cNvSpPr/>
          <p:nvPr/>
        </p:nvSpPr>
        <p:spPr>
          <a:xfrm>
            <a:off x="899592" y="1340769"/>
            <a:ext cx="7920880" cy="3181384"/>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26372" y="1107861"/>
            <a:ext cx="436397" cy="490947"/>
          </a:xfrm>
          <a:prstGeom prst="rect">
            <a:avLst/>
          </a:prstGeom>
        </p:spPr>
      </p:pic>
      <p:pic>
        <p:nvPicPr>
          <p:cNvPr id="15" name="Picture 14"/>
          <p:cNvPicPr>
            <a:picLocks noChangeAspect="1"/>
          </p:cNvPicPr>
          <p:nvPr/>
        </p:nvPicPr>
        <p:blipFill>
          <a:blip r:embed="rId3"/>
          <a:stretch>
            <a:fillRect/>
          </a:stretch>
        </p:blipFill>
        <p:spPr>
          <a:xfrm>
            <a:off x="82509" y="2292920"/>
            <a:ext cx="436397" cy="49094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250499"/>
            <a:ext cx="2217252" cy="986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267414"/>
            <a:ext cx="2016224" cy="122413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57" y="6021288"/>
            <a:ext cx="336499" cy="288031"/>
          </a:xfrm>
          <a:prstGeom prst="rect">
            <a:avLst/>
          </a:prstGeom>
        </p:spPr>
      </p:pic>
    </p:spTree>
    <p:extLst>
      <p:ext uri="{BB962C8B-B14F-4D97-AF65-F5344CB8AC3E}">
        <p14:creationId xmlns:p14="http://schemas.microsoft.com/office/powerpoint/2010/main" val="371224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30" y="595393"/>
            <a:ext cx="8586536" cy="601359"/>
          </a:xfrm>
        </p:spPr>
        <p:txBody>
          <a:bodyPr>
            <a:noAutofit/>
          </a:bodyPr>
          <a:lstStyle/>
          <a:p>
            <a:pPr lvl="0"/>
            <a:r>
              <a:rPr lang="en-GB" sz="3600" b="1" u="sng" dirty="0">
                <a:solidFill>
                  <a:schemeClr val="accent5">
                    <a:lumMod val="50000"/>
                  </a:schemeClr>
                </a:solidFill>
              </a:rPr>
              <a:t/>
            </a:r>
            <a:br>
              <a:rPr lang="en-GB" sz="3600" b="1" u="sng" dirty="0">
                <a:solidFill>
                  <a:schemeClr val="accent5">
                    <a:lumMod val="50000"/>
                  </a:schemeClr>
                </a:solidFill>
              </a:rPr>
            </a:br>
            <a:r>
              <a:rPr lang="en-GB" sz="3600" b="1" u="sng" dirty="0" smtClean="0">
                <a:solidFill>
                  <a:schemeClr val="accent5">
                    <a:lumMod val="50000"/>
                  </a:schemeClr>
                </a:solidFill>
              </a:rPr>
              <a:t/>
            </a:r>
            <a:br>
              <a:rPr lang="en-GB" sz="3600" b="1" u="sng" dirty="0" smtClean="0">
                <a:solidFill>
                  <a:schemeClr val="accent5">
                    <a:lumMod val="50000"/>
                  </a:schemeClr>
                </a:solidFill>
              </a:rPr>
            </a:br>
            <a:r>
              <a:rPr lang="en-GB" sz="3600" b="1" u="sng" dirty="0" smtClean="0">
                <a:solidFill>
                  <a:schemeClr val="accent5">
                    <a:lumMod val="50000"/>
                  </a:schemeClr>
                </a:solidFill>
              </a:rPr>
              <a:t>‘</a:t>
            </a:r>
            <a:r>
              <a:rPr lang="en-GB" sz="4000" b="1" u="sng" dirty="0" smtClean="0">
                <a:solidFill>
                  <a:schemeClr val="accent5">
                    <a:lumMod val="50000"/>
                  </a:schemeClr>
                </a:solidFill>
              </a:rPr>
              <a:t>Parties’ &amp; nightlife  </a:t>
            </a:r>
            <a:r>
              <a:rPr lang="en-GB" sz="3600" b="1" u="sng" dirty="0" smtClean="0"/>
              <a:t/>
            </a:r>
            <a:br>
              <a:rPr lang="en-GB" sz="3600" b="1" u="sng" dirty="0" smtClean="0"/>
            </a:br>
            <a:r>
              <a:rPr lang="en-GB" sz="3600" u="sng" dirty="0" smtClean="0"/>
              <a:t/>
            </a:r>
            <a:br>
              <a:rPr lang="en-GB" sz="3600" u="sng" dirty="0" smtClean="0"/>
            </a:br>
            <a:r>
              <a:rPr lang="en-GB" sz="3600" dirty="0" smtClean="0"/>
              <a:t>    </a:t>
            </a:r>
            <a:r>
              <a:rPr lang="en-GB" sz="3600" u="sng" dirty="0"/>
              <a:t/>
            </a:r>
            <a:br>
              <a:rPr lang="en-GB" sz="3600" u="sng" dirty="0"/>
            </a:br>
            <a:r>
              <a:rPr lang="en-GB" sz="3600" u="sng" dirty="0" smtClean="0"/>
              <a:t/>
            </a:r>
            <a:br>
              <a:rPr lang="en-GB" sz="3600" u="sng" dirty="0" smtClean="0"/>
            </a:br>
            <a:endParaRPr lang="en-GB" sz="3600" b="1" u="sng" dirty="0">
              <a:solidFill>
                <a:schemeClr val="accent5">
                  <a:lumMod val="50000"/>
                </a:schemeClr>
              </a:solidFill>
            </a:endParaRPr>
          </a:p>
        </p:txBody>
      </p:sp>
      <p:sp>
        <p:nvSpPr>
          <p:cNvPr id="3" name="Content Placeholder 2"/>
          <p:cNvSpPr>
            <a:spLocks noGrp="1"/>
          </p:cNvSpPr>
          <p:nvPr>
            <p:ph idx="1"/>
          </p:nvPr>
        </p:nvSpPr>
        <p:spPr>
          <a:xfrm>
            <a:off x="500454" y="815327"/>
            <a:ext cx="8643545" cy="5854033"/>
          </a:xfrm>
        </p:spPr>
        <p:txBody>
          <a:bodyPr>
            <a:noAutofit/>
          </a:bodyPr>
          <a:lstStyle/>
          <a:p>
            <a:pPr marL="0" lvl="0" indent="0">
              <a:buNone/>
            </a:pPr>
            <a:r>
              <a:rPr lang="en-GB" sz="1800" b="1" dirty="0" smtClean="0">
                <a:solidFill>
                  <a:srgbClr val="002060"/>
                </a:solidFill>
              </a:rPr>
              <a:t>House </a:t>
            </a:r>
            <a:r>
              <a:rPr lang="en-GB" sz="1800" b="1" dirty="0">
                <a:solidFill>
                  <a:srgbClr val="002060"/>
                </a:solidFill>
              </a:rPr>
              <a:t>parties &amp;</a:t>
            </a:r>
            <a:r>
              <a:rPr lang="en-GB" sz="1800" b="1" dirty="0" smtClean="0">
                <a:solidFill>
                  <a:srgbClr val="002060"/>
                </a:solidFill>
              </a:rPr>
              <a:t> </a:t>
            </a:r>
            <a:r>
              <a:rPr lang="en-GB" sz="1800" b="1" dirty="0">
                <a:solidFill>
                  <a:srgbClr val="002060"/>
                </a:solidFill>
              </a:rPr>
              <a:t>birthday </a:t>
            </a:r>
            <a:r>
              <a:rPr lang="en-GB" sz="1800" b="1" dirty="0" smtClean="0">
                <a:solidFill>
                  <a:srgbClr val="002060"/>
                </a:solidFill>
              </a:rPr>
              <a:t>celebrations. </a:t>
            </a:r>
            <a:r>
              <a:rPr lang="en-GB" sz="1800" dirty="0" smtClean="0">
                <a:solidFill>
                  <a:srgbClr val="002060"/>
                </a:solidFill>
              </a:rPr>
              <a:t>SNS organising role. Invited &amp; hosting status giving &amp; enhanced social capital. </a:t>
            </a:r>
            <a:r>
              <a:rPr lang="en-GB" sz="1800" dirty="0">
                <a:solidFill>
                  <a:srgbClr val="002060"/>
                </a:solidFill>
              </a:rPr>
              <a:t>R</a:t>
            </a:r>
            <a:r>
              <a:rPr lang="en-GB" sz="1800" dirty="0" smtClean="0">
                <a:solidFill>
                  <a:srgbClr val="002060"/>
                </a:solidFill>
              </a:rPr>
              <a:t>einforced </a:t>
            </a:r>
            <a:r>
              <a:rPr lang="en-GB" sz="1800" dirty="0">
                <a:solidFill>
                  <a:srgbClr val="002060"/>
                </a:solidFill>
              </a:rPr>
              <a:t>by SNS invitations &amp;</a:t>
            </a:r>
            <a:r>
              <a:rPr lang="en-GB" sz="1800" dirty="0" smtClean="0">
                <a:solidFill>
                  <a:srgbClr val="002060"/>
                </a:solidFill>
              </a:rPr>
              <a:t> photos.</a:t>
            </a:r>
          </a:p>
          <a:p>
            <a:pPr marL="0" lvl="0" indent="0">
              <a:buNone/>
            </a:pPr>
            <a:endParaRPr lang="en-GB" sz="1800" dirty="0">
              <a:solidFill>
                <a:srgbClr val="002060"/>
              </a:solidFill>
            </a:endParaRPr>
          </a:p>
          <a:p>
            <a:pPr marL="0" indent="0">
              <a:buNone/>
            </a:pPr>
            <a:r>
              <a:rPr lang="en-GB" sz="1800" dirty="0" smtClean="0">
                <a:solidFill>
                  <a:srgbClr val="002060"/>
                </a:solidFill>
              </a:rPr>
              <a:t>‘Gate-crashing</a:t>
            </a:r>
            <a:r>
              <a:rPr lang="en-GB" sz="1800" dirty="0">
                <a:solidFill>
                  <a:srgbClr val="002060"/>
                </a:solidFill>
              </a:rPr>
              <a:t>’ by younger people.</a:t>
            </a:r>
          </a:p>
          <a:p>
            <a:pPr marL="0" lvl="0" indent="0">
              <a:buNone/>
            </a:pPr>
            <a:endParaRPr lang="en-GB" sz="1800" dirty="0">
              <a:solidFill>
                <a:srgbClr val="002060"/>
              </a:solidFill>
            </a:endParaRPr>
          </a:p>
          <a:p>
            <a:pPr marL="0" indent="0">
              <a:buNone/>
            </a:pPr>
            <a:r>
              <a:rPr lang="en-GB" sz="1800" dirty="0" smtClean="0">
                <a:solidFill>
                  <a:srgbClr val="002060"/>
                </a:solidFill>
              </a:rPr>
              <a:t>Stereotype </a:t>
            </a:r>
            <a:r>
              <a:rPr lang="en-GB" sz="1800" dirty="0">
                <a:solidFill>
                  <a:srgbClr val="002060"/>
                </a:solidFill>
              </a:rPr>
              <a:t>of </a:t>
            </a:r>
            <a:r>
              <a:rPr lang="en-GB" sz="1800" b="1" dirty="0">
                <a:solidFill>
                  <a:srgbClr val="002060"/>
                </a:solidFill>
              </a:rPr>
              <a:t>‘park drinking’ </a:t>
            </a:r>
            <a:r>
              <a:rPr lang="en-GB" sz="1800" dirty="0">
                <a:solidFill>
                  <a:srgbClr val="002060"/>
                </a:solidFill>
              </a:rPr>
              <a:t>for distinction from younger groups. </a:t>
            </a:r>
            <a:endParaRPr lang="en-GB" sz="1800" dirty="0" smtClean="0">
              <a:solidFill>
                <a:srgbClr val="002060"/>
              </a:solidFill>
            </a:endParaRPr>
          </a:p>
          <a:p>
            <a:pPr marL="0" indent="0">
              <a:buNone/>
            </a:pPr>
            <a:endParaRPr lang="en-GB" sz="1800" dirty="0">
              <a:solidFill>
                <a:srgbClr val="002060"/>
              </a:solidFill>
            </a:endParaRPr>
          </a:p>
          <a:p>
            <a:pPr marL="0" lvl="0" indent="0">
              <a:buNone/>
            </a:pPr>
            <a:r>
              <a:rPr lang="en-GB" sz="1800" b="1" dirty="0" smtClean="0">
                <a:solidFill>
                  <a:srgbClr val="002060"/>
                </a:solidFill>
              </a:rPr>
              <a:t>Night </a:t>
            </a:r>
            <a:r>
              <a:rPr lang="en-GB" sz="1800" b="1" dirty="0">
                <a:solidFill>
                  <a:srgbClr val="002060"/>
                </a:solidFill>
              </a:rPr>
              <a:t>life </a:t>
            </a:r>
            <a:r>
              <a:rPr lang="en-GB" sz="1800" dirty="0" smtClean="0">
                <a:solidFill>
                  <a:srgbClr val="002060"/>
                </a:solidFill>
              </a:rPr>
              <a:t>(e.g. </a:t>
            </a:r>
            <a:r>
              <a:rPr lang="en-GB" sz="1800" dirty="0">
                <a:solidFill>
                  <a:srgbClr val="002060"/>
                </a:solidFill>
              </a:rPr>
              <a:t>bars and </a:t>
            </a:r>
            <a:r>
              <a:rPr lang="en-GB" sz="1800" dirty="0" smtClean="0">
                <a:solidFill>
                  <a:srgbClr val="002060"/>
                </a:solidFill>
              </a:rPr>
              <a:t>clubs, not pubs- older generations) held </a:t>
            </a:r>
            <a:r>
              <a:rPr lang="en-GB" sz="1800" dirty="0">
                <a:solidFill>
                  <a:srgbClr val="002060"/>
                </a:solidFill>
              </a:rPr>
              <a:t>high cultural </a:t>
            </a:r>
            <a:r>
              <a:rPr lang="en-GB" sz="1800" dirty="0" smtClean="0">
                <a:solidFill>
                  <a:srgbClr val="002060"/>
                </a:solidFill>
              </a:rPr>
              <a:t>capital. </a:t>
            </a:r>
            <a:r>
              <a:rPr lang="en-GB" sz="1800" dirty="0">
                <a:solidFill>
                  <a:srgbClr val="002060"/>
                </a:solidFill>
              </a:rPr>
              <a:t>‘Ideal’ drinking  contexts for photo </a:t>
            </a:r>
            <a:r>
              <a:rPr lang="en-GB" sz="1800" dirty="0" smtClean="0">
                <a:solidFill>
                  <a:srgbClr val="002060"/>
                </a:solidFill>
              </a:rPr>
              <a:t>creation.</a:t>
            </a:r>
          </a:p>
          <a:p>
            <a:pPr marL="0" lvl="0" indent="0">
              <a:buNone/>
            </a:pPr>
            <a:r>
              <a:rPr lang="en-GB" sz="1800" dirty="0">
                <a:solidFill>
                  <a:srgbClr val="002060"/>
                </a:solidFill>
              </a:rPr>
              <a:t/>
            </a:r>
            <a:br>
              <a:rPr lang="en-GB" sz="1800" dirty="0">
                <a:solidFill>
                  <a:srgbClr val="002060"/>
                </a:solidFill>
              </a:rPr>
            </a:br>
            <a:r>
              <a:rPr lang="en-GB" sz="1800" b="1" dirty="0" smtClean="0">
                <a:solidFill>
                  <a:srgbClr val="002060"/>
                </a:solidFill>
              </a:rPr>
              <a:t>SNS </a:t>
            </a:r>
            <a:r>
              <a:rPr lang="en-GB" sz="1800" b="1" dirty="0">
                <a:solidFill>
                  <a:srgbClr val="002060"/>
                </a:solidFill>
              </a:rPr>
              <a:t>important in keeping up to date </a:t>
            </a:r>
            <a:r>
              <a:rPr lang="en-GB" sz="1800" dirty="0">
                <a:solidFill>
                  <a:srgbClr val="002060"/>
                </a:solidFill>
              </a:rPr>
              <a:t>with </a:t>
            </a:r>
            <a:r>
              <a:rPr lang="en-GB" sz="1800" dirty="0" smtClean="0">
                <a:solidFill>
                  <a:srgbClr val="002060"/>
                </a:solidFill>
              </a:rPr>
              <a:t>nightlife events &amp; offers. </a:t>
            </a:r>
            <a:endParaRPr lang="en-GB" sz="1800" dirty="0">
              <a:solidFill>
                <a:srgbClr val="002060"/>
              </a:solidFill>
            </a:endParaRPr>
          </a:p>
          <a:p>
            <a:pPr marL="0" lvl="0" indent="0">
              <a:buNone/>
            </a:pPr>
            <a:endParaRPr lang="en-GB" sz="1800" dirty="0">
              <a:solidFill>
                <a:srgbClr val="002060"/>
              </a:solidFill>
            </a:endParaRPr>
          </a:p>
          <a:p>
            <a:pPr marL="0" lvl="0" indent="0">
              <a:buNone/>
            </a:pPr>
            <a:r>
              <a:rPr lang="en-GB" sz="1800" dirty="0" smtClean="0"/>
              <a:t>You</a:t>
            </a:r>
            <a:r>
              <a:rPr lang="en-GB" sz="1800" dirty="0" smtClean="0">
                <a:solidFill>
                  <a:srgbClr val="002060"/>
                </a:solidFill>
              </a:rPr>
              <a:t>ng </a:t>
            </a:r>
            <a:r>
              <a:rPr lang="en-GB" sz="1800" dirty="0">
                <a:solidFill>
                  <a:srgbClr val="002060"/>
                </a:solidFill>
              </a:rPr>
              <a:t>women highly valued being depicted drinking in specific </a:t>
            </a:r>
            <a:r>
              <a:rPr lang="en-GB" sz="1800" dirty="0" smtClean="0">
                <a:solidFill>
                  <a:srgbClr val="002060"/>
                </a:solidFill>
              </a:rPr>
              <a:t>‘</a:t>
            </a:r>
            <a:r>
              <a:rPr lang="en-GB" sz="1800" b="1" dirty="0" smtClean="0">
                <a:solidFill>
                  <a:srgbClr val="002060"/>
                </a:solidFill>
              </a:rPr>
              <a:t>exclusive’  </a:t>
            </a:r>
          </a:p>
          <a:p>
            <a:pPr marL="0" lvl="0" indent="0">
              <a:buNone/>
            </a:pPr>
            <a:r>
              <a:rPr lang="en-GB" sz="1800" b="1" dirty="0">
                <a:solidFill>
                  <a:srgbClr val="002060"/>
                </a:solidFill>
              </a:rPr>
              <a:t>c</a:t>
            </a:r>
            <a:r>
              <a:rPr lang="en-GB" sz="1800" b="1" dirty="0" smtClean="0">
                <a:solidFill>
                  <a:srgbClr val="002060"/>
                </a:solidFill>
              </a:rPr>
              <a:t>lubs</a:t>
            </a:r>
            <a:r>
              <a:rPr lang="en-GB" sz="1800" dirty="0" smtClean="0">
                <a:solidFill>
                  <a:srgbClr val="002060"/>
                </a:solidFill>
              </a:rPr>
              <a:t> with </a:t>
            </a:r>
            <a:r>
              <a:rPr lang="en-GB" sz="1800" dirty="0">
                <a:solidFill>
                  <a:srgbClr val="002060"/>
                </a:solidFill>
              </a:rPr>
              <a:t>c</a:t>
            </a:r>
            <a:r>
              <a:rPr lang="en-GB" sz="1800" dirty="0" smtClean="0">
                <a:solidFill>
                  <a:srgbClr val="002060"/>
                </a:solidFill>
              </a:rPr>
              <a:t>elebrity connotations. </a:t>
            </a:r>
          </a:p>
          <a:p>
            <a:pPr marL="0" lvl="0" indent="0">
              <a:buNone/>
            </a:pPr>
            <a:endParaRPr lang="en-GB" sz="1800" dirty="0">
              <a:solidFill>
                <a:srgbClr val="002060"/>
              </a:solidFill>
            </a:endParaRPr>
          </a:p>
          <a:p>
            <a:pPr marL="0" indent="0">
              <a:buNone/>
            </a:pPr>
            <a:r>
              <a:rPr lang="en-GB" sz="1800" dirty="0" smtClean="0">
                <a:solidFill>
                  <a:srgbClr val="002060"/>
                </a:solidFill>
              </a:rPr>
              <a:t>Avoided certain venues based on connotations of social class</a:t>
            </a:r>
            <a:r>
              <a:rPr lang="en-GB" sz="1800" b="1" dirty="0">
                <a:solidFill>
                  <a:srgbClr val="002060"/>
                </a:solidFill>
              </a:rPr>
              <a:t> </a:t>
            </a:r>
            <a:r>
              <a:rPr lang="en-GB" sz="1800" b="1" dirty="0" smtClean="0">
                <a:solidFill>
                  <a:srgbClr val="002060"/>
                </a:solidFill>
              </a:rPr>
              <a:t>(‘</a:t>
            </a:r>
            <a:r>
              <a:rPr lang="en-GB" sz="1800" b="1" dirty="0" err="1" smtClean="0">
                <a:solidFill>
                  <a:srgbClr val="002060"/>
                </a:solidFill>
              </a:rPr>
              <a:t>chavvy</a:t>
            </a:r>
            <a:r>
              <a:rPr lang="en-GB" sz="1800" b="1" dirty="0" smtClean="0">
                <a:solidFill>
                  <a:srgbClr val="002060"/>
                </a:solidFill>
              </a:rPr>
              <a:t>’ </a:t>
            </a:r>
            <a:r>
              <a:rPr lang="en-GB" sz="1800" b="1" dirty="0">
                <a:solidFill>
                  <a:srgbClr val="002060"/>
                </a:solidFill>
              </a:rPr>
              <a:t>&amp;</a:t>
            </a:r>
            <a:r>
              <a:rPr lang="en-GB" sz="1800" b="1" dirty="0" smtClean="0">
                <a:solidFill>
                  <a:srgbClr val="002060"/>
                </a:solidFill>
              </a:rPr>
              <a:t> ‘dodgy’).</a:t>
            </a:r>
            <a:endParaRPr lang="en-GB" sz="1800" b="1" dirty="0">
              <a:solidFill>
                <a:schemeClr val="accent4">
                  <a:lumMod val="50000"/>
                </a:schemeClr>
              </a:solidFill>
            </a:endParaRPr>
          </a:p>
        </p:txBody>
      </p:sp>
      <p:sp>
        <p:nvSpPr>
          <p:cNvPr id="4" name="Rectangle 3"/>
          <p:cNvSpPr/>
          <p:nvPr/>
        </p:nvSpPr>
        <p:spPr>
          <a:xfrm>
            <a:off x="479812" y="1066569"/>
            <a:ext cx="8688943" cy="3293209"/>
          </a:xfrm>
          <a:prstGeom prst="rect">
            <a:avLst/>
          </a:prstGeom>
        </p:spPr>
        <p:txBody>
          <a:bodyPr wrap="square">
            <a:spAutoFit/>
          </a:bodyPr>
          <a:lstStyle/>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sp>
        <p:nvSpPr>
          <p:cNvPr id="10" name="Rectangle 9"/>
          <p:cNvSpPr/>
          <p:nvPr/>
        </p:nvSpPr>
        <p:spPr>
          <a:xfrm>
            <a:off x="899592" y="1340769"/>
            <a:ext cx="7920880" cy="3181384"/>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05732" y="815327"/>
            <a:ext cx="436397" cy="490947"/>
          </a:xfrm>
          <a:prstGeom prst="rect">
            <a:avLst/>
          </a:prstGeom>
        </p:spPr>
      </p:pic>
      <p:pic>
        <p:nvPicPr>
          <p:cNvPr id="12" name="Picture 11"/>
          <p:cNvPicPr>
            <a:picLocks noChangeAspect="1"/>
          </p:cNvPicPr>
          <p:nvPr/>
        </p:nvPicPr>
        <p:blipFill>
          <a:blip r:embed="rId3"/>
          <a:stretch>
            <a:fillRect/>
          </a:stretch>
        </p:blipFill>
        <p:spPr>
          <a:xfrm>
            <a:off x="97140" y="3303868"/>
            <a:ext cx="436397" cy="490947"/>
          </a:xfrm>
          <a:prstGeom prst="rect">
            <a:avLst/>
          </a:prstGeom>
        </p:spPr>
      </p:pic>
      <p:pic>
        <p:nvPicPr>
          <p:cNvPr id="16" name="Picture 15"/>
          <p:cNvPicPr>
            <a:picLocks noChangeAspect="1"/>
          </p:cNvPicPr>
          <p:nvPr/>
        </p:nvPicPr>
        <p:blipFill>
          <a:blip r:embed="rId3"/>
          <a:stretch>
            <a:fillRect/>
          </a:stretch>
        </p:blipFill>
        <p:spPr>
          <a:xfrm>
            <a:off x="33094" y="4120073"/>
            <a:ext cx="436397" cy="490947"/>
          </a:xfrm>
          <a:prstGeom prst="rect">
            <a:avLst/>
          </a:prstGeom>
        </p:spPr>
      </p:pic>
      <p:pic>
        <p:nvPicPr>
          <p:cNvPr id="17" name="Picture 16"/>
          <p:cNvPicPr>
            <a:picLocks noChangeAspect="1"/>
          </p:cNvPicPr>
          <p:nvPr/>
        </p:nvPicPr>
        <p:blipFill>
          <a:blip r:embed="rId3"/>
          <a:stretch>
            <a:fillRect/>
          </a:stretch>
        </p:blipFill>
        <p:spPr>
          <a:xfrm>
            <a:off x="43415" y="4878377"/>
            <a:ext cx="436397" cy="4909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1973" y="3892712"/>
            <a:ext cx="1775993" cy="102327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1577499"/>
            <a:ext cx="1702554" cy="112368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38" y="1799334"/>
            <a:ext cx="289700" cy="24797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37" y="2568833"/>
            <a:ext cx="289582" cy="24787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38" y="6110358"/>
            <a:ext cx="316566" cy="270970"/>
          </a:xfrm>
          <a:prstGeom prst="rect">
            <a:avLst/>
          </a:prstGeom>
        </p:spPr>
      </p:pic>
    </p:spTree>
    <p:extLst>
      <p:ext uri="{BB962C8B-B14F-4D97-AF65-F5344CB8AC3E}">
        <p14:creationId xmlns:p14="http://schemas.microsoft.com/office/powerpoint/2010/main" val="1765351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18" y="2276872"/>
            <a:ext cx="8346947" cy="4320478"/>
          </a:xfrm>
        </p:spPr>
        <p:txBody>
          <a:bodyPr>
            <a:noAutofit/>
          </a:bodyPr>
          <a:lstStyle/>
          <a:p>
            <a:pPr lvl="0"/>
            <a:r>
              <a:rPr lang="en-GB" sz="2000" dirty="0" smtClean="0">
                <a:solidFill>
                  <a:srgbClr val="002060"/>
                </a:solidFill>
                <a:latin typeface="+mn-lt"/>
              </a:rPr>
              <a:t>Space to </a:t>
            </a:r>
            <a:r>
              <a:rPr lang="en-GB" sz="2000" b="1" dirty="0" smtClean="0">
                <a:solidFill>
                  <a:srgbClr val="002060"/>
                </a:solidFill>
                <a:latin typeface="+mn-lt"/>
              </a:rPr>
              <a:t>bond </a:t>
            </a:r>
            <a:r>
              <a:rPr lang="en-GB" sz="2000" dirty="0" smtClean="0">
                <a:solidFill>
                  <a:srgbClr val="002060"/>
                </a:solidFill>
                <a:latin typeface="+mn-lt"/>
              </a:rPr>
              <a:t>with </a:t>
            </a:r>
            <a:r>
              <a:rPr lang="en-GB" sz="2000" dirty="0">
                <a:solidFill>
                  <a:srgbClr val="002060"/>
                </a:solidFill>
                <a:latin typeface="+mn-lt"/>
              </a:rPr>
              <a:t>female friends whilst ‘getting ready’ for the night </a:t>
            </a:r>
            <a:r>
              <a:rPr lang="en-GB" sz="2000" dirty="0" smtClean="0">
                <a:solidFill>
                  <a:srgbClr val="002060"/>
                </a:solidFill>
                <a:latin typeface="+mn-lt"/>
              </a:rPr>
              <a:t>out- crafting feminine identities/appearance. </a:t>
            </a:r>
            <a:br>
              <a:rPr lang="en-GB" sz="2000" dirty="0" smtClean="0">
                <a:solidFill>
                  <a:srgbClr val="002060"/>
                </a:solidFill>
                <a:latin typeface="+mn-lt"/>
              </a:rPr>
            </a:br>
            <a:r>
              <a:rPr lang="en-GB" sz="2000" u="sng" dirty="0" smtClean="0">
                <a:solidFill>
                  <a:srgbClr val="002060"/>
                </a:solidFill>
                <a:latin typeface="+mn-lt"/>
              </a:rPr>
              <a:t/>
            </a:r>
            <a:br>
              <a:rPr lang="en-GB" sz="2000" u="sng" dirty="0" smtClean="0">
                <a:solidFill>
                  <a:srgbClr val="002060"/>
                </a:solidFill>
                <a:latin typeface="+mn-lt"/>
              </a:rPr>
            </a:br>
            <a:r>
              <a:rPr lang="en-GB" sz="2000" dirty="0" smtClean="0">
                <a:solidFill>
                  <a:srgbClr val="002060"/>
                </a:solidFill>
                <a:latin typeface="+mn-lt"/>
              </a:rPr>
              <a:t>    </a:t>
            </a:r>
            <a:r>
              <a:rPr lang="en-GB" sz="3600" u="sng" dirty="0">
                <a:solidFill>
                  <a:srgbClr val="002060"/>
                </a:solidFill>
                <a:latin typeface="+mn-lt"/>
              </a:rPr>
              <a:t/>
            </a:r>
            <a:br>
              <a:rPr lang="en-GB" sz="3600" u="sng" dirty="0">
                <a:solidFill>
                  <a:srgbClr val="002060"/>
                </a:solidFill>
                <a:latin typeface="+mn-lt"/>
              </a:rPr>
            </a:br>
            <a:r>
              <a:rPr lang="en-GB" sz="2000" dirty="0">
                <a:solidFill>
                  <a:srgbClr val="002060"/>
                </a:solidFill>
                <a:latin typeface="+mn-lt"/>
              </a:rPr>
              <a:t>M</a:t>
            </a:r>
            <a:r>
              <a:rPr lang="en-GB" sz="2000" dirty="0" smtClean="0">
                <a:solidFill>
                  <a:srgbClr val="002060"/>
                </a:solidFill>
                <a:latin typeface="+mn-lt"/>
              </a:rPr>
              <a:t>ost </a:t>
            </a:r>
            <a:r>
              <a:rPr lang="en-GB" sz="2000" dirty="0">
                <a:solidFill>
                  <a:srgbClr val="002060"/>
                </a:solidFill>
                <a:latin typeface="+mn-lt"/>
              </a:rPr>
              <a:t>enjoyable aspect of a ‘night out</a:t>
            </a:r>
            <a:r>
              <a:rPr lang="en-GB" sz="2000" dirty="0" smtClean="0">
                <a:solidFill>
                  <a:srgbClr val="002060"/>
                </a:solidFill>
                <a:latin typeface="+mn-lt"/>
              </a:rPr>
              <a:t>’. </a:t>
            </a:r>
            <a:r>
              <a:rPr lang="en-GB" sz="2000" b="1" dirty="0" smtClean="0">
                <a:solidFill>
                  <a:srgbClr val="002060"/>
                </a:solidFill>
                <a:latin typeface="+mn-lt"/>
              </a:rPr>
              <a:t>Apprehension &amp; </a:t>
            </a:r>
            <a:r>
              <a:rPr lang="en-GB" sz="2000" b="1" dirty="0">
                <a:solidFill>
                  <a:srgbClr val="002060"/>
                </a:solidFill>
                <a:latin typeface="+mn-lt"/>
              </a:rPr>
              <a:t>build </a:t>
            </a:r>
            <a:r>
              <a:rPr lang="en-GB" sz="2000" b="1" dirty="0" smtClean="0">
                <a:solidFill>
                  <a:srgbClr val="002060"/>
                </a:solidFill>
                <a:latin typeface="+mn-lt"/>
              </a:rPr>
              <a:t>up</a:t>
            </a:r>
            <a:r>
              <a:rPr lang="en-GB" sz="2000" dirty="0" smtClean="0">
                <a:solidFill>
                  <a:srgbClr val="002060"/>
                </a:solidFill>
                <a:latin typeface="+mn-lt"/>
              </a:rPr>
              <a:t> pleasurable.  </a:t>
            </a:r>
            <a:r>
              <a:rPr lang="en-GB" sz="3600" dirty="0">
                <a:solidFill>
                  <a:srgbClr val="002060"/>
                </a:solidFill>
                <a:latin typeface="+mn-lt"/>
              </a:rPr>
              <a:t/>
            </a:r>
            <a:br>
              <a:rPr lang="en-GB" sz="3600" dirty="0">
                <a:solidFill>
                  <a:srgbClr val="002060"/>
                </a:solidFill>
                <a:latin typeface="+mn-lt"/>
              </a:rPr>
            </a:br>
            <a:r>
              <a:rPr lang="en-GB" sz="3600" dirty="0">
                <a:solidFill>
                  <a:srgbClr val="002060"/>
                </a:solidFill>
                <a:latin typeface="+mn-lt"/>
              </a:rPr>
              <a:t> </a:t>
            </a:r>
            <a:br>
              <a:rPr lang="en-GB" sz="3600" dirty="0">
                <a:solidFill>
                  <a:srgbClr val="002060"/>
                </a:solidFill>
                <a:latin typeface="+mn-lt"/>
              </a:rPr>
            </a:br>
            <a:r>
              <a:rPr lang="en-GB" sz="2000" b="1" dirty="0" smtClean="0">
                <a:solidFill>
                  <a:srgbClr val="002060"/>
                </a:solidFill>
                <a:latin typeface="+mn-lt"/>
              </a:rPr>
              <a:t>Activity </a:t>
            </a:r>
            <a:r>
              <a:rPr lang="en-GB" sz="2000" b="1" dirty="0">
                <a:solidFill>
                  <a:srgbClr val="002060"/>
                </a:solidFill>
                <a:latin typeface="+mn-lt"/>
              </a:rPr>
              <a:t>practiced by </a:t>
            </a:r>
            <a:r>
              <a:rPr lang="en-GB" sz="2000" b="1" dirty="0" smtClean="0">
                <a:solidFill>
                  <a:srgbClr val="002060"/>
                </a:solidFill>
                <a:latin typeface="+mn-lt"/>
              </a:rPr>
              <a:t>females</a:t>
            </a:r>
            <a:r>
              <a:rPr lang="en-GB" sz="2000" b="1" dirty="0">
                <a:solidFill>
                  <a:srgbClr val="002060"/>
                </a:solidFill>
                <a:latin typeface="+mn-lt"/>
              </a:rPr>
              <a:t> </a:t>
            </a:r>
            <a:r>
              <a:rPr lang="en-GB" sz="2000" dirty="0" smtClean="0">
                <a:solidFill>
                  <a:srgbClr val="002060"/>
                </a:solidFill>
                <a:latin typeface="+mn-lt"/>
              </a:rPr>
              <a:t>(‘girly’)</a:t>
            </a:r>
            <a:r>
              <a:rPr lang="en-GB" sz="3600" dirty="0">
                <a:solidFill>
                  <a:srgbClr val="002060"/>
                </a:solidFill>
                <a:latin typeface="+mn-lt"/>
              </a:rPr>
              <a:t/>
            </a:r>
            <a:br>
              <a:rPr lang="en-GB" sz="3600" dirty="0">
                <a:solidFill>
                  <a:srgbClr val="002060"/>
                </a:solidFill>
                <a:latin typeface="+mn-lt"/>
              </a:rPr>
            </a:br>
            <a:r>
              <a:rPr lang="en-GB" sz="3600" u="sng" dirty="0" smtClean="0">
                <a:solidFill>
                  <a:srgbClr val="002060"/>
                </a:solidFill>
                <a:latin typeface="+mn-lt"/>
              </a:rPr>
              <a:t/>
            </a:r>
            <a:br>
              <a:rPr lang="en-GB" sz="3600" u="sng" dirty="0" smtClean="0">
                <a:solidFill>
                  <a:srgbClr val="002060"/>
                </a:solidFill>
                <a:latin typeface="+mn-lt"/>
              </a:rPr>
            </a:br>
            <a:r>
              <a:rPr lang="en-GB" sz="2000" dirty="0">
                <a:solidFill>
                  <a:srgbClr val="002060"/>
                </a:solidFill>
                <a:latin typeface="+mn-lt"/>
              </a:rPr>
              <a:t>Pre-loading </a:t>
            </a:r>
            <a:r>
              <a:rPr lang="en-GB" sz="2000" b="1" dirty="0" smtClean="0">
                <a:solidFill>
                  <a:srgbClr val="002060"/>
                </a:solidFill>
                <a:latin typeface="+mn-lt"/>
              </a:rPr>
              <a:t>overcome </a:t>
            </a:r>
            <a:r>
              <a:rPr lang="en-GB" sz="2000" b="1" dirty="0">
                <a:solidFill>
                  <a:srgbClr val="002060"/>
                </a:solidFill>
                <a:latin typeface="+mn-lt"/>
              </a:rPr>
              <a:t>economic restrictions </a:t>
            </a:r>
            <a:r>
              <a:rPr lang="en-GB" sz="2000" dirty="0">
                <a:solidFill>
                  <a:srgbClr val="002060"/>
                </a:solidFill>
                <a:latin typeface="+mn-lt"/>
              </a:rPr>
              <a:t>on </a:t>
            </a:r>
            <a:r>
              <a:rPr lang="en-GB" sz="2000" dirty="0" smtClean="0">
                <a:solidFill>
                  <a:srgbClr val="002060"/>
                </a:solidFill>
                <a:latin typeface="+mn-lt"/>
              </a:rPr>
              <a:t>drinking </a:t>
            </a:r>
            <a:r>
              <a:rPr lang="en-GB" sz="2000" dirty="0">
                <a:solidFill>
                  <a:srgbClr val="002060"/>
                </a:solidFill>
                <a:latin typeface="+mn-lt"/>
              </a:rPr>
              <a:t>in the night life </a:t>
            </a:r>
            <a:r>
              <a:rPr lang="en-GB" sz="2000" dirty="0" smtClean="0">
                <a:solidFill>
                  <a:srgbClr val="002060"/>
                </a:solidFill>
                <a:latin typeface="+mn-lt"/>
              </a:rPr>
              <a:t>environments. </a:t>
            </a:r>
            <a:br>
              <a:rPr lang="en-GB" sz="2000" dirty="0" smtClean="0">
                <a:solidFill>
                  <a:srgbClr val="002060"/>
                </a:solidFill>
                <a:latin typeface="+mn-lt"/>
              </a:rPr>
            </a:br>
            <a:r>
              <a:rPr lang="en-GB" sz="2000" dirty="0" smtClean="0">
                <a:solidFill>
                  <a:srgbClr val="002060"/>
                </a:solidFill>
                <a:latin typeface="+mn-lt"/>
              </a:rPr>
              <a:t/>
            </a:r>
            <a:br>
              <a:rPr lang="en-GB" sz="2000" dirty="0" smtClean="0">
                <a:solidFill>
                  <a:srgbClr val="002060"/>
                </a:solidFill>
                <a:latin typeface="+mn-lt"/>
              </a:rPr>
            </a:br>
            <a:r>
              <a:rPr lang="en-GB" sz="2000" dirty="0">
                <a:solidFill>
                  <a:srgbClr val="002060"/>
                </a:solidFill>
                <a:latin typeface="+mn-lt"/>
              </a:rPr>
              <a:t/>
            </a:r>
            <a:br>
              <a:rPr lang="en-GB" sz="2000" dirty="0">
                <a:solidFill>
                  <a:srgbClr val="002060"/>
                </a:solidFill>
                <a:latin typeface="+mn-lt"/>
              </a:rPr>
            </a:br>
            <a:r>
              <a:rPr lang="en-GB" sz="2000" dirty="0" smtClean="0">
                <a:solidFill>
                  <a:srgbClr val="002060"/>
                </a:solidFill>
                <a:latin typeface="+mn-lt"/>
              </a:rPr>
              <a:t/>
            </a:r>
            <a:br>
              <a:rPr lang="en-GB" sz="2000" dirty="0" smtClean="0">
                <a:solidFill>
                  <a:srgbClr val="002060"/>
                </a:solidFill>
                <a:latin typeface="+mn-lt"/>
              </a:rPr>
            </a:br>
            <a:r>
              <a:rPr lang="en-GB" sz="2000" dirty="0" smtClean="0">
                <a:solidFill>
                  <a:srgbClr val="002060"/>
                </a:solidFill>
                <a:latin typeface="+mn-lt"/>
              </a:rPr>
              <a:t>Context for creating </a:t>
            </a:r>
            <a:r>
              <a:rPr lang="en-GB" sz="2000" b="1" dirty="0" smtClean="0">
                <a:solidFill>
                  <a:srgbClr val="002060"/>
                </a:solidFill>
                <a:latin typeface="+mn-lt"/>
              </a:rPr>
              <a:t>‘ideal’ SNS drinking photos.  </a:t>
            </a:r>
            <a:r>
              <a:rPr lang="en-GB" sz="2000" dirty="0" smtClean="0">
                <a:solidFill>
                  <a:srgbClr val="002060"/>
                </a:solidFill>
              </a:rPr>
              <a:t/>
            </a:r>
            <a:br>
              <a:rPr lang="en-GB" sz="2000" dirty="0" smtClean="0">
                <a:solidFill>
                  <a:srgbClr val="002060"/>
                </a:solidFill>
              </a:rPr>
            </a:br>
            <a:r>
              <a:rPr lang="en-GB" sz="2000" dirty="0">
                <a:solidFill>
                  <a:srgbClr val="002060"/>
                </a:solidFill>
              </a:rPr>
              <a:t/>
            </a:r>
            <a:br>
              <a:rPr lang="en-GB" sz="2000" dirty="0">
                <a:solidFill>
                  <a:srgbClr val="002060"/>
                </a:solidFill>
              </a:rPr>
            </a:br>
            <a:r>
              <a:rPr lang="en-GB" sz="3600" dirty="0">
                <a:solidFill>
                  <a:srgbClr val="002060"/>
                </a:solidFill>
              </a:rPr>
              <a:t/>
            </a:r>
            <a:br>
              <a:rPr lang="en-GB" sz="3600" dirty="0">
                <a:solidFill>
                  <a:srgbClr val="002060"/>
                </a:solidFill>
              </a:rPr>
            </a:br>
            <a:endParaRPr lang="en-GB" sz="3600" b="1" u="sng" dirty="0">
              <a:solidFill>
                <a:srgbClr val="002060"/>
              </a:solidFill>
            </a:endParaRPr>
          </a:p>
        </p:txBody>
      </p:sp>
      <p:sp>
        <p:nvSpPr>
          <p:cNvPr id="4" name="Rectangle 3"/>
          <p:cNvSpPr/>
          <p:nvPr/>
        </p:nvSpPr>
        <p:spPr>
          <a:xfrm>
            <a:off x="479812" y="1066569"/>
            <a:ext cx="8688943" cy="3293209"/>
          </a:xfrm>
          <a:prstGeom prst="rect">
            <a:avLst/>
          </a:prstGeom>
        </p:spPr>
        <p:txBody>
          <a:bodyPr wrap="square">
            <a:spAutoFit/>
          </a:bodyPr>
          <a:lstStyle/>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sp>
        <p:nvSpPr>
          <p:cNvPr id="10" name="Rectangle 9"/>
          <p:cNvSpPr/>
          <p:nvPr/>
        </p:nvSpPr>
        <p:spPr>
          <a:xfrm>
            <a:off x="899592" y="1340769"/>
            <a:ext cx="7920880" cy="3181384"/>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4864" y="134597"/>
            <a:ext cx="2205608" cy="1465154"/>
          </a:xfrm>
          <a:prstGeom prst="rect">
            <a:avLst/>
          </a:prstGeom>
          <a:ln>
            <a:noFill/>
          </a:ln>
          <a:effectLst>
            <a:outerShdw blurRad="190500" algn="tl" rotWithShape="0">
              <a:srgbClr val="000000">
                <a:alpha val="70000"/>
              </a:srgbClr>
            </a:outerShdw>
          </a:effectLst>
        </p:spPr>
      </p:pic>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14864" y="5115453"/>
            <a:ext cx="2086128" cy="1167662"/>
          </a:xfrm>
          <a:prstGeom prst="rect">
            <a:avLst/>
          </a:prstGeom>
          <a:ln>
            <a:noFill/>
          </a:ln>
          <a:effectLst>
            <a:outerShdw blurRad="190500" algn="tl" rotWithShape="0">
              <a:srgbClr val="000000">
                <a:alpha val="70000"/>
              </a:srgbClr>
            </a:outerShdw>
          </a:effectLst>
        </p:spPr>
      </p:pic>
      <p:sp>
        <p:nvSpPr>
          <p:cNvPr id="24" name="Rectangle 23"/>
          <p:cNvSpPr/>
          <p:nvPr/>
        </p:nvSpPr>
        <p:spPr>
          <a:xfrm>
            <a:off x="104620" y="283029"/>
            <a:ext cx="4334845" cy="646331"/>
          </a:xfrm>
          <a:prstGeom prst="rect">
            <a:avLst/>
          </a:prstGeom>
        </p:spPr>
        <p:txBody>
          <a:bodyPr wrap="square">
            <a:spAutoFit/>
          </a:bodyPr>
          <a:lstStyle/>
          <a:p>
            <a:r>
              <a:rPr lang="en-GB" sz="3600" b="1" u="sng" dirty="0" smtClean="0">
                <a:solidFill>
                  <a:schemeClr val="accent5">
                    <a:lumMod val="50000"/>
                  </a:schemeClr>
                </a:solidFill>
              </a:rPr>
              <a:t>Pre-loading/drinking</a:t>
            </a:r>
            <a:endParaRPr lang="en-GB" sz="3600" dirty="0"/>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5" y="1690394"/>
            <a:ext cx="347826" cy="29772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99" y="3421944"/>
            <a:ext cx="347826" cy="29772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5" y="4331842"/>
            <a:ext cx="347826" cy="29772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69" y="5627516"/>
            <a:ext cx="347826" cy="29772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70" y="2738440"/>
            <a:ext cx="347826" cy="297728"/>
          </a:xfrm>
          <a:prstGeom prst="rect">
            <a:avLst/>
          </a:prstGeom>
        </p:spPr>
      </p:pic>
    </p:spTree>
    <p:extLst>
      <p:ext uri="{BB962C8B-B14F-4D97-AF65-F5344CB8AC3E}">
        <p14:creationId xmlns:p14="http://schemas.microsoft.com/office/powerpoint/2010/main" val="270814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55" y="1423302"/>
            <a:ext cx="8617096" cy="4742002"/>
          </a:xfrm>
        </p:spPr>
        <p:txBody>
          <a:bodyPr anchor="t" anchorCtr="0">
            <a:noAutofit/>
          </a:bodyPr>
          <a:lstStyle/>
          <a:p>
            <a:pPr lvl="0"/>
            <a:r>
              <a:rPr lang="en-GB" sz="2000" b="1" dirty="0">
                <a:solidFill>
                  <a:srgbClr val="002060"/>
                </a:solidFill>
                <a:latin typeface="+mn-lt"/>
              </a:rPr>
              <a:t>No homogenous culture of </a:t>
            </a:r>
            <a:r>
              <a:rPr lang="en-GB" sz="2000" b="1" dirty="0" smtClean="0">
                <a:solidFill>
                  <a:srgbClr val="002060"/>
                </a:solidFill>
                <a:latin typeface="+mn-lt"/>
              </a:rPr>
              <a:t>intoxication </a:t>
            </a:r>
            <a:r>
              <a:rPr lang="en-GB" sz="2000" dirty="0" smtClean="0">
                <a:solidFill>
                  <a:srgbClr val="002060"/>
                </a:solidFill>
                <a:latin typeface="+mn-lt"/>
              </a:rPr>
              <a:t>-degree </a:t>
            </a:r>
            <a:r>
              <a:rPr lang="en-GB" sz="2000" dirty="0">
                <a:solidFill>
                  <a:srgbClr val="002060"/>
                </a:solidFill>
                <a:latin typeface="+mn-lt"/>
              </a:rPr>
              <a:t>to which </a:t>
            </a:r>
            <a:r>
              <a:rPr lang="en-GB" sz="2000" dirty="0" smtClean="0">
                <a:solidFill>
                  <a:srgbClr val="002060"/>
                </a:solidFill>
                <a:latin typeface="+mn-lt"/>
              </a:rPr>
              <a:t>intoxication held </a:t>
            </a:r>
            <a:r>
              <a:rPr lang="en-GB" sz="2000" dirty="0">
                <a:solidFill>
                  <a:srgbClr val="002060"/>
                </a:solidFill>
                <a:latin typeface="+mn-lt"/>
              </a:rPr>
              <a:t>cultural capital </a:t>
            </a:r>
            <a:r>
              <a:rPr lang="en-GB" sz="2000" dirty="0" smtClean="0">
                <a:solidFill>
                  <a:srgbClr val="002060"/>
                </a:solidFill>
                <a:latin typeface="+mn-lt"/>
              </a:rPr>
              <a:t>varied.</a:t>
            </a:r>
            <a:r>
              <a:rPr lang="en-GB" sz="2000" dirty="0">
                <a:solidFill>
                  <a:srgbClr val="002060"/>
                </a:solidFill>
                <a:latin typeface="+mn-lt"/>
              </a:rPr>
              <a:t/>
            </a:r>
            <a:br>
              <a:rPr lang="en-GB" sz="2000" dirty="0">
                <a:solidFill>
                  <a:srgbClr val="002060"/>
                </a:solidFill>
                <a:latin typeface="+mn-lt"/>
              </a:rPr>
            </a:br>
            <a:r>
              <a:rPr lang="en-GB" sz="2000" dirty="0">
                <a:solidFill>
                  <a:srgbClr val="002060"/>
                </a:solidFill>
                <a:latin typeface="+mn-lt"/>
              </a:rPr>
              <a:t> </a:t>
            </a:r>
            <a:br>
              <a:rPr lang="en-GB" sz="2000" dirty="0">
                <a:solidFill>
                  <a:srgbClr val="002060"/>
                </a:solidFill>
                <a:latin typeface="+mn-lt"/>
              </a:rPr>
            </a:br>
            <a:r>
              <a:rPr lang="en-GB" sz="2000" dirty="0" smtClean="0">
                <a:solidFill>
                  <a:srgbClr val="002060"/>
                </a:solidFill>
                <a:latin typeface="+mn-lt"/>
              </a:rPr>
              <a:t>For </a:t>
            </a:r>
            <a:r>
              <a:rPr lang="en-GB" sz="2000" dirty="0">
                <a:solidFill>
                  <a:srgbClr val="002060"/>
                </a:solidFill>
                <a:latin typeface="+mn-lt"/>
              </a:rPr>
              <a:t>some, intoxication </a:t>
            </a:r>
            <a:r>
              <a:rPr lang="en-GB" sz="2000" dirty="0" smtClean="0">
                <a:solidFill>
                  <a:srgbClr val="002060"/>
                </a:solidFill>
                <a:latin typeface="+mn-lt"/>
              </a:rPr>
              <a:t>a key </a:t>
            </a:r>
            <a:r>
              <a:rPr lang="en-GB" sz="2000" dirty="0">
                <a:solidFill>
                  <a:srgbClr val="002060"/>
                </a:solidFill>
                <a:latin typeface="+mn-lt"/>
              </a:rPr>
              <a:t>element </a:t>
            </a:r>
            <a:r>
              <a:rPr lang="en-GB" sz="2000" dirty="0" smtClean="0">
                <a:solidFill>
                  <a:srgbClr val="002060"/>
                </a:solidFill>
                <a:latin typeface="+mn-lt"/>
              </a:rPr>
              <a:t>of </a:t>
            </a:r>
            <a:r>
              <a:rPr lang="en-GB" sz="2000" dirty="0">
                <a:solidFill>
                  <a:srgbClr val="002060"/>
                </a:solidFill>
                <a:latin typeface="+mn-lt"/>
              </a:rPr>
              <a:t>‘nights out</a:t>
            </a:r>
            <a:r>
              <a:rPr lang="en-GB" sz="2000" dirty="0" smtClean="0">
                <a:solidFill>
                  <a:srgbClr val="002060"/>
                </a:solidFill>
                <a:latin typeface="+mn-lt"/>
              </a:rPr>
              <a:t>’/ </a:t>
            </a:r>
            <a:r>
              <a:rPr lang="en-GB" sz="2000" b="1" dirty="0" smtClean="0">
                <a:solidFill>
                  <a:srgbClr val="002060"/>
                </a:solidFill>
                <a:latin typeface="+mn-lt"/>
              </a:rPr>
              <a:t>intentional drunkenness common</a:t>
            </a:r>
            <a:r>
              <a:rPr lang="en-GB" sz="2000" dirty="0" smtClean="0">
                <a:solidFill>
                  <a:srgbClr val="002060"/>
                </a:solidFill>
                <a:latin typeface="+mn-lt"/>
              </a:rPr>
              <a:t>. </a:t>
            </a:r>
            <a:r>
              <a:rPr lang="en-GB" sz="2000" dirty="0">
                <a:solidFill>
                  <a:srgbClr val="002060"/>
                </a:solidFill>
                <a:latin typeface="+mn-lt"/>
              </a:rPr>
              <a:t/>
            </a:r>
            <a:br>
              <a:rPr lang="en-GB" sz="2000" dirty="0">
                <a:solidFill>
                  <a:srgbClr val="002060"/>
                </a:solidFill>
                <a:latin typeface="+mn-lt"/>
              </a:rPr>
            </a:br>
            <a:r>
              <a:rPr lang="en-GB" sz="2000" dirty="0">
                <a:solidFill>
                  <a:srgbClr val="002060"/>
                </a:solidFill>
                <a:latin typeface="+mn-lt"/>
              </a:rPr>
              <a:t> </a:t>
            </a:r>
            <a:br>
              <a:rPr lang="en-GB" sz="2000" dirty="0">
                <a:solidFill>
                  <a:srgbClr val="002060"/>
                </a:solidFill>
                <a:latin typeface="+mn-lt"/>
              </a:rPr>
            </a:br>
            <a:r>
              <a:rPr lang="en-GB" sz="2000" dirty="0" smtClean="0">
                <a:solidFill>
                  <a:srgbClr val="002060"/>
                </a:solidFill>
                <a:latin typeface="+mn-lt"/>
              </a:rPr>
              <a:t>Others </a:t>
            </a:r>
            <a:r>
              <a:rPr lang="en-GB" sz="2000" dirty="0">
                <a:solidFill>
                  <a:srgbClr val="002060"/>
                </a:solidFill>
                <a:latin typeface="+mn-lt"/>
              </a:rPr>
              <a:t>regarded </a:t>
            </a:r>
            <a:r>
              <a:rPr lang="en-GB" sz="2000" b="1" dirty="0">
                <a:solidFill>
                  <a:srgbClr val="002060"/>
                </a:solidFill>
                <a:latin typeface="+mn-lt"/>
              </a:rPr>
              <a:t>intoxication as the ‘wrong’ form of cultural </a:t>
            </a:r>
            <a:r>
              <a:rPr lang="en-GB" sz="2000" b="1" dirty="0" smtClean="0">
                <a:solidFill>
                  <a:srgbClr val="002060"/>
                </a:solidFill>
                <a:latin typeface="+mn-lt"/>
              </a:rPr>
              <a:t>capital.</a:t>
            </a:r>
            <a:r>
              <a:rPr lang="en-GB" sz="2000" dirty="0" smtClean="0">
                <a:solidFill>
                  <a:srgbClr val="002060"/>
                </a:solidFill>
                <a:latin typeface="+mn-lt"/>
              </a:rPr>
              <a:t> </a:t>
            </a:r>
            <a:r>
              <a:rPr lang="en-GB" sz="2000" dirty="0">
                <a:solidFill>
                  <a:srgbClr val="002060"/>
                </a:solidFill>
                <a:latin typeface="+mn-lt"/>
              </a:rPr>
              <a:t>J</a:t>
            </a:r>
            <a:r>
              <a:rPr lang="en-GB" sz="2000" dirty="0" smtClean="0">
                <a:solidFill>
                  <a:srgbClr val="002060"/>
                </a:solidFill>
                <a:latin typeface="+mn-lt"/>
              </a:rPr>
              <a:t>udged </a:t>
            </a:r>
            <a:r>
              <a:rPr lang="en-GB" sz="2000" dirty="0">
                <a:solidFill>
                  <a:srgbClr val="002060"/>
                </a:solidFill>
                <a:latin typeface="+mn-lt"/>
              </a:rPr>
              <a:t>those displaying such behaviours. </a:t>
            </a:r>
            <a:br>
              <a:rPr lang="en-GB" sz="2000" dirty="0">
                <a:solidFill>
                  <a:srgbClr val="002060"/>
                </a:solidFill>
                <a:latin typeface="+mn-lt"/>
              </a:rPr>
            </a:br>
            <a:r>
              <a:rPr lang="en-GB" sz="2000" dirty="0">
                <a:solidFill>
                  <a:srgbClr val="002060"/>
                </a:solidFill>
                <a:latin typeface="+mn-lt"/>
              </a:rPr>
              <a:t> </a:t>
            </a:r>
            <a:br>
              <a:rPr lang="en-GB" sz="2000" dirty="0">
                <a:solidFill>
                  <a:srgbClr val="002060"/>
                </a:solidFill>
                <a:latin typeface="+mn-lt"/>
              </a:rPr>
            </a:br>
            <a:r>
              <a:rPr lang="en-GB" sz="2000" dirty="0">
                <a:solidFill>
                  <a:srgbClr val="002060"/>
                </a:solidFill>
                <a:latin typeface="+mn-lt"/>
              </a:rPr>
              <a:t> </a:t>
            </a:r>
            <a:br>
              <a:rPr lang="en-GB" sz="2000" dirty="0">
                <a:solidFill>
                  <a:srgbClr val="002060"/>
                </a:solidFill>
                <a:latin typeface="+mn-lt"/>
              </a:rPr>
            </a:br>
            <a:r>
              <a:rPr lang="en-GB" sz="2000" dirty="0">
                <a:solidFill>
                  <a:srgbClr val="002060"/>
                </a:solidFill>
                <a:latin typeface="+mn-lt"/>
              </a:rPr>
              <a:t>Displaying statuses </a:t>
            </a:r>
            <a:r>
              <a:rPr lang="en-GB" sz="2000" b="1" dirty="0">
                <a:solidFill>
                  <a:srgbClr val="002060"/>
                </a:solidFill>
                <a:latin typeface="+mn-lt"/>
              </a:rPr>
              <a:t>outwardly referencing </a:t>
            </a:r>
            <a:r>
              <a:rPr lang="en-GB" sz="2000" dirty="0">
                <a:solidFill>
                  <a:srgbClr val="002060"/>
                </a:solidFill>
                <a:latin typeface="+mn-lt"/>
              </a:rPr>
              <a:t>alcohol use &amp; </a:t>
            </a:r>
            <a:r>
              <a:rPr lang="en-GB" sz="2000" dirty="0" smtClean="0">
                <a:solidFill>
                  <a:srgbClr val="002060"/>
                </a:solidFill>
                <a:latin typeface="+mn-lt"/>
              </a:rPr>
              <a:t>intentional intoxication </a:t>
            </a:r>
            <a:r>
              <a:rPr lang="en-GB" sz="2000" dirty="0">
                <a:solidFill>
                  <a:srgbClr val="002060"/>
                </a:solidFill>
                <a:latin typeface="+mn-lt"/>
              </a:rPr>
              <a:t>viewed as </a:t>
            </a:r>
            <a:r>
              <a:rPr lang="en-GB" sz="2000" b="1" dirty="0" smtClean="0">
                <a:solidFill>
                  <a:srgbClr val="002060"/>
                </a:solidFill>
                <a:latin typeface="+mn-lt"/>
              </a:rPr>
              <a:t>immature.</a:t>
            </a:r>
            <a:r>
              <a:rPr lang="en-GB" sz="2000" dirty="0">
                <a:solidFill>
                  <a:srgbClr val="002060"/>
                </a:solidFill>
                <a:latin typeface="+mn-lt"/>
              </a:rPr>
              <a:t/>
            </a:r>
            <a:br>
              <a:rPr lang="en-GB" sz="2000" dirty="0">
                <a:solidFill>
                  <a:srgbClr val="002060"/>
                </a:solidFill>
                <a:latin typeface="+mn-lt"/>
              </a:rPr>
            </a:br>
            <a:r>
              <a:rPr lang="en-GB" sz="2000" dirty="0">
                <a:solidFill>
                  <a:srgbClr val="002060"/>
                </a:solidFill>
                <a:latin typeface="+mn-lt"/>
              </a:rPr>
              <a:t> </a:t>
            </a:r>
            <a:br>
              <a:rPr lang="en-GB" sz="2000" dirty="0">
                <a:solidFill>
                  <a:srgbClr val="002060"/>
                </a:solidFill>
                <a:latin typeface="+mn-lt"/>
              </a:rPr>
            </a:br>
            <a:r>
              <a:rPr lang="en-GB" sz="2000" b="1" dirty="0">
                <a:solidFill>
                  <a:srgbClr val="002060"/>
                </a:solidFill>
                <a:latin typeface="+mn-lt"/>
              </a:rPr>
              <a:t>Divided</a:t>
            </a:r>
            <a:r>
              <a:rPr lang="en-GB" sz="2000" dirty="0">
                <a:solidFill>
                  <a:srgbClr val="002060"/>
                </a:solidFill>
                <a:latin typeface="+mn-lt"/>
              </a:rPr>
              <a:t> on displaying </a:t>
            </a:r>
            <a:r>
              <a:rPr lang="en-GB" sz="2000" dirty="0" smtClean="0">
                <a:solidFill>
                  <a:srgbClr val="002060"/>
                </a:solidFill>
                <a:latin typeface="+mn-lt"/>
              </a:rPr>
              <a:t>intoxication. A source </a:t>
            </a:r>
            <a:r>
              <a:rPr lang="en-GB" sz="2000" dirty="0">
                <a:solidFill>
                  <a:srgbClr val="002060"/>
                </a:solidFill>
                <a:latin typeface="+mn-lt"/>
              </a:rPr>
              <a:t>of </a:t>
            </a:r>
            <a:r>
              <a:rPr lang="en-GB" sz="2000" b="1" dirty="0">
                <a:solidFill>
                  <a:srgbClr val="002060"/>
                </a:solidFill>
                <a:latin typeface="+mn-lt"/>
              </a:rPr>
              <a:t>annoyance, embarrassment and </a:t>
            </a:r>
            <a:r>
              <a:rPr lang="en-GB" sz="2000" b="1" dirty="0" smtClean="0">
                <a:solidFill>
                  <a:srgbClr val="002060"/>
                </a:solidFill>
                <a:latin typeface="+mn-lt"/>
              </a:rPr>
              <a:t>shame</a:t>
            </a:r>
            <a:r>
              <a:rPr lang="en-GB" sz="2000" b="1" dirty="0">
                <a:solidFill>
                  <a:srgbClr val="002060"/>
                </a:solidFill>
                <a:latin typeface="+mn-lt"/>
              </a:rPr>
              <a:t> </a:t>
            </a:r>
            <a:r>
              <a:rPr lang="en-GB" sz="2000" b="1" dirty="0" smtClean="0">
                <a:solidFill>
                  <a:srgbClr val="002060"/>
                </a:solidFill>
                <a:latin typeface="+mn-lt"/>
              </a:rPr>
              <a:t>(</a:t>
            </a:r>
            <a:r>
              <a:rPr lang="en-GB" sz="2000" b="1" dirty="0">
                <a:solidFill>
                  <a:srgbClr val="002060"/>
                </a:solidFill>
                <a:latin typeface="+mn-lt"/>
              </a:rPr>
              <a:t>a</a:t>
            </a:r>
            <a:r>
              <a:rPr lang="en-GB" sz="2000" b="1" dirty="0" smtClean="0">
                <a:solidFill>
                  <a:srgbClr val="002060"/>
                </a:solidFill>
                <a:latin typeface="+mn-lt"/>
              </a:rPr>
              <a:t>ge, class, gender)</a:t>
            </a:r>
            <a:r>
              <a:rPr lang="en-GB" sz="2000" dirty="0">
                <a:solidFill>
                  <a:srgbClr val="002060"/>
                </a:solidFill>
              </a:rPr>
              <a:t/>
            </a:r>
            <a:br>
              <a:rPr lang="en-GB" sz="2000" dirty="0">
                <a:solidFill>
                  <a:srgbClr val="002060"/>
                </a:solidFill>
              </a:rPr>
            </a:br>
            <a:r>
              <a:rPr lang="en-GB" sz="2000" dirty="0">
                <a:solidFill>
                  <a:srgbClr val="002060"/>
                </a:solidFill>
              </a:rPr>
              <a:t> </a:t>
            </a:r>
            <a:br>
              <a:rPr lang="en-GB" sz="2000" dirty="0">
                <a:solidFill>
                  <a:srgbClr val="002060"/>
                </a:solidFill>
              </a:rPr>
            </a:br>
            <a:r>
              <a:rPr lang="en-GB" sz="2000" dirty="0">
                <a:solidFill>
                  <a:srgbClr val="002060"/>
                </a:solidFill>
                <a:latin typeface="+mn-lt"/>
              </a:rPr>
              <a:t>S</a:t>
            </a:r>
            <a:r>
              <a:rPr lang="en-GB" sz="2000" dirty="0" smtClean="0">
                <a:solidFill>
                  <a:srgbClr val="002060"/>
                </a:solidFill>
                <a:latin typeface="+mn-lt"/>
              </a:rPr>
              <a:t>ymbolic display of intoxication as a form of cultural capital varied &amp; </a:t>
            </a:r>
            <a:r>
              <a:rPr lang="en-GB" sz="2000" b="1" dirty="0" smtClean="0">
                <a:solidFill>
                  <a:srgbClr val="002060"/>
                </a:solidFill>
                <a:latin typeface="+mn-lt"/>
              </a:rPr>
              <a:t>reinforced group distinctions. </a:t>
            </a:r>
            <a:r>
              <a:rPr lang="en-GB" sz="3600" dirty="0"/>
              <a:t/>
            </a:r>
            <a:br>
              <a:rPr lang="en-GB" sz="3600" dirty="0"/>
            </a:br>
            <a:r>
              <a:rPr lang="en-GB" sz="3600" dirty="0"/>
              <a:t/>
            </a:r>
            <a:br>
              <a:rPr lang="en-GB" sz="3600" dirty="0"/>
            </a:br>
            <a:r>
              <a:rPr lang="en-GB" sz="3600" u="sng" dirty="0" smtClean="0"/>
              <a:t/>
            </a:r>
            <a:br>
              <a:rPr lang="en-GB" sz="3600" u="sng" dirty="0" smtClean="0"/>
            </a:br>
            <a:r>
              <a:rPr lang="en-GB" sz="3600" dirty="0" smtClean="0"/>
              <a:t>   </a:t>
            </a:r>
            <a:r>
              <a:rPr lang="en-GB" sz="3600" u="sng" dirty="0"/>
              <a:t/>
            </a:r>
            <a:br>
              <a:rPr lang="en-GB" sz="3600" u="sng" dirty="0"/>
            </a:br>
            <a:r>
              <a:rPr lang="en-GB" sz="3600" u="sng" dirty="0" smtClean="0"/>
              <a:t/>
            </a:r>
            <a:br>
              <a:rPr lang="en-GB" sz="3600" u="sng" dirty="0" smtClean="0"/>
            </a:br>
            <a:endParaRPr lang="en-GB" sz="3600" b="1" u="sng" dirty="0">
              <a:solidFill>
                <a:schemeClr val="accent5">
                  <a:lumMod val="50000"/>
                </a:schemeClr>
              </a:solidFill>
            </a:endParaRPr>
          </a:p>
        </p:txBody>
      </p:sp>
      <p:sp>
        <p:nvSpPr>
          <p:cNvPr id="4" name="Rectangle 3"/>
          <p:cNvSpPr/>
          <p:nvPr/>
        </p:nvSpPr>
        <p:spPr>
          <a:xfrm>
            <a:off x="479812" y="1066569"/>
            <a:ext cx="8688943" cy="3293209"/>
          </a:xfrm>
          <a:prstGeom prst="rect">
            <a:avLst/>
          </a:prstGeom>
        </p:spPr>
        <p:txBody>
          <a:bodyPr wrap="square">
            <a:spAutoFit/>
          </a:bodyPr>
          <a:lstStyle/>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pic>
        <p:nvPicPr>
          <p:cNvPr id="14" name="Picture 13"/>
          <p:cNvPicPr>
            <a:picLocks noChangeAspect="1"/>
          </p:cNvPicPr>
          <p:nvPr/>
        </p:nvPicPr>
        <p:blipFill>
          <a:blip r:embed="rId3"/>
          <a:stretch>
            <a:fillRect/>
          </a:stretch>
        </p:blipFill>
        <p:spPr>
          <a:xfrm>
            <a:off x="98956" y="1372262"/>
            <a:ext cx="436397" cy="490947"/>
          </a:xfrm>
          <a:prstGeom prst="rect">
            <a:avLst/>
          </a:prstGeom>
        </p:spPr>
      </p:pic>
      <p:pic>
        <p:nvPicPr>
          <p:cNvPr id="15" name="Picture 14"/>
          <p:cNvPicPr>
            <a:picLocks noChangeAspect="1"/>
          </p:cNvPicPr>
          <p:nvPr/>
        </p:nvPicPr>
        <p:blipFill>
          <a:blip r:embed="rId3"/>
          <a:stretch>
            <a:fillRect/>
          </a:stretch>
        </p:blipFill>
        <p:spPr>
          <a:xfrm>
            <a:off x="61788" y="2144682"/>
            <a:ext cx="436397" cy="490947"/>
          </a:xfrm>
          <a:prstGeom prst="rect">
            <a:avLst/>
          </a:prstGeom>
        </p:spPr>
      </p:pic>
      <p:sp>
        <p:nvSpPr>
          <p:cNvPr id="5" name="Rectangle 4"/>
          <p:cNvSpPr/>
          <p:nvPr/>
        </p:nvSpPr>
        <p:spPr bwMode="blackGray">
          <a:xfrm>
            <a:off x="500454" y="843865"/>
            <a:ext cx="8248010" cy="1751249"/>
          </a:xfrm>
          <a:prstGeom prst="rect">
            <a:avLst/>
          </a:prstGeom>
        </p:spPr>
        <p:txBody>
          <a:bodyPr wrap="square">
            <a:spAutoFit/>
          </a:bodyPr>
          <a:lstStyle/>
          <a:p>
            <a:pPr lvl="0">
              <a:lnSpc>
                <a:spcPct val="115000"/>
              </a:lnSpc>
              <a:spcAft>
                <a:spcPts val="1000"/>
              </a:spcAft>
            </a:pPr>
            <a:endParaRPr lang="en-GB" dirty="0">
              <a:effectLst/>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smtClean="0">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a:effectLst/>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12854" y="5829883"/>
            <a:ext cx="436397" cy="490947"/>
          </a:xfrm>
          <a:prstGeom prst="rect">
            <a:avLst/>
          </a:prstGeom>
        </p:spPr>
      </p:pic>
      <p:sp>
        <p:nvSpPr>
          <p:cNvPr id="7" name="TextBox 6"/>
          <p:cNvSpPr txBox="1"/>
          <p:nvPr/>
        </p:nvSpPr>
        <p:spPr>
          <a:xfrm>
            <a:off x="178944" y="163202"/>
            <a:ext cx="6481288" cy="707886"/>
          </a:xfrm>
          <a:prstGeom prst="rect">
            <a:avLst/>
          </a:prstGeom>
          <a:noFill/>
        </p:spPr>
        <p:txBody>
          <a:bodyPr wrap="square" rtlCol="0">
            <a:spAutoFit/>
          </a:bodyPr>
          <a:lstStyle/>
          <a:p>
            <a:r>
              <a:rPr lang="en-US" sz="4000" b="1" u="sng" dirty="0" smtClean="0">
                <a:solidFill>
                  <a:schemeClr val="accent5">
                    <a:lumMod val="50000"/>
                  </a:schemeClr>
                </a:solidFill>
              </a:rPr>
              <a:t>3. Intoxication</a:t>
            </a:r>
            <a:endParaRPr lang="en-US" sz="4000" b="1" u="sng" kern="1200" dirty="0">
              <a:solidFill>
                <a:schemeClr val="accent5">
                  <a:lumMod val="50000"/>
                </a:schemeClr>
              </a:solidFill>
            </a:endParaRPr>
          </a:p>
        </p:txBody>
      </p:sp>
      <p:pic>
        <p:nvPicPr>
          <p:cNvPr id="22" name="Content Placeholder 2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62696" y="25520"/>
            <a:ext cx="2460807" cy="1372262"/>
          </a:xfr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3" y="3226382"/>
            <a:ext cx="314676" cy="26935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4" y="4268154"/>
            <a:ext cx="326135" cy="27916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88" y="5121133"/>
            <a:ext cx="331401" cy="283668"/>
          </a:xfrm>
          <a:prstGeom prst="rect">
            <a:avLst/>
          </a:prstGeom>
        </p:spPr>
      </p:pic>
    </p:spTree>
    <p:extLst>
      <p:ext uri="{BB962C8B-B14F-4D97-AF65-F5344CB8AC3E}">
        <p14:creationId xmlns:p14="http://schemas.microsoft.com/office/powerpoint/2010/main" val="11990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5" y="1635837"/>
            <a:ext cx="8617096" cy="4742002"/>
          </a:xfrm>
        </p:spPr>
        <p:txBody>
          <a:bodyPr anchor="t" anchorCtr="0">
            <a:noAutofit/>
          </a:bodyPr>
          <a:lstStyle/>
          <a:p>
            <a:pPr lvl="0"/>
            <a:r>
              <a:rPr lang="en-GB" sz="1800" dirty="0" smtClean="0">
                <a:solidFill>
                  <a:srgbClr val="002060"/>
                </a:solidFill>
                <a:latin typeface="+mn-lt"/>
              </a:rPr>
              <a:t>Decisions to upload intoxicated images/status based on whether they would be interpreted as </a:t>
            </a:r>
            <a:r>
              <a:rPr lang="en-GB" sz="1800" b="1" dirty="0" smtClean="0">
                <a:solidFill>
                  <a:srgbClr val="002060"/>
                </a:solidFill>
                <a:latin typeface="+mn-lt"/>
              </a:rPr>
              <a:t>humorous and worthy of a good drinking story. </a:t>
            </a: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t>
            </a:r>
            <a:br>
              <a:rPr lang="en-GB" sz="1800" dirty="0" smtClean="0">
                <a:solidFill>
                  <a:srgbClr val="002060"/>
                </a:solidFill>
                <a:latin typeface="+mn-lt"/>
              </a:rPr>
            </a:br>
            <a:r>
              <a:rPr lang="en-GB" sz="1800" dirty="0" smtClean="0">
                <a:solidFill>
                  <a:srgbClr val="002060"/>
                </a:solidFill>
                <a:latin typeface="+mn-lt"/>
              </a:rPr>
              <a:t>Negative drinking experiences, that could be interpreted as the </a:t>
            </a:r>
            <a:r>
              <a:rPr lang="en-GB" sz="1800" b="1" dirty="0" smtClean="0">
                <a:solidFill>
                  <a:srgbClr val="002060"/>
                </a:solidFill>
                <a:latin typeface="+mn-lt"/>
              </a:rPr>
              <a:t>‘wrong’ </a:t>
            </a:r>
            <a:r>
              <a:rPr lang="en-GB" sz="1800" dirty="0" smtClean="0">
                <a:solidFill>
                  <a:srgbClr val="002060"/>
                </a:solidFill>
                <a:latin typeface="+mn-lt"/>
              </a:rPr>
              <a:t>drinking capital turned into the </a:t>
            </a:r>
            <a:r>
              <a:rPr lang="en-GB" sz="1800" b="1" dirty="0" smtClean="0">
                <a:solidFill>
                  <a:srgbClr val="002060"/>
                </a:solidFill>
                <a:latin typeface="+mn-lt"/>
              </a:rPr>
              <a:t>‘right’ </a:t>
            </a:r>
            <a:r>
              <a:rPr lang="en-GB" sz="1800" dirty="0" smtClean="0">
                <a:solidFill>
                  <a:srgbClr val="002060"/>
                </a:solidFill>
                <a:latin typeface="+mn-lt"/>
              </a:rPr>
              <a:t>cultural capital through humour.</a:t>
            </a:r>
            <a:br>
              <a:rPr lang="en-GB" sz="1800"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Accepted if infrequent, but viewed negatively and less humorous when more frequent. ‘</a:t>
            </a:r>
            <a:r>
              <a:rPr lang="en-GB" sz="1800" b="1" dirty="0" smtClean="0">
                <a:solidFill>
                  <a:srgbClr val="002060"/>
                </a:solidFill>
                <a:latin typeface="+mn-lt"/>
              </a:rPr>
              <a:t>Lack of self control’, ‘immature’ and an inability to ‘hold drink’. </a:t>
            </a: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1800" dirty="0">
                <a:solidFill>
                  <a:srgbClr val="002060"/>
                </a:solidFill>
                <a:latin typeface="+mn-lt"/>
              </a:rPr>
              <a:t/>
            </a:r>
            <a:br>
              <a:rPr lang="en-GB" sz="1800" dirty="0">
                <a:solidFill>
                  <a:srgbClr val="002060"/>
                </a:solidFill>
                <a:latin typeface="+mn-lt"/>
              </a:rPr>
            </a:br>
            <a:r>
              <a:rPr lang="en-GB" sz="1800" dirty="0">
                <a:solidFill>
                  <a:srgbClr val="002060"/>
                </a:solidFill>
                <a:latin typeface="+mn-lt"/>
              </a:rPr>
              <a:t>O</a:t>
            </a:r>
            <a:r>
              <a:rPr lang="en-GB" sz="1800" dirty="0" smtClean="0">
                <a:solidFill>
                  <a:srgbClr val="002060"/>
                </a:solidFill>
                <a:latin typeface="+mn-lt"/>
              </a:rPr>
              <a:t>penly </a:t>
            </a:r>
            <a:r>
              <a:rPr lang="en-GB" sz="1800" b="1" dirty="0" smtClean="0">
                <a:solidFill>
                  <a:srgbClr val="002060"/>
                </a:solidFill>
                <a:latin typeface="+mn-lt"/>
              </a:rPr>
              <a:t>discussed </a:t>
            </a:r>
            <a:r>
              <a:rPr lang="en-GB" sz="1800" dirty="0" smtClean="0">
                <a:solidFill>
                  <a:srgbClr val="002060"/>
                </a:solidFill>
                <a:latin typeface="+mn-lt"/>
              </a:rPr>
              <a:t>such experiences as humorous.</a:t>
            </a:r>
            <a:r>
              <a:rPr lang="en-GB" sz="1800" b="1" dirty="0" smtClean="0">
                <a:solidFill>
                  <a:srgbClr val="002060"/>
                </a:solidFill>
                <a:latin typeface="+mn-lt"/>
              </a:rPr>
              <a:t/>
            </a:r>
            <a:br>
              <a:rPr lang="en-GB" sz="1800" b="1" dirty="0" smtClean="0">
                <a:solidFill>
                  <a:srgbClr val="002060"/>
                </a:solidFill>
                <a:latin typeface="+mn-lt"/>
              </a:rPr>
            </a:br>
            <a:r>
              <a:rPr lang="en-GB" sz="1800" b="1" dirty="0">
                <a:solidFill>
                  <a:srgbClr val="002060"/>
                </a:solidFill>
                <a:latin typeface="+mn-lt"/>
              </a:rPr>
              <a:t/>
            </a:r>
            <a:br>
              <a:rPr lang="en-GB" sz="1800" b="1" dirty="0">
                <a:solidFill>
                  <a:srgbClr val="002060"/>
                </a:solidFill>
                <a:latin typeface="+mn-lt"/>
              </a:rPr>
            </a:br>
            <a:r>
              <a:rPr lang="en-GB" sz="1800" b="1" dirty="0" smtClean="0">
                <a:solidFill>
                  <a:srgbClr val="002060"/>
                </a:solidFill>
                <a:latin typeface="+mn-lt"/>
              </a:rPr>
              <a:t/>
            </a:r>
            <a:br>
              <a:rPr lang="en-GB" sz="1800" b="1"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1800" dirty="0">
                <a:solidFill>
                  <a:srgbClr val="002060"/>
                </a:solidFill>
                <a:latin typeface="+mn-lt"/>
              </a:rPr>
              <a:t>Being captured on camera intoxicated </a:t>
            </a:r>
            <a:r>
              <a:rPr lang="en-GB" sz="1800" b="1" dirty="0">
                <a:solidFill>
                  <a:srgbClr val="002060"/>
                </a:solidFill>
                <a:latin typeface="+mn-lt"/>
              </a:rPr>
              <a:t>anxiety provoking for women </a:t>
            </a:r>
            <a:r>
              <a:rPr lang="en-GB" sz="1800" dirty="0" smtClean="0">
                <a:solidFill>
                  <a:srgbClr val="002060"/>
                </a:solidFill>
                <a:latin typeface="+mn-lt"/>
              </a:rPr>
              <a:t>and </a:t>
            </a:r>
            <a:r>
              <a:rPr lang="en-GB" sz="1800" dirty="0">
                <a:solidFill>
                  <a:srgbClr val="002060"/>
                </a:solidFill>
                <a:latin typeface="+mn-lt"/>
              </a:rPr>
              <a:t>a threat to </a:t>
            </a:r>
            <a:r>
              <a:rPr lang="en-GB" sz="1800" dirty="0" smtClean="0">
                <a:solidFill>
                  <a:srgbClr val="002060"/>
                </a:solidFill>
                <a:latin typeface="+mn-lt"/>
              </a:rPr>
              <a:t> their managed self-image.</a:t>
            </a:r>
            <a:r>
              <a:rPr lang="en-GB" sz="1800" dirty="0"/>
              <a:t/>
            </a:r>
            <a:br>
              <a:rPr lang="en-GB" sz="1800" dirty="0"/>
            </a:br>
            <a:r>
              <a:rPr lang="en-GB" sz="1800" dirty="0" smtClean="0">
                <a:solidFill>
                  <a:srgbClr val="002060"/>
                </a:solidFill>
                <a:latin typeface="+mn-lt"/>
              </a:rPr>
              <a:t/>
            </a:r>
            <a:br>
              <a:rPr lang="en-GB" sz="1800" dirty="0" smtClean="0">
                <a:solidFill>
                  <a:srgbClr val="002060"/>
                </a:solidFill>
                <a:latin typeface="+mn-lt"/>
              </a:rPr>
            </a:br>
            <a:r>
              <a:rPr lang="en-GB" sz="1800" dirty="0" smtClean="0">
                <a:solidFill>
                  <a:srgbClr val="002060"/>
                </a:solidFill>
                <a:latin typeface="+mn-lt"/>
              </a:rPr>
              <a:t/>
            </a:r>
            <a:br>
              <a:rPr lang="en-GB" sz="1800" dirty="0" smtClean="0">
                <a:solidFill>
                  <a:srgbClr val="002060"/>
                </a:solidFill>
                <a:latin typeface="+mn-lt"/>
              </a:rPr>
            </a:br>
            <a:r>
              <a:rPr lang="en-GB" sz="3600" dirty="0" smtClean="0">
                <a:solidFill>
                  <a:srgbClr val="002060"/>
                </a:solidFill>
                <a:latin typeface="+mn-lt"/>
              </a:rPr>
              <a:t/>
            </a:r>
            <a:br>
              <a:rPr lang="en-GB" sz="3600" dirty="0" smtClean="0">
                <a:solidFill>
                  <a:srgbClr val="002060"/>
                </a:solidFill>
                <a:latin typeface="+mn-lt"/>
              </a:rPr>
            </a:br>
            <a:r>
              <a:rPr lang="en-GB" sz="3600" dirty="0" smtClean="0"/>
              <a:t/>
            </a:r>
            <a:br>
              <a:rPr lang="en-GB" sz="3600" dirty="0" smtClean="0"/>
            </a:br>
            <a:r>
              <a:rPr lang="en-GB" sz="3600" u="sng" dirty="0" smtClean="0"/>
              <a:t/>
            </a:r>
            <a:br>
              <a:rPr lang="en-GB" sz="3600" u="sng" dirty="0" smtClean="0"/>
            </a:br>
            <a:r>
              <a:rPr lang="en-GB" sz="3600" dirty="0" smtClean="0"/>
              <a:t>   </a:t>
            </a:r>
            <a:r>
              <a:rPr lang="en-GB" sz="3600" u="sng" dirty="0" smtClean="0"/>
              <a:t/>
            </a:r>
            <a:br>
              <a:rPr lang="en-GB" sz="3600" u="sng" dirty="0" smtClean="0"/>
            </a:br>
            <a:r>
              <a:rPr lang="en-GB" sz="3600" u="sng" dirty="0" smtClean="0"/>
              <a:t/>
            </a:r>
            <a:br>
              <a:rPr lang="en-GB" sz="3600" u="sng" dirty="0" smtClean="0"/>
            </a:br>
            <a:endParaRPr lang="en-GB" sz="3600" b="1" u="sng" dirty="0">
              <a:solidFill>
                <a:schemeClr val="accent5">
                  <a:lumMod val="50000"/>
                </a:schemeClr>
              </a:solidFill>
            </a:endParaRPr>
          </a:p>
        </p:txBody>
      </p:sp>
      <p:sp>
        <p:nvSpPr>
          <p:cNvPr id="4" name="Rectangle 3"/>
          <p:cNvSpPr/>
          <p:nvPr/>
        </p:nvSpPr>
        <p:spPr>
          <a:xfrm>
            <a:off x="479812" y="1066569"/>
            <a:ext cx="8688943" cy="3293209"/>
          </a:xfrm>
          <a:prstGeom prst="rect">
            <a:avLst/>
          </a:prstGeom>
        </p:spPr>
        <p:txBody>
          <a:bodyPr wrap="square">
            <a:spAutoFit/>
          </a:bodyPr>
          <a:lstStyle/>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pic>
        <p:nvPicPr>
          <p:cNvPr id="14" name="Picture 13"/>
          <p:cNvPicPr>
            <a:picLocks noChangeAspect="1"/>
          </p:cNvPicPr>
          <p:nvPr/>
        </p:nvPicPr>
        <p:blipFill>
          <a:blip r:embed="rId3"/>
          <a:stretch>
            <a:fillRect/>
          </a:stretch>
        </p:blipFill>
        <p:spPr>
          <a:xfrm>
            <a:off x="53110" y="1673809"/>
            <a:ext cx="436397" cy="490947"/>
          </a:xfrm>
          <a:prstGeom prst="rect">
            <a:avLst/>
          </a:prstGeom>
        </p:spPr>
      </p:pic>
      <p:pic>
        <p:nvPicPr>
          <p:cNvPr id="15" name="Picture 14"/>
          <p:cNvPicPr>
            <a:picLocks noChangeAspect="1"/>
          </p:cNvPicPr>
          <p:nvPr/>
        </p:nvPicPr>
        <p:blipFill>
          <a:blip r:embed="rId3"/>
          <a:stretch>
            <a:fillRect/>
          </a:stretch>
        </p:blipFill>
        <p:spPr>
          <a:xfrm>
            <a:off x="47890" y="2421163"/>
            <a:ext cx="436397" cy="490947"/>
          </a:xfrm>
          <a:prstGeom prst="rect">
            <a:avLst/>
          </a:prstGeom>
        </p:spPr>
      </p:pic>
      <p:sp>
        <p:nvSpPr>
          <p:cNvPr id="5" name="Rectangle 4"/>
          <p:cNvSpPr/>
          <p:nvPr/>
        </p:nvSpPr>
        <p:spPr bwMode="blackGray">
          <a:xfrm>
            <a:off x="500454" y="843865"/>
            <a:ext cx="8248010" cy="1751249"/>
          </a:xfrm>
          <a:prstGeom prst="rect">
            <a:avLst/>
          </a:prstGeom>
        </p:spPr>
        <p:txBody>
          <a:bodyPr wrap="square">
            <a:spAutoFit/>
          </a:bodyPr>
          <a:lstStyle/>
          <a:p>
            <a:pPr lvl="0">
              <a:lnSpc>
                <a:spcPct val="115000"/>
              </a:lnSpc>
              <a:spcAft>
                <a:spcPts val="1000"/>
              </a:spcAft>
            </a:pPr>
            <a:endParaRPr lang="en-GB" dirty="0">
              <a:effectLst/>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smtClean="0">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a:effectLst/>
              <a:highlight>
                <a:srgbClr val="00FFFF"/>
              </a:highlight>
              <a:latin typeface="Arial" panose="020B0604020202020204" pitchFamily="34" charset="0"/>
              <a:ea typeface="PMingLiU" panose="02020500000000000000" pitchFamily="18" charset="-120"/>
              <a:cs typeface="Times New Roman" panose="02020603050405020304" pitchFamily="18" charset="0"/>
            </a:endParaRPr>
          </a:p>
          <a:p>
            <a:pPr lvl="0">
              <a:lnSpc>
                <a:spcPct val="115000"/>
              </a:lnSpc>
              <a:spcAft>
                <a:spcPts val="1000"/>
              </a:spcAft>
            </a:pPr>
            <a:endParaRPr lang="en-GB"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7" name="TextBox 6"/>
          <p:cNvSpPr txBox="1"/>
          <p:nvPr/>
        </p:nvSpPr>
        <p:spPr>
          <a:xfrm>
            <a:off x="178944" y="163202"/>
            <a:ext cx="6481288" cy="707886"/>
          </a:xfrm>
          <a:prstGeom prst="rect">
            <a:avLst/>
          </a:prstGeom>
          <a:noFill/>
        </p:spPr>
        <p:txBody>
          <a:bodyPr wrap="square" rtlCol="0">
            <a:spAutoFit/>
          </a:bodyPr>
          <a:lstStyle/>
          <a:p>
            <a:r>
              <a:rPr lang="en-US" sz="4000" b="1" u="sng" dirty="0" smtClean="0">
                <a:solidFill>
                  <a:schemeClr val="accent5">
                    <a:lumMod val="50000"/>
                  </a:schemeClr>
                </a:solidFill>
              </a:rPr>
              <a:t>Intoxication: drinking stories </a:t>
            </a:r>
            <a:endParaRPr lang="en-US" sz="4000" b="1" u="sng" kern="1200" dirty="0">
              <a:solidFill>
                <a:schemeClr val="accent5">
                  <a:lumMod val="50000"/>
                </a:schemeClr>
              </a:solidFill>
            </a:endParaRPr>
          </a:p>
        </p:txBody>
      </p:sp>
      <p:pic>
        <p:nvPicPr>
          <p:cNvPr id="21" name="Content Placeholder 1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95125" y="109240"/>
            <a:ext cx="2169622" cy="117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90" y="3492126"/>
            <a:ext cx="350721" cy="30020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93" y="4741084"/>
            <a:ext cx="305708" cy="26167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4" y="5750114"/>
            <a:ext cx="301118" cy="257747"/>
          </a:xfrm>
          <a:prstGeom prst="rect">
            <a:avLst/>
          </a:prstGeom>
        </p:spPr>
      </p:pic>
    </p:spTree>
    <p:extLst>
      <p:ext uri="{BB962C8B-B14F-4D97-AF65-F5344CB8AC3E}">
        <p14:creationId xmlns:p14="http://schemas.microsoft.com/office/powerpoint/2010/main" val="452597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6122"/>
            <a:ext cx="8586536" cy="425640"/>
          </a:xfrm>
        </p:spPr>
        <p:txBody>
          <a:bodyPr>
            <a:noAutofit/>
          </a:bodyPr>
          <a:lstStyle/>
          <a:p>
            <a:pPr lvl="0"/>
            <a:r>
              <a:rPr lang="en-GB" sz="3600" b="1" u="sng" dirty="0">
                <a:solidFill>
                  <a:schemeClr val="accent5">
                    <a:lumMod val="50000"/>
                  </a:schemeClr>
                </a:solidFill>
              </a:rPr>
              <a:t/>
            </a:r>
            <a:br>
              <a:rPr lang="en-GB" sz="3600" b="1" u="sng" dirty="0">
                <a:solidFill>
                  <a:schemeClr val="accent5">
                    <a:lumMod val="50000"/>
                  </a:schemeClr>
                </a:solidFill>
              </a:rPr>
            </a:br>
            <a:r>
              <a:rPr lang="en-GB" sz="3600" b="1" u="sng" dirty="0" smtClean="0">
                <a:solidFill>
                  <a:schemeClr val="accent5">
                    <a:lumMod val="50000"/>
                  </a:schemeClr>
                </a:solidFill>
              </a:rPr>
              <a:t>Intoxication: managing femininity </a:t>
            </a:r>
            <a:r>
              <a:rPr lang="en-GB" sz="3600" b="1" u="sng" dirty="0" smtClean="0"/>
              <a:t/>
            </a:r>
            <a:br>
              <a:rPr lang="en-GB" sz="3600" b="1" u="sng" dirty="0" smtClean="0"/>
            </a:br>
            <a:r>
              <a:rPr lang="en-GB" sz="3600" u="sng" dirty="0" smtClean="0"/>
              <a:t/>
            </a:r>
            <a:br>
              <a:rPr lang="en-GB" sz="3600" u="sng" dirty="0" smtClean="0"/>
            </a:br>
            <a:r>
              <a:rPr lang="en-GB" sz="3600" dirty="0" smtClean="0"/>
              <a:t>    </a:t>
            </a:r>
            <a:r>
              <a:rPr lang="en-GB" sz="3600" u="sng" dirty="0"/>
              <a:t/>
            </a:r>
            <a:br>
              <a:rPr lang="en-GB" sz="3600" u="sng" dirty="0"/>
            </a:br>
            <a:r>
              <a:rPr lang="en-GB" sz="3600" u="sng" dirty="0" smtClean="0"/>
              <a:t/>
            </a:r>
            <a:br>
              <a:rPr lang="en-GB" sz="3600" u="sng" dirty="0" smtClean="0"/>
            </a:br>
            <a:endParaRPr lang="en-GB" sz="3600" b="1" u="sng" dirty="0">
              <a:solidFill>
                <a:schemeClr val="accent5">
                  <a:lumMod val="50000"/>
                </a:schemeClr>
              </a:solidFill>
            </a:endParaRPr>
          </a:p>
        </p:txBody>
      </p:sp>
      <p:sp>
        <p:nvSpPr>
          <p:cNvPr id="3" name="Content Placeholder 2"/>
          <p:cNvSpPr>
            <a:spLocks noGrp="1"/>
          </p:cNvSpPr>
          <p:nvPr>
            <p:ph idx="1"/>
          </p:nvPr>
        </p:nvSpPr>
        <p:spPr>
          <a:xfrm>
            <a:off x="683568" y="529389"/>
            <a:ext cx="8343948" cy="7076074"/>
          </a:xfrm>
        </p:spPr>
        <p:txBody>
          <a:bodyPr>
            <a:noAutofit/>
          </a:bodyPr>
          <a:lstStyle/>
          <a:p>
            <a:pPr marL="0" indent="0">
              <a:buNone/>
            </a:pPr>
            <a:endParaRPr lang="en-GB" sz="1200" dirty="0" smtClean="0"/>
          </a:p>
          <a:p>
            <a:pPr marL="0" indent="0">
              <a:buNone/>
            </a:pPr>
            <a:endParaRPr lang="en-GB" sz="1200" dirty="0">
              <a:solidFill>
                <a:srgbClr val="002060"/>
              </a:solidFill>
            </a:endParaRPr>
          </a:p>
          <a:p>
            <a:pPr marL="0" indent="0">
              <a:buNone/>
            </a:pPr>
            <a:r>
              <a:rPr lang="en-GB" sz="1600" dirty="0" smtClean="0">
                <a:solidFill>
                  <a:srgbClr val="002060"/>
                </a:solidFill>
              </a:rPr>
              <a:t>Young women </a:t>
            </a:r>
            <a:r>
              <a:rPr lang="en-GB" sz="1600" b="1" dirty="0" smtClean="0">
                <a:solidFill>
                  <a:srgbClr val="002060"/>
                </a:solidFill>
              </a:rPr>
              <a:t>highly </a:t>
            </a:r>
            <a:r>
              <a:rPr lang="en-GB" sz="1600" b="1" dirty="0">
                <a:solidFill>
                  <a:srgbClr val="002060"/>
                </a:solidFill>
              </a:rPr>
              <a:t>managed their display of intoxication on </a:t>
            </a:r>
            <a:r>
              <a:rPr lang="en-GB" sz="1600" b="1" dirty="0" smtClean="0">
                <a:solidFill>
                  <a:srgbClr val="002060"/>
                </a:solidFill>
              </a:rPr>
              <a:t>SNS</a:t>
            </a:r>
            <a:r>
              <a:rPr lang="en-GB" sz="1600" dirty="0" smtClean="0">
                <a:solidFill>
                  <a:srgbClr val="002060"/>
                </a:solidFill>
              </a:rPr>
              <a:t>.  </a:t>
            </a:r>
            <a:endParaRPr lang="en-GB" sz="1600" dirty="0">
              <a:solidFill>
                <a:srgbClr val="002060"/>
              </a:solidFill>
            </a:endParaRPr>
          </a:p>
          <a:p>
            <a:pPr marL="0" indent="0">
              <a:buNone/>
            </a:pPr>
            <a:endParaRPr lang="en-GB" sz="1600" b="1" dirty="0" smtClean="0">
              <a:solidFill>
                <a:srgbClr val="002060"/>
              </a:solidFill>
            </a:endParaRPr>
          </a:p>
          <a:p>
            <a:pPr marL="0" indent="0">
              <a:buNone/>
            </a:pPr>
            <a:r>
              <a:rPr lang="en-GB" sz="1600" b="1" dirty="0" smtClean="0">
                <a:solidFill>
                  <a:srgbClr val="002060"/>
                </a:solidFill>
              </a:rPr>
              <a:t>Society judges </a:t>
            </a:r>
            <a:r>
              <a:rPr lang="en-GB" sz="1600" dirty="0" smtClean="0">
                <a:solidFill>
                  <a:srgbClr val="002060"/>
                </a:solidFill>
              </a:rPr>
              <a:t>women for their </a:t>
            </a:r>
            <a:r>
              <a:rPr lang="en-GB" sz="1600" dirty="0">
                <a:solidFill>
                  <a:srgbClr val="002060"/>
                </a:solidFill>
              </a:rPr>
              <a:t>drinking &amp;</a:t>
            </a:r>
            <a:r>
              <a:rPr lang="en-GB" sz="1600" dirty="0" smtClean="0">
                <a:solidFill>
                  <a:srgbClr val="002060"/>
                </a:solidFill>
              </a:rPr>
              <a:t> intoxication-  </a:t>
            </a:r>
            <a:r>
              <a:rPr lang="en-GB" sz="1600" b="1" dirty="0" smtClean="0">
                <a:solidFill>
                  <a:srgbClr val="002060"/>
                </a:solidFill>
              </a:rPr>
              <a:t>‘un-feminine’. </a:t>
            </a:r>
            <a:endParaRPr lang="en-GB" sz="1600" b="1" dirty="0">
              <a:solidFill>
                <a:srgbClr val="002060"/>
              </a:solidFill>
            </a:endParaRPr>
          </a:p>
          <a:p>
            <a:pPr marL="0" indent="0">
              <a:buNone/>
            </a:pPr>
            <a:endParaRPr lang="en-GB" sz="1600" dirty="0" smtClean="0">
              <a:solidFill>
                <a:srgbClr val="002060"/>
              </a:solidFill>
            </a:endParaRPr>
          </a:p>
          <a:p>
            <a:pPr marL="0" indent="0">
              <a:buNone/>
            </a:pPr>
            <a:r>
              <a:rPr lang="en-GB" sz="1600" dirty="0">
                <a:solidFill>
                  <a:srgbClr val="002060"/>
                </a:solidFill>
              </a:rPr>
              <a:t>C</a:t>
            </a:r>
            <a:r>
              <a:rPr lang="en-GB" sz="1600" dirty="0" smtClean="0">
                <a:solidFill>
                  <a:srgbClr val="002060"/>
                </a:solidFill>
              </a:rPr>
              <a:t>aricature </a:t>
            </a:r>
            <a:r>
              <a:rPr lang="en-GB" sz="1600" dirty="0">
                <a:solidFill>
                  <a:srgbClr val="002060"/>
                </a:solidFill>
              </a:rPr>
              <a:t>of </a:t>
            </a:r>
            <a:r>
              <a:rPr lang="en-GB" sz="1600" b="1" dirty="0">
                <a:solidFill>
                  <a:srgbClr val="002060"/>
                </a:solidFill>
              </a:rPr>
              <a:t>the ‘chav’   </a:t>
            </a:r>
            <a:r>
              <a:rPr lang="en-GB" sz="1600" b="1" dirty="0" smtClean="0">
                <a:solidFill>
                  <a:srgbClr val="002060"/>
                </a:solidFill>
              </a:rPr>
              <a:t>(‘</a:t>
            </a:r>
            <a:r>
              <a:rPr lang="en-GB" sz="1600" b="1" dirty="0" err="1" smtClean="0">
                <a:solidFill>
                  <a:srgbClr val="002060"/>
                </a:solidFill>
              </a:rPr>
              <a:t>chavvy</a:t>
            </a:r>
            <a:r>
              <a:rPr lang="en-GB" sz="1600" b="1" dirty="0" smtClean="0">
                <a:solidFill>
                  <a:srgbClr val="002060"/>
                </a:solidFill>
              </a:rPr>
              <a:t>’)</a:t>
            </a:r>
          </a:p>
          <a:p>
            <a:pPr marL="0" indent="0">
              <a:buNone/>
            </a:pPr>
            <a:endParaRPr lang="en-GB" sz="1600" b="1" dirty="0" smtClean="0">
              <a:solidFill>
                <a:srgbClr val="002060"/>
              </a:solidFill>
            </a:endParaRPr>
          </a:p>
          <a:p>
            <a:pPr marL="0" indent="0">
              <a:buNone/>
            </a:pPr>
            <a:r>
              <a:rPr lang="en-GB" sz="1600" b="1" dirty="0" smtClean="0">
                <a:solidFill>
                  <a:srgbClr val="002060"/>
                </a:solidFill>
              </a:rPr>
              <a:t>Sexual </a:t>
            </a:r>
            <a:r>
              <a:rPr lang="en-GB" sz="1600" b="1" dirty="0">
                <a:solidFill>
                  <a:srgbClr val="002060"/>
                </a:solidFill>
              </a:rPr>
              <a:t>promiscuous</a:t>
            </a:r>
            <a:r>
              <a:rPr lang="en-GB" sz="1600" dirty="0">
                <a:solidFill>
                  <a:srgbClr val="002060"/>
                </a:solidFill>
              </a:rPr>
              <a:t> </a:t>
            </a:r>
            <a:r>
              <a:rPr lang="en-GB" sz="1600" b="1" dirty="0" smtClean="0">
                <a:solidFill>
                  <a:srgbClr val="002060"/>
                </a:solidFill>
              </a:rPr>
              <a:t>(</a:t>
            </a:r>
            <a:r>
              <a:rPr lang="en-GB" sz="1600" b="1" dirty="0">
                <a:solidFill>
                  <a:srgbClr val="002060"/>
                </a:solidFill>
              </a:rPr>
              <a:t>e.g. ‘slutty’)</a:t>
            </a:r>
          </a:p>
          <a:p>
            <a:pPr marL="0" indent="0">
              <a:buNone/>
            </a:pPr>
            <a:endParaRPr lang="en-GB" sz="1600" b="1" dirty="0">
              <a:solidFill>
                <a:srgbClr val="002060"/>
              </a:solidFill>
            </a:endParaRPr>
          </a:p>
          <a:p>
            <a:pPr marL="0" indent="0">
              <a:buNone/>
            </a:pPr>
            <a:r>
              <a:rPr lang="en-GB" sz="1600" dirty="0" smtClean="0">
                <a:solidFill>
                  <a:srgbClr val="002060"/>
                </a:solidFill>
              </a:rPr>
              <a:t>Intoxicated photos were the ones that they felt portrayed them as </a:t>
            </a:r>
            <a:r>
              <a:rPr lang="en-GB" sz="1600" b="1" dirty="0" smtClean="0">
                <a:solidFill>
                  <a:srgbClr val="002060"/>
                </a:solidFill>
              </a:rPr>
              <a:t>unattractive. </a:t>
            </a:r>
            <a:endParaRPr lang="en-GB" sz="1600" b="1" dirty="0">
              <a:solidFill>
                <a:srgbClr val="002060"/>
              </a:solidFill>
            </a:endParaRPr>
          </a:p>
          <a:p>
            <a:pPr marL="0" indent="0">
              <a:buNone/>
            </a:pPr>
            <a:endParaRPr lang="en-GB" sz="1600" dirty="0" smtClean="0">
              <a:solidFill>
                <a:srgbClr val="002060"/>
              </a:solidFill>
            </a:endParaRPr>
          </a:p>
          <a:p>
            <a:pPr marL="0" indent="0">
              <a:buNone/>
            </a:pPr>
            <a:r>
              <a:rPr lang="en-GB" sz="1600" b="1" dirty="0" smtClean="0">
                <a:solidFill>
                  <a:srgbClr val="002060"/>
                </a:solidFill>
              </a:rPr>
              <a:t>Pre-loading </a:t>
            </a:r>
            <a:r>
              <a:rPr lang="en-GB" sz="1600" dirty="0" smtClean="0">
                <a:solidFill>
                  <a:srgbClr val="002060"/>
                </a:solidFill>
              </a:rPr>
              <a:t>valued-opportunity to crate </a:t>
            </a:r>
            <a:r>
              <a:rPr lang="en-GB" sz="1600" b="1" dirty="0" smtClean="0">
                <a:solidFill>
                  <a:srgbClr val="002060"/>
                </a:solidFill>
              </a:rPr>
              <a:t>highly </a:t>
            </a:r>
            <a:r>
              <a:rPr lang="en-GB" sz="1600" b="1" dirty="0">
                <a:solidFill>
                  <a:srgbClr val="002060"/>
                </a:solidFill>
              </a:rPr>
              <a:t>contrived </a:t>
            </a:r>
            <a:r>
              <a:rPr lang="en-GB" sz="1600" b="1" dirty="0" smtClean="0">
                <a:solidFill>
                  <a:srgbClr val="002060"/>
                </a:solidFill>
              </a:rPr>
              <a:t>glamorous/celebrity style photographs </a:t>
            </a:r>
            <a:r>
              <a:rPr lang="en-GB" sz="1600" dirty="0" smtClean="0">
                <a:solidFill>
                  <a:srgbClr val="002060"/>
                </a:solidFill>
              </a:rPr>
              <a:t>to upload </a:t>
            </a:r>
            <a:r>
              <a:rPr lang="en-GB" sz="1600" dirty="0">
                <a:solidFill>
                  <a:srgbClr val="002060"/>
                </a:solidFill>
              </a:rPr>
              <a:t>to SNS </a:t>
            </a:r>
            <a:r>
              <a:rPr lang="en-GB" sz="1600" dirty="0" smtClean="0">
                <a:solidFill>
                  <a:srgbClr val="002060"/>
                </a:solidFill>
              </a:rPr>
              <a:t>before intoxication.  Positive peer appraisal motivating factor. </a:t>
            </a:r>
          </a:p>
          <a:p>
            <a:pPr marL="0" lvl="0" indent="0">
              <a:buNone/>
            </a:pPr>
            <a:endParaRPr lang="en-GB" sz="1600" dirty="0">
              <a:solidFill>
                <a:srgbClr val="002060"/>
              </a:solidFill>
            </a:endParaRPr>
          </a:p>
          <a:p>
            <a:pPr marL="0" lvl="0" indent="0">
              <a:buNone/>
            </a:pPr>
            <a:r>
              <a:rPr lang="en-GB" sz="1600" b="1" dirty="0" smtClean="0">
                <a:solidFill>
                  <a:srgbClr val="002060"/>
                </a:solidFill>
              </a:rPr>
              <a:t>‘</a:t>
            </a:r>
            <a:r>
              <a:rPr lang="en-GB" sz="1600" b="1" dirty="0" err="1">
                <a:solidFill>
                  <a:srgbClr val="002060"/>
                </a:solidFill>
              </a:rPr>
              <a:t>C</a:t>
            </a:r>
            <a:r>
              <a:rPr lang="en-GB" sz="1600" b="1" dirty="0" err="1" smtClean="0">
                <a:solidFill>
                  <a:srgbClr val="002060"/>
                </a:solidFill>
              </a:rPr>
              <a:t>elebritisation</a:t>
            </a:r>
            <a:r>
              <a:rPr lang="en-GB" sz="1600" b="1" dirty="0" smtClean="0">
                <a:solidFill>
                  <a:srgbClr val="002060"/>
                </a:solidFill>
              </a:rPr>
              <a:t> of the self’. </a:t>
            </a:r>
          </a:p>
          <a:p>
            <a:pPr marL="0" lvl="0" indent="0">
              <a:buNone/>
            </a:pPr>
            <a:endParaRPr lang="en-GB" sz="1600" dirty="0" smtClean="0">
              <a:solidFill>
                <a:srgbClr val="002060"/>
              </a:solidFill>
            </a:endParaRPr>
          </a:p>
          <a:p>
            <a:pPr marL="0" lvl="0" indent="0">
              <a:buNone/>
            </a:pPr>
            <a:r>
              <a:rPr lang="en-GB" sz="1600" dirty="0" smtClean="0">
                <a:solidFill>
                  <a:srgbClr val="002060"/>
                </a:solidFill>
              </a:rPr>
              <a:t>Drinking </a:t>
            </a:r>
            <a:r>
              <a:rPr lang="en-GB" sz="1600" dirty="0">
                <a:solidFill>
                  <a:srgbClr val="002060"/>
                </a:solidFill>
              </a:rPr>
              <a:t>contexts </a:t>
            </a:r>
            <a:r>
              <a:rPr lang="en-GB" sz="1600" dirty="0" smtClean="0">
                <a:solidFill>
                  <a:srgbClr val="002060"/>
                </a:solidFill>
              </a:rPr>
              <a:t> an opportunity </a:t>
            </a:r>
            <a:r>
              <a:rPr lang="en-GB" sz="1600" dirty="0">
                <a:solidFill>
                  <a:srgbClr val="002060"/>
                </a:solidFill>
              </a:rPr>
              <a:t>to </a:t>
            </a:r>
            <a:r>
              <a:rPr lang="en-GB" sz="1600" b="1" dirty="0">
                <a:solidFill>
                  <a:srgbClr val="002060"/>
                </a:solidFill>
              </a:rPr>
              <a:t>craft feminine identities in a controlled manner through self &amp;</a:t>
            </a:r>
            <a:r>
              <a:rPr lang="en-GB" sz="1600" b="1" dirty="0" smtClean="0">
                <a:solidFill>
                  <a:srgbClr val="002060"/>
                </a:solidFill>
              </a:rPr>
              <a:t> </a:t>
            </a:r>
            <a:r>
              <a:rPr lang="en-GB" sz="1600" b="1" dirty="0">
                <a:solidFill>
                  <a:srgbClr val="002060"/>
                </a:solidFill>
              </a:rPr>
              <a:t>peer surveillance </a:t>
            </a:r>
            <a:r>
              <a:rPr lang="en-GB" sz="1600" dirty="0" smtClean="0">
                <a:solidFill>
                  <a:srgbClr val="002060"/>
                </a:solidFill>
              </a:rPr>
              <a:t>in </a:t>
            </a:r>
            <a:r>
              <a:rPr lang="en-GB" sz="1600" dirty="0">
                <a:solidFill>
                  <a:srgbClr val="002060"/>
                </a:solidFill>
              </a:rPr>
              <a:t>accordance with what they felt </a:t>
            </a:r>
            <a:r>
              <a:rPr lang="en-GB" sz="1600" dirty="0" smtClean="0">
                <a:solidFill>
                  <a:srgbClr val="002060"/>
                </a:solidFill>
              </a:rPr>
              <a:t>was socially acceptable behaviour for women. </a:t>
            </a:r>
            <a:r>
              <a:rPr lang="en-GB" sz="1600" dirty="0">
                <a:solidFill>
                  <a:srgbClr val="002060"/>
                </a:solidFill>
              </a:rPr>
              <a:t> </a:t>
            </a:r>
            <a:r>
              <a:rPr lang="en-GB" sz="1600" dirty="0" smtClean="0"/>
              <a:t> </a:t>
            </a:r>
          </a:p>
        </p:txBody>
      </p:sp>
      <p:sp>
        <p:nvSpPr>
          <p:cNvPr id="4" name="Rectangle 3"/>
          <p:cNvSpPr/>
          <p:nvPr/>
        </p:nvSpPr>
        <p:spPr>
          <a:xfrm>
            <a:off x="479812" y="1066569"/>
            <a:ext cx="8688943" cy="3293209"/>
          </a:xfrm>
          <a:prstGeom prst="rect">
            <a:avLst/>
          </a:prstGeom>
        </p:spPr>
        <p:txBody>
          <a:bodyPr wrap="square">
            <a:spAutoFit/>
          </a:bodyPr>
          <a:lstStyle/>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p:txBody>
      </p:sp>
      <p:sp>
        <p:nvSpPr>
          <p:cNvPr id="10" name="Rectangle 9"/>
          <p:cNvSpPr/>
          <p:nvPr/>
        </p:nvSpPr>
        <p:spPr>
          <a:xfrm>
            <a:off x="899592" y="1340769"/>
            <a:ext cx="7920880" cy="3181384"/>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316" y="111080"/>
            <a:ext cx="1842220" cy="92111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51" y="1164884"/>
            <a:ext cx="322141" cy="2757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91" y="1855701"/>
            <a:ext cx="293723" cy="25141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318" y="4578702"/>
            <a:ext cx="334360" cy="286201"/>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303" y="5418793"/>
            <a:ext cx="379674" cy="324989"/>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5946" y="2540832"/>
            <a:ext cx="2108614" cy="867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291" y="2575569"/>
            <a:ext cx="322141" cy="27574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631" y="3316347"/>
            <a:ext cx="322141" cy="27574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67" y="6234116"/>
            <a:ext cx="322141" cy="27574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67" y="3870237"/>
            <a:ext cx="322141" cy="275742"/>
          </a:xfrm>
          <a:prstGeom prst="rect">
            <a:avLst/>
          </a:prstGeom>
        </p:spPr>
      </p:pic>
    </p:spTree>
    <p:extLst>
      <p:ext uri="{BB962C8B-B14F-4D97-AF65-F5344CB8AC3E}">
        <p14:creationId xmlns:p14="http://schemas.microsoft.com/office/powerpoint/2010/main" val="3486640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289"/>
            <a:ext cx="8586536" cy="990600"/>
          </a:xfrm>
        </p:spPr>
        <p:txBody>
          <a:bodyPr>
            <a:normAutofit/>
          </a:bodyPr>
          <a:lstStyle/>
          <a:p>
            <a:r>
              <a:rPr lang="en-GB" b="1" u="sng" dirty="0" smtClean="0">
                <a:solidFill>
                  <a:schemeClr val="accent5">
                    <a:lumMod val="50000"/>
                  </a:schemeClr>
                </a:solidFill>
              </a:rPr>
              <a:t>Inclusion and exclusion </a:t>
            </a:r>
            <a:endParaRPr lang="en-GB" b="1" u="sng" dirty="0">
              <a:solidFill>
                <a:schemeClr val="accent5">
                  <a:lumMod val="50000"/>
                </a:schemeClr>
              </a:solidFill>
            </a:endParaRPr>
          </a:p>
        </p:txBody>
      </p:sp>
      <p:sp>
        <p:nvSpPr>
          <p:cNvPr id="3" name="Content Placeholder 2"/>
          <p:cNvSpPr>
            <a:spLocks noGrp="1"/>
          </p:cNvSpPr>
          <p:nvPr>
            <p:ph idx="1"/>
          </p:nvPr>
        </p:nvSpPr>
        <p:spPr>
          <a:xfrm>
            <a:off x="0" y="1124744"/>
            <a:ext cx="9144000" cy="5400599"/>
          </a:xfrm>
        </p:spPr>
        <p:txBody>
          <a:bodyPr>
            <a:normAutofit lnSpcReduction="10000"/>
          </a:bodyPr>
          <a:lstStyle/>
          <a:p>
            <a:pPr marL="0" lvl="0" indent="0">
              <a:buNone/>
            </a:pPr>
            <a:r>
              <a:rPr lang="en-GB" sz="1800" b="1" dirty="0"/>
              <a:t>	</a:t>
            </a:r>
            <a:r>
              <a:rPr lang="en-GB" sz="1900" b="1" dirty="0" smtClean="0">
                <a:solidFill>
                  <a:srgbClr val="002060"/>
                </a:solidFill>
              </a:rPr>
              <a:t>Included &amp; excluded </a:t>
            </a:r>
            <a:r>
              <a:rPr lang="en-GB" sz="1900" dirty="0">
                <a:solidFill>
                  <a:srgbClr val="002060"/>
                </a:solidFill>
              </a:rPr>
              <a:t>young </a:t>
            </a:r>
            <a:r>
              <a:rPr lang="en-GB" sz="1900" dirty="0" smtClean="0">
                <a:solidFill>
                  <a:srgbClr val="002060"/>
                </a:solidFill>
              </a:rPr>
              <a:t>people</a:t>
            </a:r>
            <a:r>
              <a:rPr lang="en-GB" sz="1900" dirty="0">
                <a:solidFill>
                  <a:srgbClr val="002060"/>
                </a:solidFill>
              </a:rPr>
              <a:t> </a:t>
            </a:r>
            <a:r>
              <a:rPr lang="en-GB" sz="1900" dirty="0" smtClean="0">
                <a:solidFill>
                  <a:srgbClr val="002060"/>
                </a:solidFill>
              </a:rPr>
              <a:t>through the process of capital and   	distinction.</a:t>
            </a:r>
            <a:r>
              <a:rPr lang="en-GB" sz="1900" dirty="0">
                <a:solidFill>
                  <a:srgbClr val="002060"/>
                </a:solidFill>
              </a:rPr>
              <a:t>	</a:t>
            </a:r>
            <a:endParaRPr lang="en-GB" sz="1900" dirty="0" smtClean="0">
              <a:solidFill>
                <a:srgbClr val="002060"/>
              </a:solidFill>
            </a:endParaRPr>
          </a:p>
          <a:p>
            <a:pPr marL="457200" lvl="1" indent="0">
              <a:buNone/>
            </a:pPr>
            <a:r>
              <a:rPr lang="en-GB" sz="1900" dirty="0">
                <a:solidFill>
                  <a:srgbClr val="002060"/>
                </a:solidFill>
              </a:rPr>
              <a:t>	</a:t>
            </a:r>
            <a:endParaRPr lang="en-GB" sz="1900" dirty="0" smtClean="0">
              <a:solidFill>
                <a:srgbClr val="002060"/>
              </a:solidFill>
            </a:endParaRPr>
          </a:p>
          <a:p>
            <a:pPr marL="457200" lvl="1" indent="0">
              <a:buNone/>
            </a:pPr>
            <a:r>
              <a:rPr lang="en-GB" sz="1900" dirty="0">
                <a:solidFill>
                  <a:srgbClr val="002060"/>
                </a:solidFill>
              </a:rPr>
              <a:t> </a:t>
            </a:r>
            <a:r>
              <a:rPr lang="en-GB" sz="1900" dirty="0" smtClean="0">
                <a:solidFill>
                  <a:srgbClr val="002060"/>
                </a:solidFill>
              </a:rPr>
              <a:t>       Not </a:t>
            </a:r>
            <a:r>
              <a:rPr lang="en-GB" sz="1900" dirty="0">
                <a:solidFill>
                  <a:srgbClr val="002060"/>
                </a:solidFill>
              </a:rPr>
              <a:t>partaking </a:t>
            </a:r>
            <a:r>
              <a:rPr lang="en-GB" sz="1900" dirty="0" smtClean="0">
                <a:solidFill>
                  <a:srgbClr val="002060"/>
                </a:solidFill>
              </a:rPr>
              <a:t>in drinking/ SNS drinking culture </a:t>
            </a:r>
            <a:r>
              <a:rPr lang="en-GB" sz="1900" b="1" dirty="0" smtClean="0">
                <a:solidFill>
                  <a:srgbClr val="002060"/>
                </a:solidFill>
              </a:rPr>
              <a:t>restricted </a:t>
            </a:r>
            <a:r>
              <a:rPr lang="en-GB" sz="1900" b="1" dirty="0">
                <a:solidFill>
                  <a:srgbClr val="002060"/>
                </a:solidFill>
              </a:rPr>
              <a:t>creation of cultural </a:t>
            </a:r>
            <a:r>
              <a:rPr lang="en-GB" sz="1900" b="1" dirty="0" smtClean="0">
                <a:solidFill>
                  <a:srgbClr val="002060"/>
                </a:solidFill>
              </a:rPr>
              <a:t>	drinking 	capital </a:t>
            </a:r>
            <a:r>
              <a:rPr lang="en-GB" sz="1900" dirty="0" smtClean="0">
                <a:solidFill>
                  <a:srgbClr val="002060"/>
                </a:solidFill>
              </a:rPr>
              <a:t>&amp; </a:t>
            </a:r>
            <a:r>
              <a:rPr lang="en-GB" sz="1900" dirty="0">
                <a:solidFill>
                  <a:srgbClr val="002060"/>
                </a:solidFill>
              </a:rPr>
              <a:t>led </a:t>
            </a:r>
            <a:r>
              <a:rPr lang="en-GB" sz="1900" dirty="0" smtClean="0">
                <a:solidFill>
                  <a:srgbClr val="002060"/>
                </a:solidFill>
              </a:rPr>
              <a:t>to feelings </a:t>
            </a:r>
            <a:r>
              <a:rPr lang="en-GB" sz="1900" dirty="0">
                <a:solidFill>
                  <a:srgbClr val="002060"/>
                </a:solidFill>
              </a:rPr>
              <a:t>of </a:t>
            </a:r>
            <a:r>
              <a:rPr lang="en-GB" sz="1900" dirty="0" smtClean="0">
                <a:solidFill>
                  <a:srgbClr val="002060"/>
                </a:solidFill>
              </a:rPr>
              <a:t>exclusion/ </a:t>
            </a:r>
            <a:r>
              <a:rPr lang="en-GB" sz="1900" dirty="0">
                <a:solidFill>
                  <a:srgbClr val="002060"/>
                </a:solidFill>
              </a:rPr>
              <a:t>lack </a:t>
            </a:r>
            <a:r>
              <a:rPr lang="en-GB" sz="1900" dirty="0" smtClean="0">
                <a:solidFill>
                  <a:srgbClr val="002060"/>
                </a:solidFill>
              </a:rPr>
              <a:t>of </a:t>
            </a:r>
            <a:r>
              <a:rPr lang="en-GB" sz="1900" dirty="0">
                <a:solidFill>
                  <a:srgbClr val="002060"/>
                </a:solidFill>
              </a:rPr>
              <a:t>peer appraisal. </a:t>
            </a:r>
          </a:p>
          <a:p>
            <a:pPr marL="0" indent="0">
              <a:buNone/>
            </a:pPr>
            <a:endParaRPr lang="en-GB" sz="1900" dirty="0">
              <a:solidFill>
                <a:srgbClr val="002060"/>
              </a:solidFill>
            </a:endParaRPr>
          </a:p>
          <a:p>
            <a:pPr marL="0" lvl="0" indent="0">
              <a:buNone/>
            </a:pPr>
            <a:r>
              <a:rPr lang="en-GB" sz="1900" dirty="0" smtClean="0">
                <a:solidFill>
                  <a:srgbClr val="002060"/>
                </a:solidFill>
              </a:rPr>
              <a:t>	Observing </a:t>
            </a:r>
            <a:r>
              <a:rPr lang="en-GB" sz="1900" dirty="0">
                <a:solidFill>
                  <a:srgbClr val="002060"/>
                </a:solidFill>
              </a:rPr>
              <a:t>others’ inclusion </a:t>
            </a:r>
            <a:r>
              <a:rPr lang="en-GB" sz="1900" dirty="0" smtClean="0">
                <a:solidFill>
                  <a:srgbClr val="002060"/>
                </a:solidFill>
              </a:rPr>
              <a:t>caused anxiety &amp; </a:t>
            </a:r>
            <a:r>
              <a:rPr lang="en-GB" sz="1900" dirty="0">
                <a:solidFill>
                  <a:srgbClr val="002060"/>
                </a:solidFill>
              </a:rPr>
              <a:t>a feeling </a:t>
            </a:r>
            <a:r>
              <a:rPr lang="en-GB" sz="1900" dirty="0" smtClean="0">
                <a:solidFill>
                  <a:srgbClr val="002060"/>
                </a:solidFill>
              </a:rPr>
              <a:t>of ‘</a:t>
            </a:r>
            <a:r>
              <a:rPr lang="en-GB" sz="1900" b="1" dirty="0" smtClean="0">
                <a:solidFill>
                  <a:srgbClr val="002060"/>
                </a:solidFill>
              </a:rPr>
              <a:t>missing </a:t>
            </a:r>
            <a:r>
              <a:rPr lang="en-GB" sz="1900" b="1" dirty="0">
                <a:solidFill>
                  <a:srgbClr val="002060"/>
                </a:solidFill>
              </a:rPr>
              <a:t>out</a:t>
            </a:r>
            <a:r>
              <a:rPr lang="en-GB" sz="1900" b="1" dirty="0" smtClean="0">
                <a:solidFill>
                  <a:srgbClr val="002060"/>
                </a:solidFill>
              </a:rPr>
              <a:t>’</a:t>
            </a:r>
          </a:p>
          <a:p>
            <a:pPr marL="0" lvl="0" indent="0">
              <a:buNone/>
            </a:pPr>
            <a:r>
              <a:rPr lang="en-GB" sz="1900" b="1" dirty="0">
                <a:solidFill>
                  <a:srgbClr val="002060"/>
                </a:solidFill>
              </a:rPr>
              <a:t>	</a:t>
            </a:r>
            <a:r>
              <a:rPr lang="en-GB" sz="1900" b="1" dirty="0" smtClean="0">
                <a:solidFill>
                  <a:srgbClr val="002060"/>
                </a:solidFill>
              </a:rPr>
              <a:t> </a:t>
            </a:r>
            <a:r>
              <a:rPr lang="en-GB" sz="1900" dirty="0" smtClean="0">
                <a:solidFill>
                  <a:srgbClr val="002060"/>
                </a:solidFill>
              </a:rPr>
              <a:t>(i.e. non/moderate drinkers lack capital &amp; drinking stories). </a:t>
            </a:r>
          </a:p>
          <a:p>
            <a:pPr marL="0" lvl="0" indent="0">
              <a:buNone/>
            </a:pPr>
            <a:r>
              <a:rPr lang="en-GB" sz="1900" dirty="0">
                <a:solidFill>
                  <a:srgbClr val="002060"/>
                </a:solidFill>
              </a:rPr>
              <a:t> </a:t>
            </a:r>
          </a:p>
          <a:p>
            <a:pPr marL="0" lvl="0" indent="0">
              <a:buNone/>
            </a:pPr>
            <a:r>
              <a:rPr lang="en-GB" sz="1900" dirty="0">
                <a:solidFill>
                  <a:srgbClr val="002060"/>
                </a:solidFill>
              </a:rPr>
              <a:t>	E</a:t>
            </a:r>
            <a:r>
              <a:rPr lang="en-GB" sz="1900" dirty="0" smtClean="0">
                <a:solidFill>
                  <a:srgbClr val="002060"/>
                </a:solidFill>
              </a:rPr>
              <a:t>xclusionary &amp; </a:t>
            </a:r>
            <a:r>
              <a:rPr lang="en-GB" sz="1900" dirty="0">
                <a:solidFill>
                  <a:srgbClr val="002060"/>
                </a:solidFill>
              </a:rPr>
              <a:t>stressful for young people </a:t>
            </a:r>
            <a:r>
              <a:rPr lang="en-GB" sz="1900" dirty="0" smtClean="0">
                <a:solidFill>
                  <a:srgbClr val="002060"/>
                </a:solidFill>
              </a:rPr>
              <a:t>who </a:t>
            </a:r>
            <a:r>
              <a:rPr lang="en-GB" sz="1900" b="1" dirty="0" smtClean="0">
                <a:solidFill>
                  <a:srgbClr val="002060"/>
                </a:solidFill>
              </a:rPr>
              <a:t>are not </a:t>
            </a:r>
            <a:r>
              <a:rPr lang="en-GB" sz="1900" b="1" dirty="0">
                <a:solidFill>
                  <a:srgbClr val="002060"/>
                </a:solidFill>
              </a:rPr>
              <a:t>meant to drink </a:t>
            </a:r>
            <a:r>
              <a:rPr lang="en-GB" sz="1900" b="1" dirty="0" smtClean="0">
                <a:solidFill>
                  <a:srgbClr val="002060"/>
                </a:solidFill>
              </a:rPr>
              <a:t>due to  	religion</a:t>
            </a:r>
            <a:r>
              <a:rPr lang="en-GB" sz="1900" dirty="0" smtClean="0">
                <a:solidFill>
                  <a:srgbClr val="002060"/>
                </a:solidFill>
              </a:rPr>
              <a:t>.</a:t>
            </a:r>
          </a:p>
          <a:p>
            <a:pPr marL="0" lvl="0" indent="0">
              <a:buNone/>
            </a:pPr>
            <a:endParaRPr lang="en-GB" sz="1900" dirty="0" smtClean="0">
              <a:solidFill>
                <a:srgbClr val="002060"/>
              </a:solidFill>
            </a:endParaRPr>
          </a:p>
          <a:p>
            <a:pPr marL="0" lvl="0" indent="0">
              <a:buNone/>
            </a:pPr>
            <a:endParaRPr lang="en-GB" sz="1900" dirty="0" smtClean="0">
              <a:solidFill>
                <a:srgbClr val="002060"/>
              </a:solidFill>
            </a:endParaRPr>
          </a:p>
          <a:p>
            <a:pPr marL="0" lvl="0" indent="0">
              <a:buNone/>
            </a:pPr>
            <a:r>
              <a:rPr lang="en-GB" sz="1900" dirty="0" smtClean="0">
                <a:solidFill>
                  <a:srgbClr val="002060"/>
                </a:solidFill>
              </a:rPr>
              <a:t>	Need </a:t>
            </a:r>
            <a:r>
              <a:rPr lang="en-GB" sz="1900" dirty="0">
                <a:solidFill>
                  <a:srgbClr val="002060"/>
                </a:solidFill>
              </a:rPr>
              <a:t>to depict &amp;</a:t>
            </a:r>
            <a:r>
              <a:rPr lang="en-GB" sz="1900" dirty="0" smtClean="0">
                <a:solidFill>
                  <a:srgbClr val="002060"/>
                </a:solidFill>
              </a:rPr>
              <a:t> </a:t>
            </a:r>
            <a:r>
              <a:rPr lang="en-GB" sz="1900" dirty="0">
                <a:solidFill>
                  <a:srgbClr val="002060"/>
                </a:solidFill>
              </a:rPr>
              <a:t>participate in SNS drinking culture </a:t>
            </a:r>
            <a:r>
              <a:rPr lang="en-GB" sz="1900" dirty="0" smtClean="0">
                <a:solidFill>
                  <a:srgbClr val="002060"/>
                </a:solidFill>
              </a:rPr>
              <a:t>for status, acceptance &amp; 	identity</a:t>
            </a:r>
            <a:r>
              <a:rPr lang="en-GB" sz="1900" dirty="0">
                <a:solidFill>
                  <a:srgbClr val="002060"/>
                </a:solidFill>
              </a:rPr>
              <a:t> </a:t>
            </a:r>
            <a:r>
              <a:rPr lang="en-GB" sz="1900" b="1" dirty="0" smtClean="0">
                <a:solidFill>
                  <a:srgbClr val="002060"/>
                </a:solidFill>
              </a:rPr>
              <a:t>influenced </a:t>
            </a:r>
            <a:r>
              <a:rPr lang="en-GB" sz="1900" b="1" dirty="0">
                <a:solidFill>
                  <a:srgbClr val="002060"/>
                </a:solidFill>
              </a:rPr>
              <a:t>some </a:t>
            </a:r>
            <a:r>
              <a:rPr lang="en-GB" sz="1900" b="1" dirty="0" smtClean="0">
                <a:solidFill>
                  <a:srgbClr val="002060"/>
                </a:solidFill>
              </a:rPr>
              <a:t>young </a:t>
            </a:r>
            <a:r>
              <a:rPr lang="en-GB" sz="1900" b="1" dirty="0">
                <a:solidFill>
                  <a:srgbClr val="002060"/>
                </a:solidFill>
              </a:rPr>
              <a:t>peoples’ involvement in drinking </a:t>
            </a:r>
            <a:r>
              <a:rPr lang="en-GB" sz="1900" b="1" dirty="0" smtClean="0">
                <a:solidFill>
                  <a:srgbClr val="002060"/>
                </a:solidFill>
              </a:rPr>
              <a:t>occasions &amp; 	drinking 	practices. </a:t>
            </a:r>
            <a:endParaRPr lang="en-GB" sz="1900" b="1" dirty="0">
              <a:solidFill>
                <a:srgbClr val="002060"/>
              </a:solidFill>
            </a:endParaRPr>
          </a:p>
          <a:p>
            <a:pPr marL="0" indent="0">
              <a:buNone/>
            </a:pPr>
            <a:r>
              <a:rPr lang="en-GB" sz="1900" dirty="0">
                <a:solidFill>
                  <a:srgbClr val="002060"/>
                </a:solidFill>
              </a:rPr>
              <a:t> 	</a:t>
            </a:r>
          </a:p>
          <a:p>
            <a:pPr marL="0" lvl="0" indent="0">
              <a:buNone/>
            </a:pPr>
            <a:endParaRPr lang="en-GB" sz="1900" dirty="0"/>
          </a:p>
          <a:p>
            <a:endParaRPr lang="en-GB" sz="1800" dirty="0"/>
          </a:p>
          <a:p>
            <a:pPr marL="0" lvl="0" indent="0">
              <a:buNone/>
            </a:pPr>
            <a:endParaRPr lang="en-GB" sz="1800" dirty="0"/>
          </a:p>
          <a:p>
            <a:pPr marL="0" lvl="0" indent="0">
              <a:buNone/>
            </a:pPr>
            <a:endParaRPr lang="en-GB" sz="1800" dirty="0" smtClean="0"/>
          </a:p>
          <a:p>
            <a:pPr marL="0" lvl="0" indent="0">
              <a:buNone/>
            </a:pPr>
            <a:endParaRPr lang="en-GB" sz="1800" dirty="0"/>
          </a:p>
        </p:txBody>
      </p:sp>
      <p:sp>
        <p:nvSpPr>
          <p:cNvPr id="4" name="Rectangle 3"/>
          <p:cNvSpPr/>
          <p:nvPr/>
        </p:nvSpPr>
        <p:spPr>
          <a:xfrm>
            <a:off x="179512" y="836712"/>
            <a:ext cx="8964488" cy="646331"/>
          </a:xfrm>
          <a:prstGeom prst="rect">
            <a:avLst/>
          </a:prstGeom>
        </p:spPr>
        <p:txBody>
          <a:bodyPr wrap="square">
            <a:spAutoFit/>
          </a:bodyPr>
          <a:lstStyle/>
          <a:p>
            <a:pPr lvl="0"/>
            <a:endParaRPr lang="en-GB" sz="1600" dirty="0">
              <a:solidFill>
                <a:schemeClr val="accent4">
                  <a:lumMod val="50000"/>
                </a:schemeClr>
              </a:solidFill>
            </a:endParaRPr>
          </a:p>
          <a:p>
            <a:pPr lvl="0"/>
            <a:r>
              <a:rPr lang="en-GB" sz="2000" dirty="0" smtClean="0">
                <a:solidFill>
                  <a:schemeClr val="accent4">
                    <a:lumMod val="50000"/>
                  </a:schemeClr>
                </a:solidFill>
              </a:rPr>
              <a:t>	</a:t>
            </a:r>
          </a:p>
        </p:txBody>
      </p:sp>
      <p:sp>
        <p:nvSpPr>
          <p:cNvPr id="10" name="Rectangle 9"/>
          <p:cNvSpPr/>
          <p:nvPr/>
        </p:nvSpPr>
        <p:spPr>
          <a:xfrm>
            <a:off x="899592" y="1340769"/>
            <a:ext cx="7920880" cy="3181384"/>
          </a:xfrm>
          <a:prstGeom prst="rect">
            <a:avLst/>
          </a:prstGeom>
        </p:spPr>
        <p:txBody>
          <a:bodyPr wrap="square">
            <a:spAutoFit/>
          </a:bodyPr>
          <a:lstStyle/>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lvl="0">
              <a:lnSpc>
                <a:spcPct val="107000"/>
              </a:lnSpc>
              <a:spcAft>
                <a:spcPts val="800"/>
              </a:spcAft>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18" y="1173511"/>
            <a:ext cx="425692" cy="36933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54" y="2048569"/>
            <a:ext cx="425692" cy="36933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54" y="2983432"/>
            <a:ext cx="425692" cy="36933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72" y="4115507"/>
            <a:ext cx="425692" cy="369337"/>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38" y="5320425"/>
            <a:ext cx="425692" cy="369337"/>
          </a:xfrm>
          <a:prstGeom prst="rect">
            <a:avLst/>
          </a:prstGeom>
        </p:spPr>
      </p:pic>
    </p:spTree>
    <p:extLst>
      <p:ext uri="{BB962C8B-B14F-4D97-AF65-F5344CB8AC3E}">
        <p14:creationId xmlns:p14="http://schemas.microsoft.com/office/powerpoint/2010/main" val="358294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73616" cy="648072"/>
          </a:xfrm>
        </p:spPr>
        <p:txBody>
          <a:bodyPr>
            <a:normAutofit fontScale="90000"/>
          </a:bodyPr>
          <a:lstStyle/>
          <a:p>
            <a:r>
              <a:rPr lang="en-GB" b="1" dirty="0">
                <a:solidFill>
                  <a:schemeClr val="accent5">
                    <a:lumMod val="50000"/>
                  </a:schemeClr>
                </a:solidFill>
              </a:rPr>
              <a:t>	</a:t>
            </a:r>
            <a:r>
              <a:rPr lang="en-GB" b="1" dirty="0" smtClean="0">
                <a:solidFill>
                  <a:schemeClr val="accent5">
                    <a:lumMod val="50000"/>
                  </a:schemeClr>
                </a:solidFill>
              </a:rPr>
              <a:t>		</a:t>
            </a:r>
            <a:r>
              <a:rPr lang="en-GB" b="1" u="sng" dirty="0" smtClean="0">
                <a:solidFill>
                  <a:schemeClr val="accent5">
                    <a:lumMod val="50000"/>
                  </a:schemeClr>
                </a:solidFill>
              </a:rPr>
              <a:t>Background</a:t>
            </a:r>
            <a:endParaRPr lang="en-GB" b="1" u="sng" dirty="0">
              <a:solidFill>
                <a:schemeClr val="accent5">
                  <a:lumMod val="50000"/>
                </a:schemeClr>
              </a:solidFill>
            </a:endParaRPr>
          </a:p>
        </p:txBody>
      </p:sp>
      <p:sp>
        <p:nvSpPr>
          <p:cNvPr id="3" name="Content Placeholder 2"/>
          <p:cNvSpPr>
            <a:spLocks noGrp="1"/>
          </p:cNvSpPr>
          <p:nvPr>
            <p:ph idx="1"/>
          </p:nvPr>
        </p:nvSpPr>
        <p:spPr>
          <a:xfrm>
            <a:off x="0" y="1052736"/>
            <a:ext cx="9143999" cy="5805264"/>
          </a:xfrm>
        </p:spPr>
        <p:txBody>
          <a:bodyPr>
            <a:normAutofit fontScale="85000" lnSpcReduction="10000"/>
          </a:bodyPr>
          <a:lstStyle/>
          <a:p>
            <a:pPr marL="0" indent="0">
              <a:buNone/>
            </a:pPr>
            <a:endParaRPr lang="en-GB" sz="2000" dirty="0" smtClean="0">
              <a:solidFill>
                <a:schemeClr val="accent4">
                  <a:lumMod val="50000"/>
                </a:schemeClr>
              </a:solidFill>
            </a:endParaRPr>
          </a:p>
          <a:p>
            <a:pPr marL="0" indent="0">
              <a:buNone/>
            </a:pPr>
            <a:r>
              <a:rPr lang="en-GB" sz="2000" dirty="0" smtClean="0">
                <a:solidFill>
                  <a:schemeClr val="accent4">
                    <a:lumMod val="50000"/>
                  </a:schemeClr>
                </a:solidFill>
              </a:rPr>
              <a:t>	</a:t>
            </a:r>
          </a:p>
          <a:p>
            <a:pPr marL="0" indent="0">
              <a:buNone/>
            </a:pPr>
            <a:r>
              <a:rPr lang="en-GB" sz="2000" dirty="0">
                <a:solidFill>
                  <a:schemeClr val="accent4">
                    <a:lumMod val="50000"/>
                  </a:schemeClr>
                </a:solidFill>
              </a:rPr>
              <a:t>	</a:t>
            </a:r>
            <a:endParaRPr lang="en-GB" sz="2000" dirty="0" smtClean="0">
              <a:solidFill>
                <a:schemeClr val="accent4">
                  <a:lumMod val="50000"/>
                </a:schemeClr>
              </a:solidFill>
            </a:endParaRPr>
          </a:p>
          <a:p>
            <a:pPr marL="0" indent="0">
              <a:buNone/>
            </a:pPr>
            <a:endParaRPr lang="en-GB" sz="2000" dirty="0" smtClean="0">
              <a:solidFill>
                <a:schemeClr val="accent4">
                  <a:lumMod val="50000"/>
                </a:schemeClr>
              </a:solidFill>
            </a:endParaRPr>
          </a:p>
          <a:p>
            <a:pPr marL="0" indent="0">
              <a:buNone/>
            </a:pPr>
            <a:r>
              <a:rPr lang="en-GB" sz="2000" dirty="0">
                <a:solidFill>
                  <a:schemeClr val="accent4">
                    <a:lumMod val="50000"/>
                  </a:schemeClr>
                </a:solidFill>
              </a:rPr>
              <a:t>	</a:t>
            </a:r>
            <a:r>
              <a:rPr lang="en-GB" sz="2400" dirty="0" smtClean="0">
                <a:solidFill>
                  <a:schemeClr val="accent4">
                    <a:lumMod val="50000"/>
                  </a:schemeClr>
                </a:solidFill>
              </a:rPr>
              <a:t>Alcohol marketing,  consumption, intoxication, alcohol-related behaviours &amp; </a:t>
            </a:r>
          </a:p>
          <a:p>
            <a:pPr marL="0" indent="0">
              <a:buNone/>
            </a:pPr>
            <a:r>
              <a:rPr lang="en-GB" sz="2400" dirty="0">
                <a:solidFill>
                  <a:schemeClr val="accent4">
                    <a:lumMod val="50000"/>
                  </a:schemeClr>
                </a:solidFill>
              </a:rPr>
              <a:t> </a:t>
            </a:r>
            <a:r>
              <a:rPr lang="en-GB" sz="2400" dirty="0" smtClean="0">
                <a:solidFill>
                  <a:schemeClr val="accent4">
                    <a:lumMod val="50000"/>
                  </a:schemeClr>
                </a:solidFill>
              </a:rPr>
              <a:t>              environments provide </a:t>
            </a:r>
            <a:r>
              <a:rPr lang="en-GB" sz="2400" b="1" dirty="0" smtClean="0">
                <a:solidFill>
                  <a:schemeClr val="accent4">
                    <a:lumMod val="50000"/>
                  </a:schemeClr>
                </a:solidFill>
              </a:rPr>
              <a:t>opportunities &amp; contexts for individuals to craft </a:t>
            </a:r>
            <a:endParaRPr lang="en-GB" sz="2400" b="1" dirty="0">
              <a:solidFill>
                <a:schemeClr val="accent4">
                  <a:lumMod val="50000"/>
                </a:schemeClr>
              </a:solidFill>
            </a:endParaRPr>
          </a:p>
          <a:p>
            <a:pPr marL="0" indent="0">
              <a:buNone/>
            </a:pPr>
            <a:r>
              <a:rPr lang="en-GB" sz="2400" b="1" dirty="0" smtClean="0">
                <a:solidFill>
                  <a:schemeClr val="accent4">
                    <a:lumMod val="50000"/>
                  </a:schemeClr>
                </a:solidFill>
              </a:rPr>
              <a:t>                identities. </a:t>
            </a:r>
            <a:endParaRPr lang="en-GB" sz="2400" dirty="0" smtClean="0">
              <a:solidFill>
                <a:schemeClr val="accent4">
                  <a:lumMod val="50000"/>
                </a:schemeClr>
              </a:solidFill>
            </a:endParaRPr>
          </a:p>
          <a:p>
            <a:endParaRPr lang="en-GB" sz="2400" dirty="0" smtClean="0">
              <a:solidFill>
                <a:schemeClr val="accent4">
                  <a:lumMod val="50000"/>
                </a:schemeClr>
              </a:solidFill>
            </a:endParaRPr>
          </a:p>
          <a:p>
            <a:pPr marL="0" indent="0">
              <a:buNone/>
            </a:pPr>
            <a:r>
              <a:rPr lang="en-GB" sz="2400" dirty="0" smtClean="0">
                <a:solidFill>
                  <a:schemeClr val="accent4">
                    <a:lumMod val="50000"/>
                  </a:schemeClr>
                </a:solidFill>
              </a:rPr>
              <a:t>	</a:t>
            </a:r>
            <a:r>
              <a:rPr lang="en-GB" sz="2400" dirty="0">
                <a:solidFill>
                  <a:schemeClr val="accent4">
                    <a:lumMod val="50000"/>
                  </a:schemeClr>
                </a:solidFill>
              </a:rPr>
              <a:t>C</a:t>
            </a:r>
            <a:r>
              <a:rPr lang="en-GB" sz="2400" dirty="0" smtClean="0">
                <a:solidFill>
                  <a:schemeClr val="accent4">
                    <a:lumMod val="50000"/>
                  </a:schemeClr>
                </a:solidFill>
              </a:rPr>
              <a:t>onsumption of cultural items &amp; practices play an important role in the  </a:t>
            </a:r>
          </a:p>
          <a:p>
            <a:pPr marL="0" indent="0">
              <a:buNone/>
            </a:pPr>
            <a:r>
              <a:rPr lang="en-GB" sz="2400" dirty="0" smtClean="0">
                <a:solidFill>
                  <a:schemeClr val="accent4">
                    <a:lumMod val="50000"/>
                  </a:schemeClr>
                </a:solidFill>
              </a:rPr>
              <a:t>                creation &amp; expression of ‘tastes’ which create </a:t>
            </a:r>
            <a:r>
              <a:rPr lang="en-GB" sz="2400" b="1" dirty="0" smtClean="0">
                <a:solidFill>
                  <a:schemeClr val="accent4">
                    <a:lumMod val="50000"/>
                  </a:schemeClr>
                </a:solidFill>
              </a:rPr>
              <a:t>distinction </a:t>
            </a:r>
            <a:r>
              <a:rPr lang="en-GB" sz="2400" dirty="0" smtClean="0">
                <a:solidFill>
                  <a:schemeClr val="accent4">
                    <a:lumMod val="50000"/>
                  </a:schemeClr>
                </a:solidFill>
              </a:rPr>
              <a:t>between groups.      </a:t>
            </a:r>
          </a:p>
          <a:p>
            <a:pPr marL="0" indent="0">
              <a:buNone/>
            </a:pPr>
            <a:endParaRPr lang="en-GB" sz="2400" dirty="0">
              <a:solidFill>
                <a:schemeClr val="accent4">
                  <a:lumMod val="50000"/>
                </a:schemeClr>
              </a:solidFill>
            </a:endParaRPr>
          </a:p>
          <a:p>
            <a:pPr marL="0" indent="0">
              <a:buNone/>
            </a:pPr>
            <a:r>
              <a:rPr lang="en-GB" sz="2400" dirty="0">
                <a:solidFill>
                  <a:schemeClr val="accent4">
                    <a:lumMod val="50000"/>
                  </a:schemeClr>
                </a:solidFill>
              </a:rPr>
              <a:t>	Consumer items &amp;</a:t>
            </a:r>
            <a:r>
              <a:rPr lang="en-GB" sz="2400" dirty="0" smtClean="0">
                <a:solidFill>
                  <a:schemeClr val="accent4">
                    <a:lumMod val="50000"/>
                  </a:schemeClr>
                </a:solidFill>
              </a:rPr>
              <a:t> </a:t>
            </a:r>
            <a:r>
              <a:rPr lang="en-GB" sz="2400" dirty="0">
                <a:solidFill>
                  <a:schemeClr val="accent4">
                    <a:lumMod val="50000"/>
                  </a:schemeClr>
                </a:solidFill>
              </a:rPr>
              <a:t>leisure practices </a:t>
            </a:r>
            <a:r>
              <a:rPr lang="en-GB" sz="2400" dirty="0" smtClean="0">
                <a:solidFill>
                  <a:schemeClr val="accent4">
                    <a:lumMod val="50000"/>
                  </a:schemeClr>
                </a:solidFill>
              </a:rPr>
              <a:t> </a:t>
            </a:r>
            <a:r>
              <a:rPr lang="en-GB" sz="2400" dirty="0">
                <a:solidFill>
                  <a:schemeClr val="accent4">
                    <a:lumMod val="50000"/>
                  </a:schemeClr>
                </a:solidFill>
              </a:rPr>
              <a:t>not valued purely </a:t>
            </a:r>
            <a:r>
              <a:rPr lang="en-GB" sz="2400" dirty="0" smtClean="0">
                <a:solidFill>
                  <a:schemeClr val="accent4">
                    <a:lumMod val="50000"/>
                  </a:schemeClr>
                </a:solidFill>
              </a:rPr>
              <a:t>for</a:t>
            </a:r>
            <a:r>
              <a:rPr lang="en-GB" sz="2400" dirty="0">
                <a:solidFill>
                  <a:schemeClr val="accent4">
                    <a:lumMod val="50000"/>
                  </a:schemeClr>
                </a:solidFill>
              </a:rPr>
              <a:t> </a:t>
            </a:r>
            <a:r>
              <a:rPr lang="en-GB" sz="2400" dirty="0" smtClean="0">
                <a:solidFill>
                  <a:schemeClr val="accent4">
                    <a:lumMod val="50000"/>
                  </a:schemeClr>
                </a:solidFill>
              </a:rPr>
              <a:t>practical functions</a:t>
            </a:r>
          </a:p>
          <a:p>
            <a:pPr marL="0" indent="0">
              <a:buNone/>
            </a:pPr>
            <a:r>
              <a:rPr lang="en-GB" sz="2400" dirty="0">
                <a:solidFill>
                  <a:schemeClr val="accent4">
                    <a:lumMod val="50000"/>
                  </a:schemeClr>
                </a:solidFill>
              </a:rPr>
              <a:t>	but their </a:t>
            </a:r>
            <a:r>
              <a:rPr lang="en-GB" sz="2400" b="1" dirty="0">
                <a:solidFill>
                  <a:schemeClr val="accent4">
                    <a:lumMod val="50000"/>
                  </a:schemeClr>
                </a:solidFill>
              </a:rPr>
              <a:t>aesthetic, social &amp;  symbolic value.</a:t>
            </a:r>
          </a:p>
          <a:p>
            <a:pPr marL="0" indent="0">
              <a:buNone/>
            </a:pPr>
            <a:endParaRPr lang="en-GB" sz="2000" dirty="0" smtClean="0">
              <a:solidFill>
                <a:schemeClr val="accent4">
                  <a:lumMod val="50000"/>
                </a:schemeClr>
              </a:solidFill>
            </a:endParaRPr>
          </a:p>
          <a:p>
            <a:pPr marL="0" indent="0">
              <a:buNone/>
            </a:pPr>
            <a:r>
              <a:rPr lang="en-GB" sz="2000" dirty="0">
                <a:solidFill>
                  <a:schemeClr val="accent4">
                    <a:lumMod val="50000"/>
                  </a:schemeClr>
                </a:solidFill>
              </a:rPr>
              <a:t>		</a:t>
            </a:r>
            <a:endParaRPr lang="en-GB" sz="2200" dirty="0" smtClean="0"/>
          </a:p>
          <a:p>
            <a:pPr lvl="0"/>
            <a:endParaRPr lang="en-GB" sz="2200" b="1" dirty="0" smtClean="0"/>
          </a:p>
          <a:p>
            <a:endParaRPr lang="en-GB" sz="2800" dirty="0"/>
          </a:p>
          <a:p>
            <a:endParaRPr lang="en-GB" sz="2800" dirty="0"/>
          </a:p>
          <a:p>
            <a:endParaRPr lang="en-GB" sz="2800" dirty="0" smtClean="0"/>
          </a:p>
          <a:p>
            <a:endParaRPr lang="en-GB" sz="2800" dirty="0" smtClean="0"/>
          </a:p>
          <a:p>
            <a:endParaRPr lang="en-GB"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1691"/>
            <a:ext cx="2188835" cy="129689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181" y="116256"/>
            <a:ext cx="2698980" cy="132195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1" y="2217841"/>
            <a:ext cx="936104" cy="93610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1" y="3666621"/>
            <a:ext cx="936104" cy="93610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1" y="4725144"/>
            <a:ext cx="936104" cy="936104"/>
          </a:xfrm>
          <a:prstGeom prst="rect">
            <a:avLst/>
          </a:prstGeom>
        </p:spPr>
      </p:pic>
    </p:spTree>
    <p:extLst>
      <p:ext uri="{BB962C8B-B14F-4D97-AF65-F5344CB8AC3E}">
        <p14:creationId xmlns:p14="http://schemas.microsoft.com/office/powerpoint/2010/main" val="176332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052736"/>
          </a:xfrm>
        </p:spPr>
        <p:txBody>
          <a:bodyPr>
            <a:normAutofit/>
          </a:bodyPr>
          <a:lstStyle/>
          <a:p>
            <a:r>
              <a:rPr lang="en-GB" b="1" u="sng" dirty="0" smtClean="0">
                <a:solidFill>
                  <a:schemeClr val="accent5">
                    <a:lumMod val="50000"/>
                  </a:schemeClr>
                </a:solidFill>
              </a:rPr>
              <a:t>To conclude:</a:t>
            </a:r>
            <a:endParaRPr lang="en-GB" b="1" u="sng" dirty="0">
              <a:solidFill>
                <a:schemeClr val="accent5">
                  <a:lumMod val="50000"/>
                </a:schemeClr>
              </a:solidFill>
            </a:endParaRPr>
          </a:p>
        </p:txBody>
      </p:sp>
      <p:sp>
        <p:nvSpPr>
          <p:cNvPr id="3" name="Content Placeholder 2"/>
          <p:cNvSpPr>
            <a:spLocks noGrp="1"/>
          </p:cNvSpPr>
          <p:nvPr>
            <p:ph idx="1"/>
          </p:nvPr>
        </p:nvSpPr>
        <p:spPr>
          <a:xfrm>
            <a:off x="0" y="0"/>
            <a:ext cx="9144000" cy="6553944"/>
          </a:xfrm>
        </p:spPr>
        <p:txBody>
          <a:bodyPr>
            <a:noAutofit/>
          </a:bodyPr>
          <a:lstStyle/>
          <a:p>
            <a:endParaRPr lang="en-GB" sz="1800" dirty="0" smtClean="0"/>
          </a:p>
          <a:p>
            <a:endParaRPr lang="en-GB" sz="1800" dirty="0" smtClean="0">
              <a:solidFill>
                <a:schemeClr val="accent4">
                  <a:lumMod val="50000"/>
                </a:schemeClr>
              </a:solidFill>
            </a:endParaRPr>
          </a:p>
          <a:p>
            <a:endParaRPr lang="en-GB" sz="1800" dirty="0" smtClean="0">
              <a:solidFill>
                <a:schemeClr val="accent4">
                  <a:lumMod val="50000"/>
                </a:schemeClr>
              </a:solidFill>
            </a:endParaRPr>
          </a:p>
          <a:p>
            <a:pPr marL="0" indent="0">
              <a:buNone/>
            </a:pPr>
            <a:endParaRPr lang="en-GB" sz="1800" dirty="0" smtClean="0">
              <a:solidFill>
                <a:schemeClr val="accent4">
                  <a:lumMod val="50000"/>
                </a:schemeClr>
              </a:solidFill>
            </a:endParaRPr>
          </a:p>
          <a:p>
            <a:pPr marL="0" lvl="0" indent="0">
              <a:buNone/>
            </a:pPr>
            <a:r>
              <a:rPr lang="en-GB" sz="1800" dirty="0">
                <a:solidFill>
                  <a:schemeClr val="accent4">
                    <a:lumMod val="50000"/>
                  </a:schemeClr>
                </a:solidFill>
              </a:rPr>
              <a:t> </a:t>
            </a:r>
            <a:r>
              <a:rPr lang="en-GB" sz="1800" dirty="0" smtClean="0">
                <a:solidFill>
                  <a:schemeClr val="accent4">
                    <a:lumMod val="50000"/>
                  </a:schemeClr>
                </a:solidFill>
              </a:rPr>
              <a:t>     	Adds </a:t>
            </a:r>
            <a:r>
              <a:rPr lang="en-GB" sz="1800" dirty="0">
                <a:solidFill>
                  <a:schemeClr val="accent4">
                    <a:lumMod val="50000"/>
                  </a:schemeClr>
                </a:solidFill>
              </a:rPr>
              <a:t>to our understanding of the changing nature of young people's drinking culture </a:t>
            </a:r>
            <a:r>
              <a:rPr lang="en-GB" sz="1800" dirty="0" smtClean="0">
                <a:solidFill>
                  <a:schemeClr val="accent4">
                    <a:lumMod val="50000"/>
                  </a:schemeClr>
                </a:solidFill>
              </a:rPr>
              <a:t>	in </a:t>
            </a:r>
            <a:r>
              <a:rPr lang="en-GB" sz="1800" dirty="0">
                <a:solidFill>
                  <a:schemeClr val="accent4">
                    <a:lumMod val="50000"/>
                  </a:schemeClr>
                </a:solidFill>
              </a:rPr>
              <a:t>a </a:t>
            </a:r>
            <a:r>
              <a:rPr lang="en-GB" sz="1800" b="1" dirty="0" smtClean="0">
                <a:solidFill>
                  <a:schemeClr val="accent4">
                    <a:lumMod val="50000"/>
                  </a:schemeClr>
                </a:solidFill>
              </a:rPr>
              <a:t>social </a:t>
            </a:r>
            <a:r>
              <a:rPr lang="en-GB" sz="1800" b="1" dirty="0">
                <a:solidFill>
                  <a:schemeClr val="accent4">
                    <a:lumMod val="50000"/>
                  </a:schemeClr>
                </a:solidFill>
              </a:rPr>
              <a:t>media age.</a:t>
            </a:r>
          </a:p>
          <a:p>
            <a:pPr marL="0" lvl="0" indent="0">
              <a:buNone/>
            </a:pPr>
            <a:endParaRPr lang="en-GB" sz="1800" dirty="0" smtClean="0">
              <a:solidFill>
                <a:schemeClr val="accent4">
                  <a:lumMod val="50000"/>
                </a:schemeClr>
              </a:solidFill>
            </a:endParaRPr>
          </a:p>
          <a:p>
            <a:pPr marL="0" lvl="0" indent="0">
              <a:buNone/>
            </a:pPr>
            <a:r>
              <a:rPr lang="en-GB" sz="1800" dirty="0">
                <a:solidFill>
                  <a:schemeClr val="accent4">
                    <a:lumMod val="50000"/>
                  </a:schemeClr>
                </a:solidFill>
              </a:rPr>
              <a:t>	</a:t>
            </a:r>
            <a:r>
              <a:rPr lang="en-GB" sz="1800" dirty="0" smtClean="0">
                <a:solidFill>
                  <a:schemeClr val="accent4">
                    <a:lumMod val="50000"/>
                  </a:schemeClr>
                </a:solidFill>
              </a:rPr>
              <a:t>Highlights </a:t>
            </a:r>
            <a:r>
              <a:rPr lang="en-GB" sz="1800" dirty="0">
                <a:solidFill>
                  <a:schemeClr val="accent4">
                    <a:lumMod val="50000"/>
                  </a:schemeClr>
                </a:solidFill>
              </a:rPr>
              <a:t>the significant role of alcohol </a:t>
            </a:r>
            <a:r>
              <a:rPr lang="en-GB" sz="1800" dirty="0" smtClean="0">
                <a:solidFill>
                  <a:schemeClr val="accent4">
                    <a:lumMod val="50000"/>
                  </a:schemeClr>
                </a:solidFill>
              </a:rPr>
              <a:t>&amp; drinking </a:t>
            </a:r>
            <a:r>
              <a:rPr lang="en-GB" sz="1800" dirty="0">
                <a:solidFill>
                  <a:schemeClr val="accent4">
                    <a:lumMod val="50000"/>
                  </a:schemeClr>
                </a:solidFill>
              </a:rPr>
              <a:t>experiences in </a:t>
            </a:r>
            <a:r>
              <a:rPr lang="en-GB" sz="1800" b="1" dirty="0">
                <a:solidFill>
                  <a:schemeClr val="accent4">
                    <a:lumMod val="50000"/>
                  </a:schemeClr>
                </a:solidFill>
              </a:rPr>
              <a:t>group belonging, </a:t>
            </a:r>
            <a:r>
              <a:rPr lang="en-GB" sz="1800" b="1" dirty="0" smtClean="0">
                <a:solidFill>
                  <a:schemeClr val="accent4">
                    <a:lumMod val="50000"/>
                  </a:schemeClr>
                </a:solidFill>
              </a:rPr>
              <a:t>	acceptance </a:t>
            </a:r>
            <a:r>
              <a:rPr lang="en-GB" sz="1800" b="1" dirty="0">
                <a:solidFill>
                  <a:schemeClr val="accent4">
                    <a:lumMod val="50000"/>
                  </a:schemeClr>
                </a:solidFill>
              </a:rPr>
              <a:t>&amp;</a:t>
            </a:r>
            <a:r>
              <a:rPr lang="en-GB" sz="1800" b="1" dirty="0" smtClean="0">
                <a:solidFill>
                  <a:schemeClr val="accent4">
                    <a:lumMod val="50000"/>
                  </a:schemeClr>
                </a:solidFill>
              </a:rPr>
              <a:t> (aged, classed, gendered) identity construction.</a:t>
            </a:r>
          </a:p>
          <a:p>
            <a:pPr marL="0" lvl="0" indent="0">
              <a:buNone/>
            </a:pPr>
            <a:r>
              <a:rPr lang="en-GB" sz="1800" dirty="0">
                <a:solidFill>
                  <a:schemeClr val="accent4">
                    <a:lumMod val="50000"/>
                  </a:schemeClr>
                </a:solidFill>
              </a:rPr>
              <a:t>	</a:t>
            </a:r>
          </a:p>
          <a:p>
            <a:pPr marL="0" indent="0">
              <a:buNone/>
            </a:pPr>
            <a:r>
              <a:rPr lang="en-GB" sz="1800" dirty="0">
                <a:solidFill>
                  <a:schemeClr val="accent4">
                    <a:lumMod val="50000"/>
                  </a:schemeClr>
                </a:solidFill>
              </a:rPr>
              <a:t>	</a:t>
            </a:r>
            <a:r>
              <a:rPr lang="en-GB" sz="1800" dirty="0" smtClean="0">
                <a:solidFill>
                  <a:schemeClr val="accent4">
                    <a:lumMod val="50000"/>
                  </a:schemeClr>
                </a:solidFill>
              </a:rPr>
              <a:t>Concept </a:t>
            </a:r>
            <a:r>
              <a:rPr lang="en-GB" sz="1800" dirty="0">
                <a:solidFill>
                  <a:schemeClr val="accent4">
                    <a:lumMod val="50000"/>
                  </a:schemeClr>
                </a:solidFill>
              </a:rPr>
              <a:t>of </a:t>
            </a:r>
            <a:r>
              <a:rPr lang="en-GB" sz="1800" b="1" dirty="0">
                <a:solidFill>
                  <a:schemeClr val="accent4">
                    <a:lumMod val="50000"/>
                  </a:schemeClr>
                </a:solidFill>
              </a:rPr>
              <a:t>'capital' </a:t>
            </a:r>
            <a:r>
              <a:rPr lang="en-GB" sz="1800" b="1" dirty="0" smtClean="0">
                <a:solidFill>
                  <a:schemeClr val="accent4">
                    <a:lumMod val="50000"/>
                  </a:schemeClr>
                </a:solidFill>
              </a:rPr>
              <a:t>as a </a:t>
            </a:r>
            <a:r>
              <a:rPr lang="en-GB" sz="1800" b="1" dirty="0">
                <a:solidFill>
                  <a:schemeClr val="accent4">
                    <a:lumMod val="50000"/>
                  </a:schemeClr>
                </a:solidFill>
              </a:rPr>
              <a:t>useful tool </a:t>
            </a:r>
            <a:r>
              <a:rPr lang="en-GB" sz="1800" b="1" dirty="0" smtClean="0">
                <a:solidFill>
                  <a:schemeClr val="accent4">
                    <a:lumMod val="50000"/>
                  </a:schemeClr>
                </a:solidFill>
              </a:rPr>
              <a:t> beyond ‘peer pressure’ </a:t>
            </a:r>
            <a:r>
              <a:rPr lang="en-GB" sz="1800" dirty="0" smtClean="0">
                <a:solidFill>
                  <a:schemeClr val="accent4">
                    <a:lumMod val="50000"/>
                  </a:schemeClr>
                </a:solidFill>
              </a:rPr>
              <a:t>for </a:t>
            </a:r>
            <a:r>
              <a:rPr lang="en-GB" sz="1800" dirty="0">
                <a:solidFill>
                  <a:schemeClr val="accent4">
                    <a:lumMod val="50000"/>
                  </a:schemeClr>
                </a:solidFill>
              </a:rPr>
              <a:t>understanding </a:t>
            </a:r>
            <a:r>
              <a:rPr lang="en-GB" sz="1800" dirty="0" smtClean="0">
                <a:solidFill>
                  <a:schemeClr val="accent4">
                    <a:lumMod val="50000"/>
                  </a:schemeClr>
                </a:solidFill>
              </a:rPr>
              <a:t>	drinking experience </a:t>
            </a:r>
            <a:r>
              <a:rPr lang="en-GB" sz="1800" dirty="0">
                <a:solidFill>
                  <a:schemeClr val="accent4">
                    <a:lumMod val="50000"/>
                  </a:schemeClr>
                </a:solidFill>
              </a:rPr>
              <a:t>as a s</a:t>
            </a:r>
            <a:r>
              <a:rPr lang="en-GB" sz="1800" dirty="0" smtClean="0">
                <a:solidFill>
                  <a:schemeClr val="accent4">
                    <a:lumMod val="50000"/>
                  </a:schemeClr>
                </a:solidFill>
              </a:rPr>
              <a:t>ymbolic </a:t>
            </a:r>
            <a:r>
              <a:rPr lang="en-GB" sz="1800" dirty="0">
                <a:solidFill>
                  <a:schemeClr val="accent4">
                    <a:lumMod val="50000"/>
                  </a:schemeClr>
                </a:solidFill>
              </a:rPr>
              <a:t>&amp;</a:t>
            </a:r>
            <a:r>
              <a:rPr lang="en-GB" sz="1800" dirty="0" smtClean="0">
                <a:solidFill>
                  <a:schemeClr val="accent4">
                    <a:lumMod val="50000"/>
                  </a:schemeClr>
                </a:solidFill>
              </a:rPr>
              <a:t> powerful social </a:t>
            </a:r>
            <a:r>
              <a:rPr lang="en-GB" sz="1800" dirty="0">
                <a:solidFill>
                  <a:schemeClr val="accent4">
                    <a:lumMod val="50000"/>
                  </a:schemeClr>
                </a:solidFill>
              </a:rPr>
              <a:t>practice </a:t>
            </a:r>
            <a:r>
              <a:rPr lang="en-GB" sz="1800" dirty="0" smtClean="0">
                <a:solidFill>
                  <a:schemeClr val="accent4">
                    <a:lumMod val="50000"/>
                  </a:schemeClr>
                </a:solidFill>
              </a:rPr>
              <a:t>that YP</a:t>
            </a:r>
            <a:r>
              <a:rPr lang="en-GB" sz="1800" dirty="0">
                <a:solidFill>
                  <a:schemeClr val="accent4">
                    <a:lumMod val="50000"/>
                  </a:schemeClr>
                </a:solidFill>
              </a:rPr>
              <a:t> </a:t>
            </a:r>
            <a:r>
              <a:rPr lang="en-GB" sz="1800" dirty="0" smtClean="0">
                <a:solidFill>
                  <a:schemeClr val="accent4">
                    <a:lumMod val="50000"/>
                  </a:schemeClr>
                </a:solidFill>
              </a:rPr>
              <a:t>engage in to 	distinguish themselves from  others  </a:t>
            </a:r>
            <a:r>
              <a:rPr lang="en-GB" sz="1800" dirty="0">
                <a:solidFill>
                  <a:schemeClr val="accent4">
                    <a:lumMod val="50000"/>
                  </a:schemeClr>
                </a:solidFill>
              </a:rPr>
              <a:t>&amp;</a:t>
            </a:r>
            <a:r>
              <a:rPr lang="en-GB" sz="1800" dirty="0" smtClean="0">
                <a:solidFill>
                  <a:schemeClr val="accent4">
                    <a:lumMod val="50000"/>
                  </a:schemeClr>
                </a:solidFill>
              </a:rPr>
              <a:t> enhance their </a:t>
            </a:r>
            <a:r>
              <a:rPr lang="en-GB" sz="1800" dirty="0">
                <a:solidFill>
                  <a:schemeClr val="accent4">
                    <a:lumMod val="50000"/>
                  </a:schemeClr>
                </a:solidFill>
              </a:rPr>
              <a:t>group </a:t>
            </a:r>
            <a:r>
              <a:rPr lang="en-GB" sz="1800" dirty="0" smtClean="0">
                <a:solidFill>
                  <a:schemeClr val="accent4">
                    <a:lumMod val="50000"/>
                  </a:schemeClr>
                </a:solidFill>
              </a:rPr>
              <a:t>belonging &amp; acceptance 	by </a:t>
            </a:r>
            <a:r>
              <a:rPr lang="en-GB" sz="1800" dirty="0">
                <a:solidFill>
                  <a:schemeClr val="accent4">
                    <a:lumMod val="50000"/>
                  </a:schemeClr>
                </a:solidFill>
              </a:rPr>
              <a:t>the </a:t>
            </a:r>
            <a:r>
              <a:rPr lang="en-GB" sz="1800" dirty="0" smtClean="0">
                <a:solidFill>
                  <a:schemeClr val="accent4">
                    <a:lumMod val="50000"/>
                  </a:schemeClr>
                </a:solidFill>
              </a:rPr>
              <a:t>peer group. </a:t>
            </a:r>
          </a:p>
          <a:p>
            <a:pPr marL="0" lvl="0" indent="0">
              <a:buNone/>
            </a:pPr>
            <a:r>
              <a:rPr lang="en-GB" sz="1800" dirty="0">
                <a:solidFill>
                  <a:schemeClr val="accent4">
                    <a:lumMod val="50000"/>
                  </a:schemeClr>
                </a:solidFill>
              </a:rPr>
              <a:t>	</a:t>
            </a:r>
            <a:endParaRPr lang="en-GB" sz="1800" dirty="0" smtClean="0">
              <a:solidFill>
                <a:schemeClr val="accent4">
                  <a:lumMod val="50000"/>
                </a:schemeClr>
              </a:solidFill>
            </a:endParaRPr>
          </a:p>
          <a:p>
            <a:pPr marL="0" lvl="0" indent="0">
              <a:buNone/>
            </a:pPr>
            <a:r>
              <a:rPr lang="en-GB" sz="1800" dirty="0">
                <a:solidFill>
                  <a:schemeClr val="accent4">
                    <a:lumMod val="50000"/>
                  </a:schemeClr>
                </a:solidFill>
              </a:rPr>
              <a:t>	</a:t>
            </a:r>
            <a:r>
              <a:rPr lang="en-GB" sz="1800" b="1" dirty="0" smtClean="0">
                <a:solidFill>
                  <a:srgbClr val="002060"/>
                </a:solidFill>
              </a:rPr>
              <a:t>SNS </a:t>
            </a:r>
            <a:r>
              <a:rPr lang="en-GB" sz="1800" b="1" dirty="0">
                <a:solidFill>
                  <a:srgbClr val="002060"/>
                </a:solidFill>
              </a:rPr>
              <a:t>were shown to have a pivotal role </a:t>
            </a:r>
            <a:r>
              <a:rPr lang="en-GB" sz="1800" dirty="0">
                <a:solidFill>
                  <a:srgbClr val="002060"/>
                </a:solidFill>
              </a:rPr>
              <a:t>in the creation, display &amp;</a:t>
            </a:r>
            <a:endParaRPr lang="en-GB" sz="1800" dirty="0" smtClean="0">
              <a:solidFill>
                <a:srgbClr val="002060"/>
              </a:solidFill>
            </a:endParaRPr>
          </a:p>
          <a:p>
            <a:pPr marL="0" indent="0">
              <a:buNone/>
            </a:pPr>
            <a:r>
              <a:rPr lang="en-GB" sz="1800" dirty="0">
                <a:solidFill>
                  <a:srgbClr val="002060"/>
                </a:solidFill>
              </a:rPr>
              <a:t> </a:t>
            </a:r>
            <a:r>
              <a:rPr lang="en-GB" sz="1800" dirty="0" smtClean="0">
                <a:solidFill>
                  <a:srgbClr val="002060"/>
                </a:solidFill>
              </a:rPr>
              <a:t>                </a:t>
            </a:r>
            <a:r>
              <a:rPr lang="en-GB" sz="1800" dirty="0">
                <a:solidFill>
                  <a:srgbClr val="002060"/>
                </a:solidFill>
              </a:rPr>
              <a:t>performance of distinct alcohol-related identities through the process of </a:t>
            </a:r>
            <a:r>
              <a:rPr lang="en-GB" sz="1800" dirty="0" smtClean="0">
                <a:solidFill>
                  <a:srgbClr val="002060"/>
                </a:solidFill>
              </a:rPr>
              <a:t>cultural  </a:t>
            </a:r>
          </a:p>
          <a:p>
            <a:pPr marL="0" indent="0">
              <a:buNone/>
            </a:pPr>
            <a:r>
              <a:rPr lang="en-GB" sz="1800" dirty="0">
                <a:solidFill>
                  <a:srgbClr val="002060"/>
                </a:solidFill>
              </a:rPr>
              <a:t> </a:t>
            </a:r>
            <a:r>
              <a:rPr lang="en-GB" sz="1800" dirty="0" smtClean="0">
                <a:solidFill>
                  <a:srgbClr val="002060"/>
                </a:solidFill>
              </a:rPr>
              <a:t>                capital </a:t>
            </a:r>
            <a:r>
              <a:rPr lang="en-GB" sz="1800" dirty="0">
                <a:solidFill>
                  <a:srgbClr val="002060"/>
                </a:solidFill>
              </a:rPr>
              <a:t>accumulation,  </a:t>
            </a:r>
            <a:r>
              <a:rPr lang="en-GB" sz="1800" dirty="0" smtClean="0">
                <a:solidFill>
                  <a:srgbClr val="002060"/>
                </a:solidFill>
              </a:rPr>
              <a:t>display and recognition. </a:t>
            </a:r>
            <a:endParaRPr lang="en-GB" sz="1800" dirty="0">
              <a:solidFill>
                <a:srgbClr val="002060"/>
              </a:solidFill>
            </a:endParaRPr>
          </a:p>
          <a:p>
            <a:pPr marL="0" lvl="0" indent="0">
              <a:buNone/>
            </a:pPr>
            <a:endParaRPr lang="en-GB" sz="1800" dirty="0" smtClean="0">
              <a:solidFill>
                <a:schemeClr val="accent4">
                  <a:lumMod val="50000"/>
                </a:schemeClr>
              </a:solidFill>
            </a:endParaRPr>
          </a:p>
          <a:p>
            <a:pPr marL="0" lvl="0" indent="0">
              <a:buNone/>
            </a:pPr>
            <a:r>
              <a:rPr lang="en-GB" sz="1800" dirty="0">
                <a:solidFill>
                  <a:schemeClr val="accent4">
                    <a:lumMod val="50000"/>
                  </a:schemeClr>
                </a:solidFill>
              </a:rPr>
              <a:t>	</a:t>
            </a:r>
            <a:endParaRPr lang="en-GB" sz="2000" dirty="0" smtClean="0">
              <a:solidFill>
                <a:schemeClr val="accent4">
                  <a:lumMod val="50000"/>
                </a:schemeClr>
              </a:solidFill>
            </a:endParaRPr>
          </a:p>
          <a:p>
            <a:pPr marL="0" lvl="0" indent="0">
              <a:buNone/>
            </a:pPr>
            <a:r>
              <a:rPr lang="en-GB" sz="2000" dirty="0" smtClean="0">
                <a:solidFill>
                  <a:schemeClr val="accent4">
                    <a:lumMod val="50000"/>
                  </a:schemeClr>
                </a:solidFill>
              </a:rPr>
              <a:t>	</a:t>
            </a:r>
            <a:r>
              <a:rPr lang="en-GB" sz="2400" dirty="0"/>
              <a:t> </a:t>
            </a:r>
            <a:r>
              <a:rPr lang="en-GB" sz="2400" dirty="0" smtClean="0"/>
              <a:t>	</a:t>
            </a:r>
            <a:endParaRPr lang="en-GB" sz="2400" dirty="0"/>
          </a:p>
          <a:p>
            <a:pPr lvl="0"/>
            <a:endParaRPr lang="en-GB" sz="2400" dirty="0"/>
          </a:p>
          <a:p>
            <a:pPr marL="0" indent="0">
              <a:buNone/>
            </a:pPr>
            <a:endParaRPr lang="en-GB" sz="2400" dirty="0"/>
          </a:p>
          <a:p>
            <a:pPr marL="0" indent="0">
              <a:buNone/>
            </a:pPr>
            <a:endParaRPr lang="en-GB" sz="2400" dirty="0"/>
          </a:p>
          <a:p>
            <a:pPr marL="0" indent="0">
              <a:buNone/>
            </a:pPr>
            <a:endParaRPr lang="en-GB" sz="1800" dirty="0"/>
          </a:p>
          <a:p>
            <a:pPr marL="0" indent="0">
              <a:buNone/>
            </a:pPr>
            <a:endParaRPr lang="en-GB" sz="2500" dirty="0" smtClean="0"/>
          </a:p>
        </p:txBody>
      </p:sp>
      <p:pic>
        <p:nvPicPr>
          <p:cNvPr id="4" name="Picture 3"/>
          <p:cNvPicPr>
            <a:picLocks noChangeAspect="1"/>
          </p:cNvPicPr>
          <p:nvPr/>
        </p:nvPicPr>
        <p:blipFill>
          <a:blip r:embed="rId3"/>
          <a:stretch>
            <a:fillRect/>
          </a:stretch>
        </p:blipFill>
        <p:spPr>
          <a:xfrm>
            <a:off x="176633" y="2424336"/>
            <a:ext cx="576064" cy="648072"/>
          </a:xfrm>
          <a:prstGeom prst="rect">
            <a:avLst/>
          </a:prstGeom>
        </p:spPr>
      </p:pic>
      <p:pic>
        <p:nvPicPr>
          <p:cNvPr id="7" name="Picture 6"/>
          <p:cNvPicPr>
            <a:picLocks noChangeAspect="1"/>
          </p:cNvPicPr>
          <p:nvPr/>
        </p:nvPicPr>
        <p:blipFill>
          <a:blip r:embed="rId3"/>
          <a:stretch>
            <a:fillRect/>
          </a:stretch>
        </p:blipFill>
        <p:spPr>
          <a:xfrm>
            <a:off x="176633" y="1339044"/>
            <a:ext cx="576064" cy="648072"/>
          </a:xfrm>
          <a:prstGeom prst="rect">
            <a:avLst/>
          </a:prstGeom>
        </p:spPr>
      </p:pic>
      <p:pic>
        <p:nvPicPr>
          <p:cNvPr id="9" name="Picture 8"/>
          <p:cNvPicPr>
            <a:picLocks noChangeAspect="1"/>
          </p:cNvPicPr>
          <p:nvPr/>
        </p:nvPicPr>
        <p:blipFill>
          <a:blip r:embed="rId3"/>
          <a:stretch>
            <a:fillRect/>
          </a:stretch>
        </p:blipFill>
        <p:spPr>
          <a:xfrm>
            <a:off x="176633" y="4941168"/>
            <a:ext cx="576064" cy="648072"/>
          </a:xfrm>
          <a:prstGeom prst="rect">
            <a:avLst/>
          </a:prstGeom>
        </p:spPr>
      </p:pic>
      <p:pic>
        <p:nvPicPr>
          <p:cNvPr id="10" name="Picture 9"/>
          <p:cNvPicPr>
            <a:picLocks noChangeAspect="1"/>
          </p:cNvPicPr>
          <p:nvPr/>
        </p:nvPicPr>
        <p:blipFill>
          <a:blip r:embed="rId3"/>
          <a:stretch>
            <a:fillRect/>
          </a:stretch>
        </p:blipFill>
        <p:spPr>
          <a:xfrm>
            <a:off x="131090" y="3479304"/>
            <a:ext cx="576064" cy="648072"/>
          </a:xfrm>
          <a:prstGeom prst="rect">
            <a:avLst/>
          </a:prstGeom>
        </p:spPr>
      </p:pic>
    </p:spTree>
    <p:extLst>
      <p:ext uri="{BB962C8B-B14F-4D97-AF65-F5344CB8AC3E}">
        <p14:creationId xmlns:p14="http://schemas.microsoft.com/office/powerpoint/2010/main" val="789638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5126"/>
            <a:ext cx="8047806" cy="1325563"/>
          </a:xfrm>
        </p:spPr>
        <p:txBody>
          <a:bodyPr/>
          <a:lstStyle/>
          <a:p>
            <a:r>
              <a:rPr lang="en-GB" b="1" u="sng" dirty="0" smtClean="0">
                <a:solidFill>
                  <a:schemeClr val="accent5">
                    <a:lumMod val="50000"/>
                  </a:schemeClr>
                </a:solidFill>
              </a:rPr>
              <a:t>Acknowledgements</a:t>
            </a:r>
            <a:endParaRPr lang="en-GB" b="1" u="sng" dirty="0">
              <a:solidFill>
                <a:schemeClr val="accent5">
                  <a:lumMod val="50000"/>
                </a:schemeClr>
              </a:solidFill>
            </a:endParaRPr>
          </a:p>
        </p:txBody>
      </p:sp>
      <p:sp>
        <p:nvSpPr>
          <p:cNvPr id="3" name="Content Placeholder 2"/>
          <p:cNvSpPr>
            <a:spLocks noGrp="1"/>
          </p:cNvSpPr>
          <p:nvPr>
            <p:ph idx="1"/>
          </p:nvPr>
        </p:nvSpPr>
        <p:spPr>
          <a:xfrm>
            <a:off x="755576" y="1690689"/>
            <a:ext cx="7886700" cy="4895026"/>
          </a:xfrm>
        </p:spPr>
        <p:txBody>
          <a:bodyPr>
            <a:normAutofit fontScale="70000" lnSpcReduction="20000"/>
          </a:bodyPr>
          <a:lstStyle/>
          <a:p>
            <a:pPr marL="0" indent="0">
              <a:buNone/>
            </a:pPr>
            <a:endParaRPr lang="en-GB" sz="4000" dirty="0" smtClean="0"/>
          </a:p>
          <a:p>
            <a:pPr marL="0" indent="0">
              <a:buNone/>
            </a:pPr>
            <a:r>
              <a:rPr lang="en-GB" sz="3200" dirty="0" smtClean="0">
                <a:solidFill>
                  <a:schemeClr val="accent4">
                    <a:lumMod val="50000"/>
                  </a:schemeClr>
                </a:solidFill>
              </a:rPr>
              <a:t>     Alcohol Research UK </a:t>
            </a:r>
            <a:endParaRPr lang="en-GB" sz="3200" dirty="0">
              <a:solidFill>
                <a:schemeClr val="accent4">
                  <a:lumMod val="50000"/>
                </a:schemeClr>
              </a:solidFill>
            </a:endParaRPr>
          </a:p>
          <a:p>
            <a:pPr marL="0" indent="0">
              <a:buNone/>
            </a:pPr>
            <a:endParaRPr lang="en-GB" sz="3200" dirty="0" smtClean="0">
              <a:solidFill>
                <a:schemeClr val="accent4">
                  <a:lumMod val="50000"/>
                </a:schemeClr>
              </a:solidFill>
            </a:endParaRPr>
          </a:p>
          <a:p>
            <a:pPr marL="0" indent="0">
              <a:buNone/>
            </a:pPr>
            <a:r>
              <a:rPr lang="en-GB" sz="3200" dirty="0">
                <a:solidFill>
                  <a:schemeClr val="accent4">
                    <a:lumMod val="50000"/>
                  </a:schemeClr>
                </a:solidFill>
              </a:rPr>
              <a:t> </a:t>
            </a:r>
            <a:r>
              <a:rPr lang="en-GB" sz="3200" dirty="0" smtClean="0">
                <a:solidFill>
                  <a:schemeClr val="accent4">
                    <a:lumMod val="50000"/>
                  </a:schemeClr>
                </a:solidFill>
              </a:rPr>
              <a:t>    Professor Harry </a:t>
            </a:r>
            <a:r>
              <a:rPr lang="en-GB" sz="3200" dirty="0" err="1" smtClean="0">
                <a:solidFill>
                  <a:schemeClr val="accent4">
                    <a:lumMod val="50000"/>
                  </a:schemeClr>
                </a:solidFill>
              </a:rPr>
              <a:t>Sumnall</a:t>
            </a:r>
            <a:r>
              <a:rPr lang="en-GB" sz="3200" dirty="0" smtClean="0">
                <a:solidFill>
                  <a:schemeClr val="accent4">
                    <a:lumMod val="50000"/>
                  </a:schemeClr>
                </a:solidFill>
              </a:rPr>
              <a:t> (CPH, LJMU)</a:t>
            </a:r>
            <a:endParaRPr lang="en-GB" sz="3200" dirty="0">
              <a:solidFill>
                <a:schemeClr val="accent4">
                  <a:lumMod val="50000"/>
                </a:schemeClr>
              </a:solidFill>
            </a:endParaRPr>
          </a:p>
          <a:p>
            <a:pPr marL="0" indent="0">
              <a:buNone/>
            </a:pPr>
            <a:r>
              <a:rPr lang="en-GB" sz="3200" dirty="0" smtClean="0">
                <a:solidFill>
                  <a:schemeClr val="accent4">
                    <a:lumMod val="50000"/>
                  </a:schemeClr>
                </a:solidFill>
              </a:rPr>
              <a:t>     </a:t>
            </a:r>
          </a:p>
          <a:p>
            <a:pPr marL="0" indent="0">
              <a:buNone/>
            </a:pPr>
            <a:r>
              <a:rPr lang="en-GB" sz="3200" dirty="0" smtClean="0">
                <a:solidFill>
                  <a:schemeClr val="accent4">
                    <a:lumMod val="50000"/>
                  </a:schemeClr>
                </a:solidFill>
              </a:rPr>
              <a:t>    Kim Ross-</a:t>
            </a:r>
            <a:r>
              <a:rPr lang="en-GB" sz="3200" dirty="0" err="1" smtClean="0">
                <a:solidFill>
                  <a:schemeClr val="accent4">
                    <a:lumMod val="50000"/>
                  </a:schemeClr>
                </a:solidFill>
              </a:rPr>
              <a:t>Houle</a:t>
            </a:r>
            <a:r>
              <a:rPr lang="en-GB" sz="3200" dirty="0" smtClean="0">
                <a:solidFill>
                  <a:schemeClr val="accent4">
                    <a:lumMod val="50000"/>
                  </a:schemeClr>
                </a:solidFill>
              </a:rPr>
              <a:t> &amp; Emma Begley (Researcher Assistants, CPH)</a:t>
            </a:r>
          </a:p>
          <a:p>
            <a:pPr marL="0" indent="0">
              <a:buNone/>
            </a:pPr>
            <a:endParaRPr lang="en-GB" sz="3200" dirty="0" smtClean="0">
              <a:solidFill>
                <a:schemeClr val="accent4">
                  <a:lumMod val="50000"/>
                </a:schemeClr>
              </a:solidFill>
            </a:endParaRPr>
          </a:p>
          <a:p>
            <a:pPr marL="0" indent="0">
              <a:buNone/>
            </a:pPr>
            <a:r>
              <a:rPr lang="en-GB" sz="3200" dirty="0" smtClean="0">
                <a:solidFill>
                  <a:schemeClr val="accent4">
                    <a:lumMod val="50000"/>
                  </a:schemeClr>
                </a:solidFill>
              </a:rPr>
              <a:t>     Telephone Research Team within CPH </a:t>
            </a:r>
          </a:p>
          <a:p>
            <a:pPr marL="0" indent="0">
              <a:buNone/>
            </a:pPr>
            <a:r>
              <a:rPr lang="en-GB" sz="3200" dirty="0" smtClean="0">
                <a:solidFill>
                  <a:srgbClr val="FF0000"/>
                </a:solidFill>
              </a:rPr>
              <a:t>     </a:t>
            </a:r>
          </a:p>
          <a:p>
            <a:pPr marL="0" indent="0">
              <a:buNone/>
            </a:pPr>
            <a:r>
              <a:rPr lang="en-GB" sz="3200" dirty="0" smtClean="0">
                <a:solidFill>
                  <a:schemeClr val="accent4">
                    <a:lumMod val="50000"/>
                  </a:schemeClr>
                </a:solidFill>
              </a:rPr>
              <a:t>     Aiden O’Sullivan, CPH/</a:t>
            </a:r>
            <a:r>
              <a:rPr lang="en-GB" sz="3200" dirty="0" err="1" smtClean="0">
                <a:solidFill>
                  <a:schemeClr val="accent4">
                    <a:lumMod val="50000"/>
                  </a:schemeClr>
                </a:solidFill>
              </a:rPr>
              <a:t>UofLiv</a:t>
            </a:r>
            <a:endParaRPr lang="en-GB" sz="3200" dirty="0" smtClean="0">
              <a:solidFill>
                <a:schemeClr val="accent4">
                  <a:lumMod val="50000"/>
                </a:schemeClr>
              </a:solidFill>
            </a:endParaRPr>
          </a:p>
          <a:p>
            <a:pPr marL="0" indent="0">
              <a:buNone/>
            </a:pPr>
            <a:endParaRPr lang="en-GB" sz="3200" dirty="0" smtClean="0">
              <a:solidFill>
                <a:schemeClr val="accent4">
                  <a:lumMod val="50000"/>
                </a:schemeClr>
              </a:solidFill>
            </a:endParaRPr>
          </a:p>
          <a:p>
            <a:pPr marL="0" indent="0">
              <a:buNone/>
            </a:pPr>
            <a:r>
              <a:rPr lang="en-GB" sz="3200" dirty="0">
                <a:solidFill>
                  <a:schemeClr val="accent4">
                    <a:lumMod val="50000"/>
                  </a:schemeClr>
                </a:solidFill>
              </a:rPr>
              <a:t> </a:t>
            </a:r>
            <a:r>
              <a:rPr lang="en-GB" sz="3200" dirty="0" smtClean="0">
                <a:solidFill>
                  <a:schemeClr val="accent4">
                    <a:lumMod val="50000"/>
                  </a:schemeClr>
                </a:solidFill>
              </a:rPr>
              <a:t>    All young people who participated in the research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20" y="1915870"/>
            <a:ext cx="404589" cy="494556"/>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815" y="2682614"/>
            <a:ext cx="404589" cy="49455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49" y="3476168"/>
            <a:ext cx="404589" cy="49455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18" y="4187854"/>
            <a:ext cx="404589" cy="49455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48" y="4872944"/>
            <a:ext cx="404589" cy="49455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17" y="5598906"/>
            <a:ext cx="404589" cy="494556"/>
          </a:xfrm>
          <a:prstGeom prst="rect">
            <a:avLst/>
          </a:prstGeom>
        </p:spPr>
      </p:pic>
    </p:spTree>
    <p:extLst>
      <p:ext uri="{BB962C8B-B14F-4D97-AF65-F5344CB8AC3E}">
        <p14:creationId xmlns:p14="http://schemas.microsoft.com/office/powerpoint/2010/main" val="418327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1" y="157064"/>
            <a:ext cx="8373616" cy="1143000"/>
          </a:xfrm>
        </p:spPr>
        <p:txBody>
          <a:bodyPr/>
          <a:lstStyle/>
          <a:p>
            <a:pPr algn="ctr"/>
            <a:r>
              <a:rPr lang="en-GB" b="1" u="sng" dirty="0" smtClean="0">
                <a:solidFill>
                  <a:schemeClr val="accent5">
                    <a:lumMod val="50000"/>
                  </a:schemeClr>
                </a:solidFill>
              </a:rPr>
              <a:t>Background</a:t>
            </a:r>
            <a:endParaRPr lang="en-GB" b="1" u="sng" dirty="0">
              <a:solidFill>
                <a:schemeClr val="accent5">
                  <a:lumMod val="50000"/>
                </a:schemeClr>
              </a:solidFill>
            </a:endParaRPr>
          </a:p>
        </p:txBody>
      </p:sp>
      <p:sp>
        <p:nvSpPr>
          <p:cNvPr id="3" name="Content Placeholder 2"/>
          <p:cNvSpPr>
            <a:spLocks noGrp="1"/>
          </p:cNvSpPr>
          <p:nvPr>
            <p:ph idx="1"/>
          </p:nvPr>
        </p:nvSpPr>
        <p:spPr>
          <a:xfrm>
            <a:off x="53751" y="1772816"/>
            <a:ext cx="9036495" cy="4831958"/>
          </a:xfrm>
        </p:spPr>
        <p:txBody>
          <a:bodyPr>
            <a:normAutofit/>
          </a:bodyPr>
          <a:lstStyle/>
          <a:p>
            <a:pPr marL="0" indent="0">
              <a:buNone/>
            </a:pPr>
            <a:r>
              <a:rPr lang="en-GB" sz="7200" dirty="0" smtClean="0"/>
              <a:t>	</a:t>
            </a:r>
            <a:r>
              <a:rPr lang="en-GB" sz="2200" b="1" dirty="0" smtClean="0">
                <a:solidFill>
                  <a:schemeClr val="accent4">
                    <a:lumMod val="50000"/>
                  </a:schemeClr>
                </a:solidFill>
              </a:rPr>
              <a:t>SNS an important </a:t>
            </a:r>
            <a:r>
              <a:rPr lang="en-GB" sz="2200" b="1" dirty="0">
                <a:solidFill>
                  <a:schemeClr val="accent4">
                    <a:lumMod val="50000"/>
                  </a:schemeClr>
                </a:solidFill>
              </a:rPr>
              <a:t>aspect of </a:t>
            </a:r>
            <a:r>
              <a:rPr lang="en-GB" sz="2200" b="1" dirty="0" smtClean="0">
                <a:solidFill>
                  <a:schemeClr val="accent4">
                    <a:lumMod val="50000"/>
                  </a:schemeClr>
                </a:solidFill>
              </a:rPr>
              <a:t>YP social lives </a:t>
            </a:r>
            <a:r>
              <a:rPr lang="en-GB" sz="2200" dirty="0" smtClean="0">
                <a:solidFill>
                  <a:schemeClr val="accent4">
                    <a:lumMod val="50000"/>
                  </a:schemeClr>
                </a:solidFill>
              </a:rPr>
              <a:t>&amp;</a:t>
            </a:r>
            <a:r>
              <a:rPr lang="en-GB" sz="2200" dirty="0">
                <a:solidFill>
                  <a:schemeClr val="accent4">
                    <a:lumMod val="50000"/>
                  </a:schemeClr>
                </a:solidFill>
              </a:rPr>
              <a:t> </a:t>
            </a:r>
            <a:r>
              <a:rPr lang="en-GB" sz="2200" dirty="0" smtClean="0">
                <a:solidFill>
                  <a:schemeClr val="accent4">
                    <a:lumMod val="50000"/>
                  </a:schemeClr>
                </a:solidFill>
              </a:rPr>
              <a:t>leisure.</a:t>
            </a:r>
          </a:p>
          <a:p>
            <a:pPr marL="0" indent="0">
              <a:buNone/>
            </a:pPr>
            <a:endParaRPr lang="en-GB" sz="2200" dirty="0" smtClean="0">
              <a:solidFill>
                <a:schemeClr val="accent4">
                  <a:lumMod val="50000"/>
                </a:schemeClr>
              </a:solidFill>
            </a:endParaRPr>
          </a:p>
          <a:p>
            <a:pPr marL="0" lvl="0" indent="0">
              <a:buNone/>
            </a:pPr>
            <a:r>
              <a:rPr lang="en-GB" sz="2200" dirty="0">
                <a:solidFill>
                  <a:schemeClr val="accent4">
                    <a:lumMod val="50000"/>
                  </a:schemeClr>
                </a:solidFill>
              </a:rPr>
              <a:t> </a:t>
            </a:r>
            <a:r>
              <a:rPr lang="en-GB" sz="2200" dirty="0" smtClean="0">
                <a:solidFill>
                  <a:schemeClr val="accent4">
                    <a:lumMod val="50000"/>
                  </a:schemeClr>
                </a:solidFill>
              </a:rPr>
              <a:t>       	</a:t>
            </a:r>
            <a:r>
              <a:rPr lang="en-GB" sz="2200" dirty="0" err="1" smtClean="0">
                <a:solidFill>
                  <a:schemeClr val="accent4">
                    <a:lumMod val="50000"/>
                  </a:schemeClr>
                </a:solidFill>
              </a:rPr>
              <a:t>Intoxigenic</a:t>
            </a:r>
            <a:r>
              <a:rPr lang="en-GB" sz="2200" dirty="0">
                <a:solidFill>
                  <a:schemeClr val="accent4">
                    <a:lumMod val="50000"/>
                  </a:schemeClr>
                </a:solidFill>
              </a:rPr>
              <a:t> </a:t>
            </a:r>
            <a:r>
              <a:rPr lang="en-GB" sz="2200" dirty="0" smtClean="0">
                <a:solidFill>
                  <a:schemeClr val="accent4">
                    <a:lumMod val="50000"/>
                  </a:schemeClr>
                </a:solidFill>
              </a:rPr>
              <a:t> </a:t>
            </a:r>
            <a:r>
              <a:rPr lang="en-GB" sz="2200" dirty="0">
                <a:solidFill>
                  <a:schemeClr val="accent4">
                    <a:lumMod val="50000"/>
                  </a:schemeClr>
                </a:solidFill>
              </a:rPr>
              <a:t>spaces </a:t>
            </a:r>
            <a:r>
              <a:rPr lang="en-GB" sz="2200" dirty="0" smtClean="0">
                <a:solidFill>
                  <a:schemeClr val="accent4">
                    <a:lumMod val="50000"/>
                  </a:schemeClr>
                </a:solidFill>
              </a:rPr>
              <a:t>(e.g. night life) in which drinking practices &amp;</a:t>
            </a:r>
          </a:p>
          <a:p>
            <a:pPr marL="0" indent="0">
              <a:buNone/>
            </a:pPr>
            <a:r>
              <a:rPr lang="en-GB" sz="2200" dirty="0">
                <a:solidFill>
                  <a:schemeClr val="accent4">
                    <a:lumMod val="50000"/>
                  </a:schemeClr>
                </a:solidFill>
              </a:rPr>
              <a:t> </a:t>
            </a:r>
            <a:r>
              <a:rPr lang="en-GB" sz="2200" dirty="0" smtClean="0">
                <a:solidFill>
                  <a:schemeClr val="accent4">
                    <a:lumMod val="50000"/>
                  </a:schemeClr>
                </a:solidFill>
              </a:rPr>
              <a:t>              </a:t>
            </a:r>
            <a:r>
              <a:rPr lang="en-GB" sz="2200" dirty="0">
                <a:solidFill>
                  <a:schemeClr val="accent4">
                    <a:lumMod val="50000"/>
                  </a:schemeClr>
                </a:solidFill>
              </a:rPr>
              <a:t>related identities are created have entered  </a:t>
            </a:r>
            <a:r>
              <a:rPr lang="en-GB" sz="2200" b="1" dirty="0">
                <a:solidFill>
                  <a:schemeClr val="accent4">
                    <a:lumMod val="50000"/>
                  </a:schemeClr>
                </a:solidFill>
              </a:rPr>
              <a:t>online environments. </a:t>
            </a:r>
          </a:p>
          <a:p>
            <a:pPr marL="0" lvl="0" indent="0">
              <a:buNone/>
            </a:pPr>
            <a:endParaRPr lang="en-GB" sz="2200" dirty="0" smtClean="0">
              <a:solidFill>
                <a:schemeClr val="accent4">
                  <a:lumMod val="50000"/>
                </a:schemeClr>
              </a:solidFill>
            </a:endParaRPr>
          </a:p>
          <a:p>
            <a:pPr marL="0" lvl="0" indent="0">
              <a:buNone/>
            </a:pPr>
            <a:r>
              <a:rPr lang="en-GB" sz="2200" dirty="0">
                <a:solidFill>
                  <a:schemeClr val="accent4">
                    <a:lumMod val="50000"/>
                  </a:schemeClr>
                </a:solidFill>
              </a:rPr>
              <a:t>	</a:t>
            </a:r>
            <a:r>
              <a:rPr lang="en-GB" sz="2200" dirty="0" smtClean="0">
                <a:solidFill>
                  <a:schemeClr val="accent4">
                    <a:lumMod val="50000"/>
                  </a:schemeClr>
                </a:solidFill>
              </a:rPr>
              <a:t>Exposed to, create </a:t>
            </a:r>
            <a:r>
              <a:rPr lang="en-GB" sz="2200" dirty="0">
                <a:solidFill>
                  <a:schemeClr val="accent4">
                    <a:lumMod val="50000"/>
                  </a:schemeClr>
                </a:solidFill>
              </a:rPr>
              <a:t>&amp;</a:t>
            </a:r>
            <a:r>
              <a:rPr lang="en-GB" sz="2200" dirty="0" smtClean="0">
                <a:solidFill>
                  <a:schemeClr val="accent4">
                    <a:lumMod val="50000"/>
                  </a:schemeClr>
                </a:solidFill>
              </a:rPr>
              <a:t> </a:t>
            </a:r>
            <a:r>
              <a:rPr lang="en-GB" sz="2200" dirty="0">
                <a:solidFill>
                  <a:schemeClr val="accent4">
                    <a:lumMod val="50000"/>
                  </a:schemeClr>
                </a:solidFill>
              </a:rPr>
              <a:t>interact with </a:t>
            </a:r>
            <a:r>
              <a:rPr lang="en-GB" sz="2200" dirty="0" smtClean="0">
                <a:solidFill>
                  <a:schemeClr val="accent4">
                    <a:lumMod val="50000"/>
                  </a:schemeClr>
                </a:solidFill>
              </a:rPr>
              <a:t>new forms </a:t>
            </a:r>
            <a:r>
              <a:rPr lang="en-GB" sz="2200" dirty="0">
                <a:solidFill>
                  <a:schemeClr val="accent4">
                    <a:lumMod val="50000"/>
                  </a:schemeClr>
                </a:solidFill>
              </a:rPr>
              <a:t>of </a:t>
            </a:r>
            <a:r>
              <a:rPr lang="en-GB" sz="2200" dirty="0" smtClean="0">
                <a:solidFill>
                  <a:schemeClr val="accent4">
                    <a:lumMod val="50000"/>
                  </a:schemeClr>
                </a:solidFill>
              </a:rPr>
              <a:t>online </a:t>
            </a:r>
            <a:r>
              <a:rPr lang="en-GB" sz="2200" dirty="0">
                <a:solidFill>
                  <a:schemeClr val="accent4">
                    <a:lumMod val="50000"/>
                  </a:schemeClr>
                </a:solidFill>
              </a:rPr>
              <a:t>alcohol </a:t>
            </a:r>
            <a:r>
              <a:rPr lang="en-GB" sz="2200" dirty="0" smtClean="0">
                <a:solidFill>
                  <a:schemeClr val="accent4">
                    <a:lumMod val="50000"/>
                  </a:schemeClr>
                </a:solidFill>
              </a:rPr>
              <a:t>	marketing &amp; self/ </a:t>
            </a:r>
            <a:r>
              <a:rPr lang="en-GB" sz="2200" b="1" u="sng" dirty="0" smtClean="0">
                <a:solidFill>
                  <a:schemeClr val="accent4">
                    <a:lumMod val="50000"/>
                  </a:schemeClr>
                </a:solidFill>
              </a:rPr>
              <a:t>peer </a:t>
            </a:r>
            <a:r>
              <a:rPr lang="en-GB" sz="2200" b="1" u="sng" dirty="0">
                <a:solidFill>
                  <a:schemeClr val="accent4">
                    <a:lumMod val="50000"/>
                  </a:schemeClr>
                </a:solidFill>
              </a:rPr>
              <a:t>created </a:t>
            </a:r>
            <a:r>
              <a:rPr lang="en-GB" sz="2200" b="1" u="sng" dirty="0" smtClean="0">
                <a:solidFill>
                  <a:schemeClr val="accent4">
                    <a:lumMod val="50000"/>
                  </a:schemeClr>
                </a:solidFill>
              </a:rPr>
              <a:t>content.</a:t>
            </a:r>
            <a:endParaRPr lang="en-GB" sz="6400" b="1" dirty="0"/>
          </a:p>
          <a:p>
            <a:endParaRPr lang="en-GB" sz="2800" dirty="0"/>
          </a:p>
          <a:p>
            <a:endParaRPr lang="en-GB" sz="2800" dirty="0"/>
          </a:p>
          <a:p>
            <a:endParaRPr lang="en-GB" sz="2800" dirty="0" smtClean="0"/>
          </a:p>
          <a:p>
            <a:endParaRPr lang="en-GB" sz="2800" dirty="0" smtClean="0"/>
          </a:p>
          <a:p>
            <a:endParaRPr lang="en-GB" sz="2800" dirty="0"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20" y="2317322"/>
            <a:ext cx="491210" cy="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60" y="3373986"/>
            <a:ext cx="491210" cy="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226327"/>
            <a:ext cx="2406725" cy="1005737"/>
          </a:xfrm>
          <a:prstGeom prst="rect">
            <a:avLst/>
          </a:prstGeom>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20" y="4697396"/>
            <a:ext cx="491210" cy="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23" y="62195"/>
            <a:ext cx="2449955" cy="1319913"/>
          </a:xfrm>
          <a:prstGeom prst="rect">
            <a:avLst/>
          </a:prstGeom>
        </p:spPr>
      </p:pic>
    </p:spTree>
    <p:extLst>
      <p:ext uri="{BB962C8B-B14F-4D97-AF65-F5344CB8AC3E}">
        <p14:creationId xmlns:p14="http://schemas.microsoft.com/office/powerpoint/2010/main" val="97918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047806" cy="1268760"/>
          </a:xfrm>
        </p:spPr>
        <p:txBody>
          <a:bodyPr/>
          <a:lstStyle/>
          <a:p>
            <a:pPr algn="ctr"/>
            <a:r>
              <a:rPr lang="en-GB" b="1" u="sng" dirty="0" smtClean="0">
                <a:solidFill>
                  <a:schemeClr val="accent5">
                    <a:lumMod val="50000"/>
                  </a:schemeClr>
                </a:solidFill>
              </a:rPr>
              <a:t>Research questions </a:t>
            </a:r>
            <a:endParaRPr lang="en-GB" b="1" u="sng" dirty="0">
              <a:solidFill>
                <a:schemeClr val="accent5">
                  <a:lumMod val="50000"/>
                </a:schemeClr>
              </a:solidFill>
            </a:endParaRPr>
          </a:p>
        </p:txBody>
      </p:sp>
      <p:sp>
        <p:nvSpPr>
          <p:cNvPr id="3" name="Content Placeholder 2"/>
          <p:cNvSpPr>
            <a:spLocks noGrp="1"/>
          </p:cNvSpPr>
          <p:nvPr>
            <p:ph idx="1"/>
          </p:nvPr>
        </p:nvSpPr>
        <p:spPr>
          <a:xfrm>
            <a:off x="323528" y="1844823"/>
            <a:ext cx="8784976" cy="4983455"/>
          </a:xfrm>
        </p:spPr>
        <p:txBody>
          <a:bodyPr>
            <a:normAutofit/>
          </a:bodyPr>
          <a:lstStyle/>
          <a:p>
            <a:pPr marL="0" indent="0">
              <a:buNone/>
            </a:pPr>
            <a:endParaRPr lang="en-GB" sz="2000" dirty="0" smtClean="0">
              <a:solidFill>
                <a:schemeClr val="accent4">
                  <a:lumMod val="50000"/>
                </a:schemeClr>
              </a:solidFill>
            </a:endParaRPr>
          </a:p>
          <a:p>
            <a:pPr marL="0" indent="0">
              <a:buNone/>
            </a:pPr>
            <a:endParaRPr lang="en-GB" sz="2000" dirty="0" smtClean="0">
              <a:solidFill>
                <a:schemeClr val="accent4">
                  <a:lumMod val="50000"/>
                </a:schemeClr>
              </a:solidFill>
            </a:endParaRPr>
          </a:p>
          <a:p>
            <a:pPr marL="457200" lvl="1" indent="0">
              <a:buNone/>
            </a:pPr>
            <a:r>
              <a:rPr lang="en-GB" sz="2000" dirty="0" smtClean="0">
                <a:solidFill>
                  <a:schemeClr val="accent4">
                    <a:lumMod val="50000"/>
                  </a:schemeClr>
                </a:solidFill>
              </a:rPr>
              <a:t>To explore the role of alcohol, drinking and related </a:t>
            </a:r>
            <a:r>
              <a:rPr lang="en-GB" sz="2000" dirty="0">
                <a:solidFill>
                  <a:schemeClr val="accent4">
                    <a:lumMod val="50000"/>
                  </a:schemeClr>
                </a:solidFill>
              </a:rPr>
              <a:t>practices </a:t>
            </a:r>
            <a:r>
              <a:rPr lang="en-GB" sz="2000" dirty="0" smtClean="0">
                <a:solidFill>
                  <a:schemeClr val="accent4">
                    <a:lumMod val="50000"/>
                  </a:schemeClr>
                </a:solidFill>
              </a:rPr>
              <a:t>in YP identity construction </a:t>
            </a:r>
            <a:r>
              <a:rPr lang="en-GB" sz="2000" dirty="0">
                <a:solidFill>
                  <a:schemeClr val="accent4">
                    <a:lumMod val="50000"/>
                  </a:schemeClr>
                </a:solidFill>
              </a:rPr>
              <a:t>&amp;</a:t>
            </a:r>
            <a:r>
              <a:rPr lang="en-GB" sz="2000" dirty="0" smtClean="0">
                <a:solidFill>
                  <a:schemeClr val="accent4">
                    <a:lumMod val="50000"/>
                  </a:schemeClr>
                </a:solidFill>
              </a:rPr>
              <a:t> how drinking </a:t>
            </a:r>
            <a:r>
              <a:rPr lang="en-GB" sz="2000" b="1" dirty="0" smtClean="0">
                <a:solidFill>
                  <a:schemeClr val="accent4">
                    <a:lumMod val="50000"/>
                  </a:schemeClr>
                </a:solidFill>
              </a:rPr>
              <a:t>culture/capital</a:t>
            </a:r>
            <a:r>
              <a:rPr lang="en-GB" sz="2000" dirty="0" smtClean="0">
                <a:solidFill>
                  <a:schemeClr val="accent4">
                    <a:lumMod val="50000"/>
                  </a:schemeClr>
                </a:solidFill>
              </a:rPr>
              <a:t> creates </a:t>
            </a:r>
            <a:r>
              <a:rPr lang="en-GB" sz="2000" b="1" dirty="0" smtClean="0">
                <a:solidFill>
                  <a:schemeClr val="accent4">
                    <a:lumMod val="50000"/>
                  </a:schemeClr>
                </a:solidFill>
              </a:rPr>
              <a:t>distinction</a:t>
            </a:r>
            <a:r>
              <a:rPr lang="en-GB" sz="2000" dirty="0" smtClean="0">
                <a:solidFill>
                  <a:schemeClr val="accent4">
                    <a:lumMod val="50000"/>
                  </a:schemeClr>
                </a:solidFill>
              </a:rPr>
              <a:t> </a:t>
            </a:r>
            <a:r>
              <a:rPr lang="en-GB" sz="2000" dirty="0">
                <a:solidFill>
                  <a:schemeClr val="accent4">
                    <a:lumMod val="50000"/>
                  </a:schemeClr>
                </a:solidFill>
              </a:rPr>
              <a:t>&amp;</a:t>
            </a:r>
            <a:r>
              <a:rPr lang="en-GB" sz="2000" dirty="0" smtClean="0">
                <a:solidFill>
                  <a:schemeClr val="accent4">
                    <a:lumMod val="50000"/>
                  </a:schemeClr>
                </a:solidFill>
              </a:rPr>
              <a:t> in turn social acceptance (or not) within and between peer groups.</a:t>
            </a:r>
          </a:p>
          <a:p>
            <a:pPr marL="457200" lvl="1" indent="0">
              <a:buNone/>
            </a:pPr>
            <a:endParaRPr lang="en-GB" sz="2000" dirty="0" smtClean="0">
              <a:solidFill>
                <a:schemeClr val="accent4">
                  <a:lumMod val="50000"/>
                </a:schemeClr>
              </a:solidFill>
            </a:endParaRPr>
          </a:p>
          <a:p>
            <a:pPr marL="457200" lvl="1" indent="0">
              <a:buNone/>
            </a:pPr>
            <a:endParaRPr lang="en-GB" sz="2000" dirty="0" smtClean="0">
              <a:solidFill>
                <a:schemeClr val="accent4">
                  <a:lumMod val="50000"/>
                </a:schemeClr>
              </a:solidFill>
            </a:endParaRPr>
          </a:p>
          <a:p>
            <a:pPr marL="457200" lvl="1" indent="0">
              <a:buNone/>
            </a:pPr>
            <a:endParaRPr lang="en-GB" sz="2000" dirty="0" smtClean="0">
              <a:solidFill>
                <a:schemeClr val="accent4">
                  <a:lumMod val="50000"/>
                </a:schemeClr>
              </a:solidFill>
            </a:endParaRPr>
          </a:p>
          <a:p>
            <a:pPr marL="457200" lvl="1" indent="0">
              <a:buNone/>
            </a:pPr>
            <a:r>
              <a:rPr lang="en-GB" sz="2000" dirty="0" smtClean="0">
                <a:solidFill>
                  <a:schemeClr val="accent4">
                    <a:lumMod val="50000"/>
                  </a:schemeClr>
                </a:solidFill>
              </a:rPr>
              <a:t>To explore the </a:t>
            </a:r>
            <a:r>
              <a:rPr lang="en-GB" sz="2000" b="1" dirty="0" smtClean="0">
                <a:solidFill>
                  <a:schemeClr val="accent4">
                    <a:lumMod val="50000"/>
                  </a:schemeClr>
                </a:solidFill>
              </a:rPr>
              <a:t>role of SNS </a:t>
            </a:r>
            <a:r>
              <a:rPr lang="en-GB" sz="2000" dirty="0" smtClean="0">
                <a:solidFill>
                  <a:schemeClr val="accent4">
                    <a:lumMod val="50000"/>
                  </a:schemeClr>
                </a:solidFill>
              </a:rPr>
              <a:t>in YP drinking culture </a:t>
            </a:r>
            <a:r>
              <a:rPr lang="en-GB" sz="2000" dirty="0">
                <a:solidFill>
                  <a:schemeClr val="accent4">
                    <a:lumMod val="50000"/>
                  </a:schemeClr>
                </a:solidFill>
              </a:rPr>
              <a:t>&amp;</a:t>
            </a:r>
            <a:r>
              <a:rPr lang="en-GB" sz="2000" dirty="0" smtClean="0">
                <a:solidFill>
                  <a:schemeClr val="accent4">
                    <a:lumMod val="50000"/>
                  </a:schemeClr>
                </a:solidFill>
              </a:rPr>
              <a:t> the formation of alcohol-related identities within the </a:t>
            </a:r>
            <a:r>
              <a:rPr lang="en-GB" sz="2000" b="1" dirty="0" smtClean="0">
                <a:solidFill>
                  <a:schemeClr val="accent4">
                    <a:lumMod val="50000"/>
                  </a:schemeClr>
                </a:solidFill>
              </a:rPr>
              <a:t>context of the peer group. </a:t>
            </a:r>
            <a:endParaRPr lang="en-GB"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50" y="2455184"/>
            <a:ext cx="556675" cy="6857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1" y="4417390"/>
            <a:ext cx="561993" cy="6923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332656"/>
            <a:ext cx="1800200" cy="1420510"/>
          </a:xfrm>
          <a:prstGeom prst="rect">
            <a:avLst/>
          </a:prstGeom>
        </p:spPr>
      </p:pic>
      <p:sp>
        <p:nvSpPr>
          <p:cNvPr id="5" name="AutoShape 2" descr="Image result for twitte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51" y="386959"/>
            <a:ext cx="1681379" cy="795809"/>
          </a:xfrm>
          <a:prstGeom prst="rect">
            <a:avLst/>
          </a:prstGeom>
        </p:spPr>
      </p:pic>
    </p:spTree>
    <p:extLst>
      <p:ext uri="{BB962C8B-B14F-4D97-AF65-F5344CB8AC3E}">
        <p14:creationId xmlns:p14="http://schemas.microsoft.com/office/powerpoint/2010/main" val="2994347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9552"/>
            <a:ext cx="8119814" cy="975192"/>
          </a:xfrm>
        </p:spPr>
        <p:txBody>
          <a:bodyPr/>
          <a:lstStyle/>
          <a:p>
            <a:pPr algn="ctr"/>
            <a:r>
              <a:rPr lang="en-GB" b="1" dirty="0" smtClean="0">
                <a:solidFill>
                  <a:schemeClr val="accent5">
                    <a:lumMod val="50000"/>
                  </a:schemeClr>
                </a:solidFill>
              </a:rPr>
              <a:t>    </a:t>
            </a:r>
            <a:r>
              <a:rPr lang="en-GB" b="1" u="sng" dirty="0" smtClean="0">
                <a:solidFill>
                  <a:schemeClr val="accent5">
                    <a:lumMod val="50000"/>
                  </a:schemeClr>
                </a:solidFill>
              </a:rPr>
              <a:t>Methods</a:t>
            </a:r>
            <a:r>
              <a:rPr lang="en-GB" u="sng" dirty="0" smtClean="0">
                <a:solidFill>
                  <a:schemeClr val="accent5">
                    <a:lumMod val="50000"/>
                  </a:schemeClr>
                </a:solidFill>
              </a:rPr>
              <a:t> </a:t>
            </a:r>
            <a:endParaRPr lang="en-GB" u="sng" dirty="0">
              <a:solidFill>
                <a:schemeClr val="accent5">
                  <a:lumMod val="50000"/>
                </a:schemeClr>
              </a:solidFill>
            </a:endParaRPr>
          </a:p>
        </p:txBody>
      </p:sp>
      <p:sp>
        <p:nvSpPr>
          <p:cNvPr id="3" name="Content Placeholder 2"/>
          <p:cNvSpPr>
            <a:spLocks noGrp="1"/>
          </p:cNvSpPr>
          <p:nvPr>
            <p:ph idx="1"/>
          </p:nvPr>
        </p:nvSpPr>
        <p:spPr>
          <a:xfrm>
            <a:off x="395536" y="1831132"/>
            <a:ext cx="8748464" cy="5026867"/>
          </a:xfrm>
        </p:spPr>
        <p:txBody>
          <a:bodyPr>
            <a:normAutofit/>
          </a:bodyPr>
          <a:lstStyle/>
          <a:p>
            <a:pPr marL="0" indent="0">
              <a:buNone/>
            </a:pPr>
            <a:endParaRPr lang="en-GB" sz="2000" dirty="0" smtClean="0">
              <a:solidFill>
                <a:schemeClr val="accent4">
                  <a:lumMod val="50000"/>
                </a:schemeClr>
              </a:solidFill>
            </a:endParaRPr>
          </a:p>
          <a:p>
            <a:pPr marL="0" indent="0">
              <a:buNone/>
            </a:pPr>
            <a:r>
              <a:rPr lang="en-GB" sz="2000" dirty="0" smtClean="0">
                <a:solidFill>
                  <a:schemeClr val="accent4">
                    <a:lumMod val="50000"/>
                  </a:schemeClr>
                </a:solidFill>
              </a:rPr>
              <a:t>1)    </a:t>
            </a:r>
            <a:r>
              <a:rPr lang="en-GB" sz="2000" b="1" dirty="0" smtClean="0">
                <a:solidFill>
                  <a:schemeClr val="accent4">
                    <a:lumMod val="50000"/>
                  </a:schemeClr>
                </a:solidFill>
              </a:rPr>
              <a:t>Content analysis </a:t>
            </a:r>
            <a:r>
              <a:rPr lang="en-GB" sz="2000" dirty="0" smtClean="0">
                <a:solidFill>
                  <a:schemeClr val="accent4">
                    <a:lumMod val="50000"/>
                  </a:schemeClr>
                </a:solidFill>
              </a:rPr>
              <a:t>of SNS (Twitter, Facebook) alcohol marketing for top 5 brands</a:t>
            </a:r>
          </a:p>
          <a:p>
            <a:pPr marL="0" indent="0">
              <a:buNone/>
            </a:pPr>
            <a:r>
              <a:rPr lang="en-GB" sz="2000" dirty="0">
                <a:solidFill>
                  <a:schemeClr val="accent4">
                    <a:lumMod val="50000"/>
                  </a:schemeClr>
                </a:solidFill>
              </a:rPr>
              <a:t> </a:t>
            </a:r>
            <a:r>
              <a:rPr lang="en-GB" sz="2000" dirty="0" smtClean="0">
                <a:solidFill>
                  <a:schemeClr val="accent4">
                    <a:lumMod val="50000"/>
                  </a:schemeClr>
                </a:solidFill>
              </a:rPr>
              <a:t>       consumed </a:t>
            </a:r>
            <a:r>
              <a:rPr lang="en-GB" sz="2000" dirty="0">
                <a:solidFill>
                  <a:schemeClr val="accent4">
                    <a:lumMod val="50000"/>
                  </a:schemeClr>
                </a:solidFill>
              </a:rPr>
              <a:t>by YP, user interaction </a:t>
            </a:r>
            <a:r>
              <a:rPr lang="en-GB" sz="2000" dirty="0" smtClean="0">
                <a:solidFill>
                  <a:schemeClr val="accent4">
                    <a:lumMod val="50000"/>
                  </a:schemeClr>
                </a:solidFill>
              </a:rPr>
              <a:t>&amp; comparison </a:t>
            </a:r>
            <a:r>
              <a:rPr lang="en-GB" sz="2000" dirty="0">
                <a:solidFill>
                  <a:schemeClr val="accent4">
                    <a:lumMod val="50000"/>
                  </a:schemeClr>
                </a:solidFill>
              </a:rPr>
              <a:t>with </a:t>
            </a:r>
            <a:r>
              <a:rPr lang="en-GB" sz="2000" dirty="0" smtClean="0">
                <a:solidFill>
                  <a:schemeClr val="accent4">
                    <a:lumMod val="50000"/>
                  </a:schemeClr>
                </a:solidFill>
              </a:rPr>
              <a:t>SNS alcohol health </a:t>
            </a:r>
          </a:p>
          <a:p>
            <a:pPr marL="0" indent="0">
              <a:buNone/>
            </a:pPr>
            <a:r>
              <a:rPr lang="en-GB" sz="2000" dirty="0">
                <a:solidFill>
                  <a:schemeClr val="accent4">
                    <a:lumMod val="50000"/>
                  </a:schemeClr>
                </a:solidFill>
              </a:rPr>
              <a:t> </a:t>
            </a:r>
            <a:r>
              <a:rPr lang="en-GB" sz="2000" dirty="0" smtClean="0">
                <a:solidFill>
                  <a:schemeClr val="accent4">
                    <a:lumMod val="50000"/>
                  </a:schemeClr>
                </a:solidFill>
              </a:rPr>
              <a:t>       campaigns.</a:t>
            </a:r>
          </a:p>
          <a:p>
            <a:pPr marL="0" indent="0">
              <a:buNone/>
            </a:pPr>
            <a:endParaRPr lang="en-GB" sz="2000" dirty="0" smtClean="0">
              <a:solidFill>
                <a:schemeClr val="accent4">
                  <a:lumMod val="50000"/>
                </a:schemeClr>
              </a:solidFill>
            </a:endParaRPr>
          </a:p>
          <a:p>
            <a:pPr marL="457200" indent="-457200">
              <a:buAutoNum type="arabicParenR" startAt="2"/>
            </a:pPr>
            <a:r>
              <a:rPr lang="en-GB" sz="2000" b="1" dirty="0" smtClean="0">
                <a:solidFill>
                  <a:schemeClr val="accent4">
                    <a:lumMod val="50000"/>
                  </a:schemeClr>
                </a:solidFill>
              </a:rPr>
              <a:t>Friendship group interviews </a:t>
            </a:r>
            <a:r>
              <a:rPr lang="en-GB" sz="2000" dirty="0" smtClean="0">
                <a:solidFill>
                  <a:schemeClr val="accent4">
                    <a:lumMod val="50000"/>
                  </a:schemeClr>
                </a:solidFill>
              </a:rPr>
              <a:t>(N=14) with YP (15-21 </a:t>
            </a:r>
            <a:r>
              <a:rPr lang="en-GB" sz="2000" dirty="0" err="1" smtClean="0">
                <a:solidFill>
                  <a:schemeClr val="accent4">
                    <a:lumMod val="50000"/>
                  </a:schemeClr>
                </a:solidFill>
              </a:rPr>
              <a:t>yrs</a:t>
            </a:r>
            <a:r>
              <a:rPr lang="en-GB" sz="2000" dirty="0" smtClean="0">
                <a:solidFill>
                  <a:schemeClr val="accent4">
                    <a:lumMod val="50000"/>
                  </a:schemeClr>
                </a:solidFill>
              </a:rPr>
              <a:t>)  (N= 70, male 30,  </a:t>
            </a:r>
          </a:p>
          <a:p>
            <a:pPr marL="0" indent="0">
              <a:buNone/>
            </a:pPr>
            <a:r>
              <a:rPr lang="en-GB" sz="2000" dirty="0" smtClean="0">
                <a:solidFill>
                  <a:schemeClr val="accent4">
                    <a:lumMod val="50000"/>
                  </a:schemeClr>
                </a:solidFill>
              </a:rPr>
              <a:t>        Female 40</a:t>
            </a:r>
            <a:r>
              <a:rPr lang="en-GB" sz="2000" dirty="0">
                <a:solidFill>
                  <a:schemeClr val="accent4">
                    <a:lumMod val="50000"/>
                  </a:schemeClr>
                </a:solidFill>
              </a:rPr>
              <a:t>) </a:t>
            </a:r>
            <a:r>
              <a:rPr lang="en-GB" sz="2000" dirty="0" smtClean="0">
                <a:solidFill>
                  <a:schemeClr val="accent4">
                    <a:lumMod val="50000"/>
                  </a:schemeClr>
                </a:solidFill>
              </a:rPr>
              <a:t>with YP. </a:t>
            </a:r>
            <a:endParaRPr lang="en-GB" sz="2000" dirty="0">
              <a:solidFill>
                <a:schemeClr val="accent4">
                  <a:lumMod val="50000"/>
                </a:schemeClr>
              </a:solidFill>
            </a:endParaRPr>
          </a:p>
          <a:p>
            <a:pPr marL="0" indent="0">
              <a:buNone/>
            </a:pPr>
            <a:endParaRPr lang="en-GB" sz="2000" dirty="0" smtClean="0">
              <a:solidFill>
                <a:schemeClr val="accent4">
                  <a:lumMod val="50000"/>
                </a:schemeClr>
              </a:solidFill>
            </a:endParaRPr>
          </a:p>
          <a:p>
            <a:pPr marL="457200" indent="-457200">
              <a:buAutoNum type="arabicParenR" startAt="3"/>
            </a:pPr>
            <a:r>
              <a:rPr lang="en-GB" sz="2000" b="1" dirty="0" smtClean="0">
                <a:solidFill>
                  <a:schemeClr val="accent4">
                    <a:lumMod val="50000"/>
                  </a:schemeClr>
                </a:solidFill>
              </a:rPr>
              <a:t>Facebook profile analysis </a:t>
            </a:r>
            <a:r>
              <a:rPr lang="en-GB" sz="2000" dirty="0">
                <a:solidFill>
                  <a:schemeClr val="accent4">
                    <a:lumMod val="50000"/>
                  </a:schemeClr>
                </a:solidFill>
              </a:rPr>
              <a:t>(</a:t>
            </a:r>
            <a:r>
              <a:rPr lang="en-GB" sz="2000" dirty="0" smtClean="0">
                <a:solidFill>
                  <a:schemeClr val="accent4">
                    <a:lumMod val="50000"/>
                  </a:schemeClr>
                </a:solidFill>
              </a:rPr>
              <a:t>N=43) to explore the role of alcohol in </a:t>
            </a:r>
            <a:endParaRPr lang="en-GB" sz="2000" dirty="0">
              <a:solidFill>
                <a:schemeClr val="accent4">
                  <a:lumMod val="50000"/>
                </a:schemeClr>
              </a:solidFill>
            </a:endParaRPr>
          </a:p>
          <a:p>
            <a:pPr marL="0" indent="0">
              <a:buNone/>
            </a:pPr>
            <a:r>
              <a:rPr lang="en-GB" sz="2000" dirty="0" smtClean="0">
                <a:solidFill>
                  <a:schemeClr val="accent4">
                    <a:lumMod val="50000"/>
                  </a:schemeClr>
                </a:solidFill>
              </a:rPr>
              <a:t>        online </a:t>
            </a:r>
            <a:r>
              <a:rPr lang="en-GB" sz="2000" dirty="0">
                <a:solidFill>
                  <a:schemeClr val="accent4">
                    <a:lumMod val="50000"/>
                  </a:schemeClr>
                </a:solidFill>
              </a:rPr>
              <a:t>identities </a:t>
            </a:r>
            <a:r>
              <a:rPr lang="en-GB" sz="2000" dirty="0">
                <a:solidFill>
                  <a:srgbClr val="002060"/>
                </a:solidFill>
              </a:rPr>
              <a:t>&amp; peer networks/ </a:t>
            </a:r>
            <a:r>
              <a:rPr lang="en-GB" sz="2000" dirty="0" smtClean="0">
                <a:solidFill>
                  <a:srgbClr val="002060"/>
                </a:solidFill>
              </a:rPr>
              <a:t>interactions  (text (n=586</a:t>
            </a:r>
          </a:p>
          <a:p>
            <a:pPr marL="0" indent="0">
              <a:buNone/>
            </a:pPr>
            <a:r>
              <a:rPr lang="en-GB" sz="2000" dirty="0" smtClean="0">
                <a:solidFill>
                  <a:srgbClr val="002060"/>
                </a:solidFill>
              </a:rPr>
              <a:t>        status) &amp; photograph (n=28,207 photos, 1,425 profile photo ) analysis). </a:t>
            </a:r>
            <a:endParaRPr lang="en-GB" dirty="0" smtClean="0">
              <a:solidFill>
                <a:srgbClr val="002060"/>
              </a:solidFill>
            </a:endParaRPr>
          </a:p>
          <a:p>
            <a:endParaRPr lang="en-GB" dirty="0" smtClean="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72169"/>
            <a:ext cx="2387338" cy="12199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3265">
            <a:off x="2036484" y="384362"/>
            <a:ext cx="1109698" cy="110969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97487">
            <a:off x="281757" y="374414"/>
            <a:ext cx="1122794" cy="1122794"/>
          </a:xfrm>
          <a:prstGeom prst="rect">
            <a:avLst/>
          </a:prstGeom>
        </p:spPr>
      </p:pic>
    </p:spTree>
    <p:extLst>
      <p:ext uri="{BB962C8B-B14F-4D97-AF65-F5344CB8AC3E}">
        <p14:creationId xmlns:p14="http://schemas.microsoft.com/office/powerpoint/2010/main" val="105452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alpha val="1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856984" cy="5184576"/>
          </a:xfrm>
        </p:spPr>
        <p:txBody>
          <a:bodyPr>
            <a:normAutofit lnSpcReduction="10000"/>
          </a:bodyPr>
          <a:lstStyle/>
          <a:p>
            <a:pPr marL="0" indent="0">
              <a:buNone/>
            </a:pPr>
            <a:endParaRPr lang="en-GB" sz="2400" dirty="0" smtClean="0">
              <a:solidFill>
                <a:schemeClr val="accent4">
                  <a:lumMod val="50000"/>
                </a:schemeClr>
              </a:solidFill>
            </a:endParaRPr>
          </a:p>
          <a:p>
            <a:pPr marL="0" indent="0">
              <a:buNone/>
            </a:pPr>
            <a:r>
              <a:rPr lang="en-GB" sz="2400" dirty="0" smtClean="0">
                <a:solidFill>
                  <a:schemeClr val="accent4">
                    <a:lumMod val="50000"/>
                  </a:schemeClr>
                </a:solidFill>
              </a:rPr>
              <a:t>	</a:t>
            </a:r>
            <a:r>
              <a:rPr lang="en-GB" sz="2200" dirty="0">
                <a:solidFill>
                  <a:schemeClr val="accent4">
                    <a:lumMod val="50000"/>
                  </a:schemeClr>
                </a:solidFill>
              </a:rPr>
              <a:t>I</a:t>
            </a:r>
            <a:r>
              <a:rPr lang="en-GB" sz="2200" dirty="0" smtClean="0">
                <a:solidFill>
                  <a:schemeClr val="accent4">
                    <a:lumMod val="50000"/>
                  </a:schemeClr>
                </a:solidFill>
              </a:rPr>
              <a:t>mage </a:t>
            </a:r>
            <a:r>
              <a:rPr lang="en-GB" sz="2200" dirty="0">
                <a:solidFill>
                  <a:schemeClr val="accent4">
                    <a:lumMod val="50000"/>
                  </a:schemeClr>
                </a:solidFill>
              </a:rPr>
              <a:t>individuals </a:t>
            </a:r>
            <a:r>
              <a:rPr lang="en-GB" sz="2200" dirty="0" smtClean="0">
                <a:solidFill>
                  <a:schemeClr val="accent4">
                    <a:lumMod val="50000"/>
                  </a:schemeClr>
                </a:solidFill>
              </a:rPr>
              <a:t>display </a:t>
            </a:r>
            <a:r>
              <a:rPr lang="en-GB" sz="2200" dirty="0">
                <a:solidFill>
                  <a:schemeClr val="accent4">
                    <a:lumMod val="50000"/>
                  </a:schemeClr>
                </a:solidFill>
              </a:rPr>
              <a:t>&amp;</a:t>
            </a:r>
            <a:r>
              <a:rPr lang="en-GB" sz="2200" dirty="0" smtClean="0">
                <a:solidFill>
                  <a:schemeClr val="accent4">
                    <a:lumMod val="50000"/>
                  </a:schemeClr>
                </a:solidFill>
              </a:rPr>
              <a:t> </a:t>
            </a:r>
            <a:r>
              <a:rPr lang="en-GB" sz="2200" dirty="0">
                <a:solidFill>
                  <a:schemeClr val="accent4">
                    <a:lumMod val="50000"/>
                  </a:schemeClr>
                </a:solidFill>
              </a:rPr>
              <a:t>how they </a:t>
            </a:r>
            <a:r>
              <a:rPr lang="en-GB" sz="2200" dirty="0" smtClean="0">
                <a:solidFill>
                  <a:schemeClr val="accent4">
                    <a:lumMod val="50000"/>
                  </a:schemeClr>
                </a:solidFill>
              </a:rPr>
              <a:t>are </a:t>
            </a:r>
            <a:r>
              <a:rPr lang="en-GB" sz="2200" dirty="0">
                <a:solidFill>
                  <a:schemeClr val="accent4">
                    <a:lumMod val="50000"/>
                  </a:schemeClr>
                </a:solidFill>
              </a:rPr>
              <a:t>&amp;</a:t>
            </a:r>
            <a:r>
              <a:rPr lang="en-GB" sz="2200" dirty="0" smtClean="0">
                <a:solidFill>
                  <a:schemeClr val="accent4">
                    <a:lumMod val="50000"/>
                  </a:schemeClr>
                </a:solidFill>
              </a:rPr>
              <a:t> want to be perceived in</a:t>
            </a:r>
          </a:p>
          <a:p>
            <a:pPr marL="0" indent="0">
              <a:buNone/>
            </a:pPr>
            <a:r>
              <a:rPr lang="en-GB" sz="2200" dirty="0">
                <a:solidFill>
                  <a:schemeClr val="accent4">
                    <a:lumMod val="50000"/>
                  </a:schemeClr>
                </a:solidFill>
              </a:rPr>
              <a:t> </a:t>
            </a:r>
            <a:r>
              <a:rPr lang="en-GB" sz="2200" dirty="0" smtClean="0">
                <a:solidFill>
                  <a:schemeClr val="accent4">
                    <a:lumMod val="50000"/>
                  </a:schemeClr>
                </a:solidFill>
              </a:rPr>
              <a:t>              </a:t>
            </a:r>
            <a:r>
              <a:rPr lang="en-GB" sz="2200" dirty="0">
                <a:solidFill>
                  <a:schemeClr val="accent4">
                    <a:lumMod val="50000"/>
                  </a:schemeClr>
                </a:solidFill>
              </a:rPr>
              <a:t>certain  social contexts-  </a:t>
            </a:r>
            <a:r>
              <a:rPr lang="en-GB" sz="2200" b="1" dirty="0">
                <a:solidFill>
                  <a:schemeClr val="accent4">
                    <a:lumMod val="50000"/>
                  </a:schemeClr>
                </a:solidFill>
              </a:rPr>
              <a:t>fluid.</a:t>
            </a:r>
          </a:p>
          <a:p>
            <a:pPr marL="0" indent="0">
              <a:buNone/>
            </a:pPr>
            <a:endParaRPr lang="en-GB" sz="2200" dirty="0">
              <a:solidFill>
                <a:schemeClr val="accent4">
                  <a:lumMod val="50000"/>
                </a:schemeClr>
              </a:solidFill>
            </a:endParaRPr>
          </a:p>
          <a:p>
            <a:pPr marL="0" indent="0">
              <a:buNone/>
            </a:pPr>
            <a:r>
              <a:rPr lang="en-GB" sz="2200" dirty="0" smtClean="0">
                <a:solidFill>
                  <a:schemeClr val="accent4">
                    <a:lumMod val="50000"/>
                  </a:schemeClr>
                </a:solidFill>
              </a:rPr>
              <a:t>	</a:t>
            </a:r>
            <a:r>
              <a:rPr lang="en-GB" sz="2200" dirty="0">
                <a:solidFill>
                  <a:schemeClr val="accent4">
                    <a:lumMod val="50000"/>
                  </a:schemeClr>
                </a:solidFill>
              </a:rPr>
              <a:t>R</a:t>
            </a:r>
            <a:r>
              <a:rPr lang="en-GB" sz="2200" dirty="0" smtClean="0">
                <a:solidFill>
                  <a:schemeClr val="accent4">
                    <a:lumMod val="50000"/>
                  </a:schemeClr>
                </a:solidFill>
              </a:rPr>
              <a:t>esult </a:t>
            </a:r>
            <a:r>
              <a:rPr lang="en-GB" sz="2200" dirty="0">
                <a:solidFill>
                  <a:schemeClr val="accent4">
                    <a:lumMod val="50000"/>
                  </a:schemeClr>
                </a:solidFill>
              </a:rPr>
              <a:t>of </a:t>
            </a:r>
            <a:r>
              <a:rPr lang="en-GB" sz="2200" b="1" dirty="0" smtClean="0">
                <a:solidFill>
                  <a:schemeClr val="accent4">
                    <a:lumMod val="50000"/>
                  </a:schemeClr>
                </a:solidFill>
              </a:rPr>
              <a:t>distinctions </a:t>
            </a:r>
            <a:r>
              <a:rPr lang="en-GB" sz="2200" dirty="0" smtClean="0">
                <a:solidFill>
                  <a:schemeClr val="accent4">
                    <a:lumMod val="50000"/>
                  </a:schemeClr>
                </a:solidFill>
              </a:rPr>
              <a:t>created by </a:t>
            </a:r>
            <a:r>
              <a:rPr lang="en-GB" sz="2200" b="1" dirty="0" smtClean="0">
                <a:solidFill>
                  <a:schemeClr val="accent4">
                    <a:lumMod val="50000"/>
                  </a:schemeClr>
                </a:solidFill>
              </a:rPr>
              <a:t>consumption</a:t>
            </a:r>
            <a:r>
              <a:rPr lang="en-GB" sz="2200" b="1" dirty="0">
                <a:solidFill>
                  <a:schemeClr val="accent4">
                    <a:lumMod val="50000"/>
                  </a:schemeClr>
                </a:solidFill>
              </a:rPr>
              <a:t>, </a:t>
            </a:r>
            <a:r>
              <a:rPr lang="en-GB" sz="2200" b="1" dirty="0" smtClean="0">
                <a:solidFill>
                  <a:schemeClr val="accent4">
                    <a:lumMod val="50000"/>
                  </a:schemeClr>
                </a:solidFill>
              </a:rPr>
              <a:t>leisure </a:t>
            </a:r>
            <a:r>
              <a:rPr lang="en-GB" sz="2200" b="1" dirty="0">
                <a:solidFill>
                  <a:schemeClr val="accent4">
                    <a:lumMod val="50000"/>
                  </a:schemeClr>
                </a:solidFill>
              </a:rPr>
              <a:t>and </a:t>
            </a:r>
            <a:r>
              <a:rPr lang="en-GB" sz="2200" b="1" dirty="0" smtClean="0">
                <a:solidFill>
                  <a:schemeClr val="accent4">
                    <a:lumMod val="50000"/>
                  </a:schemeClr>
                </a:solidFill>
              </a:rPr>
              <a:t>lifestyle.</a:t>
            </a:r>
          </a:p>
          <a:p>
            <a:pPr marL="0" indent="0">
              <a:buNone/>
            </a:pPr>
            <a:endParaRPr lang="en-GB" sz="2200" dirty="0" smtClean="0">
              <a:solidFill>
                <a:schemeClr val="accent4">
                  <a:lumMod val="50000"/>
                </a:schemeClr>
              </a:solidFill>
            </a:endParaRPr>
          </a:p>
          <a:p>
            <a:pPr marL="0" indent="0">
              <a:buNone/>
            </a:pPr>
            <a:r>
              <a:rPr lang="en-GB" sz="2200" dirty="0" smtClean="0">
                <a:solidFill>
                  <a:schemeClr val="accent4">
                    <a:lumMod val="50000"/>
                  </a:schemeClr>
                </a:solidFill>
              </a:rPr>
              <a:t>	</a:t>
            </a:r>
            <a:r>
              <a:rPr lang="en-GB" sz="2200" b="1" dirty="0">
                <a:solidFill>
                  <a:schemeClr val="accent4">
                    <a:lumMod val="50000"/>
                  </a:schemeClr>
                </a:solidFill>
              </a:rPr>
              <a:t>C</a:t>
            </a:r>
            <a:r>
              <a:rPr lang="en-GB" sz="2200" b="1" dirty="0" smtClean="0">
                <a:solidFill>
                  <a:schemeClr val="accent4">
                    <a:lumMod val="50000"/>
                  </a:schemeClr>
                </a:solidFill>
              </a:rPr>
              <a:t>rafted &amp; performed </a:t>
            </a:r>
            <a:r>
              <a:rPr lang="en-GB" sz="2200" dirty="0" smtClean="0">
                <a:solidFill>
                  <a:schemeClr val="accent4">
                    <a:lumMod val="50000"/>
                  </a:schemeClr>
                </a:solidFill>
              </a:rPr>
              <a:t>in certain contexts (e.g. peer groups)</a:t>
            </a:r>
          </a:p>
          <a:p>
            <a:pPr marL="0" indent="0">
              <a:buNone/>
            </a:pPr>
            <a:endParaRPr lang="en-GB" sz="2200" dirty="0">
              <a:solidFill>
                <a:schemeClr val="accent4">
                  <a:lumMod val="50000"/>
                </a:schemeClr>
              </a:solidFill>
            </a:endParaRPr>
          </a:p>
          <a:p>
            <a:pPr marL="0" indent="0">
              <a:buNone/>
            </a:pPr>
            <a:r>
              <a:rPr lang="en-GB" sz="2200" dirty="0" smtClean="0">
                <a:solidFill>
                  <a:schemeClr val="accent4">
                    <a:lumMod val="50000"/>
                  </a:schemeClr>
                </a:solidFill>
              </a:rPr>
              <a:t>	</a:t>
            </a:r>
            <a:r>
              <a:rPr lang="en-GB" sz="2200" b="1" dirty="0" smtClean="0">
                <a:solidFill>
                  <a:schemeClr val="accent4">
                    <a:lumMod val="50000"/>
                  </a:schemeClr>
                </a:solidFill>
              </a:rPr>
              <a:t>Structured</a:t>
            </a:r>
            <a:r>
              <a:rPr lang="en-GB" sz="2200" dirty="0" smtClean="0">
                <a:solidFill>
                  <a:schemeClr val="accent4">
                    <a:lumMod val="50000"/>
                  </a:schemeClr>
                </a:solidFill>
              </a:rPr>
              <a:t>-influenced by existing social positions &amp; related    </a:t>
            </a:r>
          </a:p>
          <a:p>
            <a:pPr marL="0" indent="0">
              <a:buNone/>
            </a:pPr>
            <a:r>
              <a:rPr lang="en-GB" sz="2200" dirty="0">
                <a:solidFill>
                  <a:schemeClr val="accent4">
                    <a:lumMod val="50000"/>
                  </a:schemeClr>
                </a:solidFill>
              </a:rPr>
              <a:t>	consumption practices, tastes &amp; etiquettes of certain social groups. </a:t>
            </a:r>
          </a:p>
          <a:p>
            <a:pPr marL="0" indent="0">
              <a:buNone/>
            </a:pPr>
            <a:endParaRPr lang="en-GB" sz="2200" dirty="0" smtClean="0">
              <a:solidFill>
                <a:schemeClr val="accent4">
                  <a:lumMod val="50000"/>
                </a:schemeClr>
              </a:solidFill>
            </a:endParaRPr>
          </a:p>
          <a:p>
            <a:pPr marL="0" indent="0">
              <a:buNone/>
            </a:pPr>
            <a:r>
              <a:rPr lang="en-GB" sz="2200" dirty="0" smtClean="0">
                <a:solidFill>
                  <a:schemeClr val="accent4">
                    <a:lumMod val="50000"/>
                  </a:schemeClr>
                </a:solidFill>
              </a:rPr>
              <a:t>	</a:t>
            </a:r>
            <a:r>
              <a:rPr lang="en-GB" sz="2200" b="1" dirty="0" smtClean="0">
                <a:solidFill>
                  <a:schemeClr val="accent4">
                    <a:lumMod val="50000"/>
                  </a:schemeClr>
                </a:solidFill>
              </a:rPr>
              <a:t>‘</a:t>
            </a:r>
            <a:r>
              <a:rPr lang="en-GB" sz="2200" b="1" dirty="0" err="1" smtClean="0">
                <a:solidFill>
                  <a:schemeClr val="accent4">
                    <a:lumMod val="50000"/>
                  </a:schemeClr>
                </a:solidFill>
              </a:rPr>
              <a:t>Celebritisation</a:t>
            </a:r>
            <a:r>
              <a:rPr lang="en-GB" sz="2200" b="1" dirty="0" smtClean="0">
                <a:solidFill>
                  <a:schemeClr val="accent4">
                    <a:lumMod val="50000"/>
                  </a:schemeClr>
                </a:solidFill>
              </a:rPr>
              <a:t> of the self’-</a:t>
            </a:r>
            <a:r>
              <a:rPr lang="en-GB" sz="2200" dirty="0" smtClean="0">
                <a:solidFill>
                  <a:schemeClr val="accent4">
                    <a:lumMod val="50000"/>
                  </a:schemeClr>
                </a:solidFill>
              </a:rPr>
              <a:t>consumer products, celebrity media 	imagery &amp; related leisure influences identity formation. </a:t>
            </a:r>
            <a:endParaRPr lang="en-GB" sz="2200" dirty="0"/>
          </a:p>
          <a:p>
            <a:pPr marL="0" indent="0">
              <a:buNone/>
            </a:pPr>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44" y="1788879"/>
            <a:ext cx="354341" cy="43313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07" y="202799"/>
            <a:ext cx="1957760" cy="1302800"/>
          </a:xfrm>
          <a:prstGeom prst="rect">
            <a:avLst/>
          </a:prstGeom>
        </p:spPr>
      </p:pic>
      <p:sp>
        <p:nvSpPr>
          <p:cNvPr id="16" name="Title 15"/>
          <p:cNvSpPr>
            <a:spLocks noGrp="1"/>
          </p:cNvSpPr>
          <p:nvPr>
            <p:ph type="title"/>
          </p:nvPr>
        </p:nvSpPr>
        <p:spPr>
          <a:xfrm>
            <a:off x="179512" y="365126"/>
            <a:ext cx="8335838" cy="1325563"/>
          </a:xfrm>
        </p:spPr>
        <p:txBody>
          <a:bodyPr/>
          <a:lstStyle/>
          <a:p>
            <a:pPr algn="ctr"/>
            <a:r>
              <a:rPr lang="en-GB" b="1" u="sng" dirty="0" smtClean="0">
                <a:solidFill>
                  <a:schemeClr val="accent5">
                    <a:lumMod val="50000"/>
                  </a:schemeClr>
                </a:solidFill>
              </a:rPr>
              <a:t>Identity</a:t>
            </a:r>
            <a:endParaRPr lang="en-GB" b="1" u="sng" dirty="0">
              <a:solidFill>
                <a:schemeClr val="accent5">
                  <a:lumMod val="50000"/>
                </a:schemeClr>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704" y="192553"/>
            <a:ext cx="2059543" cy="139279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84" y="3802040"/>
            <a:ext cx="354341" cy="4331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55" y="4631738"/>
            <a:ext cx="354341" cy="43313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44" y="5805264"/>
            <a:ext cx="354341" cy="43313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55" y="2882691"/>
            <a:ext cx="354341" cy="433134"/>
          </a:xfrm>
          <a:prstGeom prst="rect">
            <a:avLst/>
          </a:prstGeom>
        </p:spPr>
      </p:pic>
    </p:spTree>
    <p:extLst>
      <p:ext uri="{BB962C8B-B14F-4D97-AF65-F5344CB8AC3E}">
        <p14:creationId xmlns:p14="http://schemas.microsoft.com/office/powerpoint/2010/main" val="13615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9391"/>
            <a:ext cx="8407846" cy="1368152"/>
          </a:xfrm>
        </p:spPr>
        <p:txBody>
          <a:bodyPr>
            <a:normAutofit/>
          </a:bodyPr>
          <a:lstStyle/>
          <a:p>
            <a:r>
              <a:rPr lang="en-GB" sz="4000" b="1" u="sng" dirty="0">
                <a:solidFill>
                  <a:schemeClr val="accent5">
                    <a:lumMod val="50000"/>
                  </a:schemeClr>
                </a:solidFill>
              </a:rPr>
              <a:t>Theory: ‘Capital’ (Bourdieu, 1984) (1)</a:t>
            </a:r>
            <a:endParaRPr lang="en-GB" sz="4000" b="1" dirty="0">
              <a:solidFill>
                <a:schemeClr val="accent5">
                  <a:lumMod val="50000"/>
                </a:schemeClr>
              </a:solidFill>
            </a:endParaRPr>
          </a:p>
        </p:txBody>
      </p:sp>
      <p:sp>
        <p:nvSpPr>
          <p:cNvPr id="3" name="Content Placeholder 2"/>
          <p:cNvSpPr>
            <a:spLocks noGrp="1"/>
          </p:cNvSpPr>
          <p:nvPr>
            <p:ph idx="1"/>
          </p:nvPr>
        </p:nvSpPr>
        <p:spPr>
          <a:xfrm>
            <a:off x="0" y="1268761"/>
            <a:ext cx="9180512" cy="5760639"/>
          </a:xfrm>
        </p:spPr>
        <p:txBody>
          <a:bodyPr>
            <a:normAutofit fontScale="25000" lnSpcReduction="20000"/>
          </a:bodyPr>
          <a:lstStyle/>
          <a:p>
            <a:pPr marL="0" indent="0">
              <a:buNone/>
            </a:pPr>
            <a:endParaRPr lang="en-GB" sz="3300" b="1" dirty="0">
              <a:solidFill>
                <a:schemeClr val="accent4">
                  <a:lumMod val="50000"/>
                </a:schemeClr>
              </a:solidFill>
            </a:endParaRPr>
          </a:p>
          <a:p>
            <a:pPr marL="0" indent="0">
              <a:buNone/>
            </a:pPr>
            <a:r>
              <a:rPr lang="en-GB" sz="8000" b="1" dirty="0">
                <a:solidFill>
                  <a:schemeClr val="accent4">
                    <a:lumMod val="50000"/>
                  </a:schemeClr>
                </a:solidFill>
              </a:rPr>
              <a:t> </a:t>
            </a:r>
            <a:r>
              <a:rPr lang="en-GB" sz="8000" b="1" dirty="0" smtClean="0">
                <a:solidFill>
                  <a:schemeClr val="accent4">
                    <a:lumMod val="50000"/>
                  </a:schemeClr>
                </a:solidFill>
              </a:rPr>
              <a:t> 1) Social capital </a:t>
            </a:r>
            <a:r>
              <a:rPr lang="en-GB" sz="8000" dirty="0" smtClean="0">
                <a:solidFill>
                  <a:schemeClr val="accent4">
                    <a:lumMod val="50000"/>
                  </a:schemeClr>
                </a:solidFill>
              </a:rPr>
              <a:t>– ‘Who </a:t>
            </a:r>
            <a:r>
              <a:rPr lang="en-GB" sz="8000" dirty="0">
                <a:solidFill>
                  <a:schemeClr val="accent4">
                    <a:lumMod val="50000"/>
                  </a:schemeClr>
                </a:solidFill>
              </a:rPr>
              <a:t>you </a:t>
            </a:r>
            <a:r>
              <a:rPr lang="en-GB" sz="8000" dirty="0" smtClean="0">
                <a:solidFill>
                  <a:schemeClr val="accent4">
                    <a:lumMod val="50000"/>
                  </a:schemeClr>
                </a:solidFill>
              </a:rPr>
              <a:t>know’ –social networks/hierarchies participated &amp; </a:t>
            </a:r>
          </a:p>
          <a:p>
            <a:pPr marL="0" indent="0">
              <a:buNone/>
            </a:pPr>
            <a:r>
              <a:rPr lang="en-GB" sz="8000" dirty="0">
                <a:solidFill>
                  <a:schemeClr val="accent4">
                    <a:lumMod val="50000"/>
                  </a:schemeClr>
                </a:solidFill>
              </a:rPr>
              <a:t> </a:t>
            </a:r>
            <a:r>
              <a:rPr lang="en-GB" sz="8000" dirty="0" smtClean="0">
                <a:solidFill>
                  <a:schemeClr val="accent4">
                    <a:lumMod val="50000"/>
                  </a:schemeClr>
                </a:solidFill>
              </a:rPr>
              <a:t>     accepted </a:t>
            </a:r>
            <a:r>
              <a:rPr lang="en-GB" sz="8000" dirty="0">
                <a:solidFill>
                  <a:schemeClr val="accent4">
                    <a:lumMod val="50000"/>
                  </a:schemeClr>
                </a:solidFill>
              </a:rPr>
              <a:t>in </a:t>
            </a:r>
            <a:r>
              <a:rPr lang="en-GB" sz="8000" dirty="0" smtClean="0">
                <a:solidFill>
                  <a:schemeClr val="accent4">
                    <a:lumMod val="50000"/>
                  </a:schemeClr>
                </a:solidFill>
              </a:rPr>
              <a:t>that </a:t>
            </a:r>
            <a:r>
              <a:rPr lang="en-GB" sz="8000" dirty="0">
                <a:solidFill>
                  <a:schemeClr val="accent4">
                    <a:lumMod val="50000"/>
                  </a:schemeClr>
                </a:solidFill>
              </a:rPr>
              <a:t>hold social </a:t>
            </a:r>
            <a:r>
              <a:rPr lang="en-GB" sz="8000" dirty="0" smtClean="0">
                <a:solidFill>
                  <a:schemeClr val="accent4">
                    <a:lumMod val="50000"/>
                  </a:schemeClr>
                </a:solidFill>
              </a:rPr>
              <a:t>value &amp;  </a:t>
            </a:r>
            <a:r>
              <a:rPr lang="en-GB" sz="8000" dirty="0">
                <a:solidFill>
                  <a:schemeClr val="accent4">
                    <a:lumMod val="50000"/>
                  </a:schemeClr>
                </a:solidFill>
              </a:rPr>
              <a:t>provide social </a:t>
            </a:r>
            <a:r>
              <a:rPr lang="en-GB" sz="8000" dirty="0" smtClean="0">
                <a:solidFill>
                  <a:schemeClr val="accent4">
                    <a:lumMod val="50000"/>
                  </a:schemeClr>
                </a:solidFill>
              </a:rPr>
              <a:t>status (e.g. peer groups) </a:t>
            </a:r>
          </a:p>
          <a:p>
            <a:pPr marL="0" indent="0">
              <a:buNone/>
            </a:pPr>
            <a:r>
              <a:rPr lang="en-GB" sz="8000" dirty="0">
                <a:solidFill>
                  <a:schemeClr val="accent4">
                    <a:lumMod val="50000"/>
                  </a:schemeClr>
                </a:solidFill>
              </a:rPr>
              <a:t> </a:t>
            </a:r>
            <a:r>
              <a:rPr lang="en-GB" sz="8000" dirty="0" smtClean="0">
                <a:solidFill>
                  <a:schemeClr val="accent4">
                    <a:lumMod val="50000"/>
                  </a:schemeClr>
                </a:solidFill>
              </a:rPr>
              <a:t>        </a:t>
            </a:r>
          </a:p>
          <a:p>
            <a:pPr marL="0" indent="0">
              <a:buNone/>
            </a:pPr>
            <a:endParaRPr lang="en-GB" sz="8000" dirty="0">
              <a:solidFill>
                <a:schemeClr val="accent4">
                  <a:lumMod val="50000"/>
                </a:schemeClr>
              </a:solidFill>
            </a:endParaRPr>
          </a:p>
          <a:p>
            <a:pPr marL="0" indent="0">
              <a:buNone/>
            </a:pPr>
            <a:endParaRPr lang="en-GB" sz="8000" dirty="0" smtClean="0">
              <a:solidFill>
                <a:schemeClr val="accent4">
                  <a:lumMod val="50000"/>
                </a:schemeClr>
              </a:solidFill>
            </a:endParaRPr>
          </a:p>
          <a:p>
            <a:pPr marL="0" indent="0">
              <a:buNone/>
            </a:pPr>
            <a:r>
              <a:rPr lang="en-GB" sz="8000" b="1" dirty="0" smtClean="0">
                <a:solidFill>
                  <a:schemeClr val="accent4">
                    <a:lumMod val="50000"/>
                  </a:schemeClr>
                </a:solidFill>
              </a:rPr>
              <a:t>  2) Cultural capital </a:t>
            </a:r>
            <a:r>
              <a:rPr lang="en-GB" sz="8000" dirty="0" smtClean="0">
                <a:solidFill>
                  <a:schemeClr val="accent4">
                    <a:lumMod val="50000"/>
                  </a:schemeClr>
                </a:solidFill>
              </a:rPr>
              <a:t>– key to being accepted </a:t>
            </a:r>
            <a:r>
              <a:rPr lang="en-GB" sz="8000" dirty="0">
                <a:solidFill>
                  <a:schemeClr val="accent4">
                    <a:lumMod val="50000"/>
                  </a:schemeClr>
                </a:solidFill>
              </a:rPr>
              <a:t>&amp;</a:t>
            </a:r>
            <a:r>
              <a:rPr lang="en-GB" sz="8000" dirty="0" smtClean="0">
                <a:solidFill>
                  <a:schemeClr val="accent4">
                    <a:lumMod val="50000"/>
                  </a:schemeClr>
                </a:solidFill>
              </a:rPr>
              <a:t> justifying your position within the social </a:t>
            </a:r>
          </a:p>
          <a:p>
            <a:pPr marL="0" indent="0">
              <a:buNone/>
            </a:pPr>
            <a:r>
              <a:rPr lang="en-GB" sz="8000" dirty="0">
                <a:solidFill>
                  <a:schemeClr val="accent4">
                    <a:lumMod val="50000"/>
                  </a:schemeClr>
                </a:solidFill>
              </a:rPr>
              <a:t> </a:t>
            </a:r>
            <a:r>
              <a:rPr lang="en-GB" sz="8000" dirty="0" smtClean="0">
                <a:solidFill>
                  <a:schemeClr val="accent4">
                    <a:lumMod val="50000"/>
                  </a:schemeClr>
                </a:solidFill>
              </a:rPr>
              <a:t>      group</a:t>
            </a:r>
            <a:r>
              <a:rPr lang="en-GB" sz="8000" dirty="0">
                <a:solidFill>
                  <a:schemeClr val="accent4">
                    <a:lumMod val="50000"/>
                  </a:schemeClr>
                </a:solidFill>
              </a:rPr>
              <a:t>. A way in which certain groups attach meaning, importance &amp; status to </a:t>
            </a:r>
            <a:endParaRPr lang="en-GB" sz="8000" dirty="0" smtClean="0">
              <a:solidFill>
                <a:schemeClr val="accent4">
                  <a:lumMod val="50000"/>
                </a:schemeClr>
              </a:solidFill>
            </a:endParaRPr>
          </a:p>
          <a:p>
            <a:pPr marL="0" indent="0">
              <a:buNone/>
            </a:pPr>
            <a:r>
              <a:rPr lang="en-GB" sz="8000" dirty="0">
                <a:solidFill>
                  <a:schemeClr val="accent4">
                    <a:lumMod val="50000"/>
                  </a:schemeClr>
                </a:solidFill>
              </a:rPr>
              <a:t> </a:t>
            </a:r>
            <a:r>
              <a:rPr lang="en-GB" sz="8000" dirty="0" smtClean="0">
                <a:solidFill>
                  <a:schemeClr val="accent4">
                    <a:lumMod val="50000"/>
                  </a:schemeClr>
                </a:solidFill>
              </a:rPr>
              <a:t>      particular </a:t>
            </a:r>
            <a:r>
              <a:rPr lang="en-GB" sz="8000" dirty="0">
                <a:solidFill>
                  <a:schemeClr val="accent4">
                    <a:lumMod val="50000"/>
                  </a:schemeClr>
                </a:solidFill>
              </a:rPr>
              <a:t>cultural artefacts &amp; behaviours/experiences/knowledge </a:t>
            </a:r>
            <a:r>
              <a:rPr lang="en-GB" sz="8000" u="sng" dirty="0">
                <a:solidFill>
                  <a:schemeClr val="accent4">
                    <a:lumMod val="50000"/>
                  </a:schemeClr>
                </a:solidFill>
              </a:rPr>
              <a:t>including alcohol </a:t>
            </a:r>
            <a:endParaRPr lang="en-GB" sz="8000" u="sng" dirty="0" smtClean="0">
              <a:solidFill>
                <a:schemeClr val="accent4">
                  <a:lumMod val="50000"/>
                </a:schemeClr>
              </a:solidFill>
            </a:endParaRPr>
          </a:p>
          <a:p>
            <a:pPr marL="0" indent="0">
              <a:buNone/>
            </a:pPr>
            <a:r>
              <a:rPr lang="en-GB" sz="8000" dirty="0">
                <a:solidFill>
                  <a:schemeClr val="accent4">
                    <a:lumMod val="50000"/>
                  </a:schemeClr>
                </a:solidFill>
              </a:rPr>
              <a:t> </a:t>
            </a:r>
            <a:r>
              <a:rPr lang="en-GB" sz="8000" dirty="0" smtClean="0">
                <a:solidFill>
                  <a:schemeClr val="accent4">
                    <a:lumMod val="50000"/>
                  </a:schemeClr>
                </a:solidFill>
              </a:rPr>
              <a:t>      </a:t>
            </a:r>
            <a:r>
              <a:rPr lang="en-GB" sz="8000" u="sng" dirty="0" smtClean="0">
                <a:solidFill>
                  <a:schemeClr val="accent4">
                    <a:lumMod val="50000"/>
                  </a:schemeClr>
                </a:solidFill>
              </a:rPr>
              <a:t>and </a:t>
            </a:r>
            <a:r>
              <a:rPr lang="en-GB" sz="8000" u="sng" dirty="0">
                <a:solidFill>
                  <a:schemeClr val="accent4">
                    <a:lumMod val="50000"/>
                  </a:schemeClr>
                </a:solidFill>
              </a:rPr>
              <a:t>drinking practices.</a:t>
            </a:r>
          </a:p>
          <a:p>
            <a:pPr marL="0" indent="0">
              <a:buNone/>
            </a:pPr>
            <a:endParaRPr lang="en-GB" sz="8000" u="sng" dirty="0" smtClean="0">
              <a:solidFill>
                <a:schemeClr val="accent4">
                  <a:lumMod val="50000"/>
                </a:schemeClr>
              </a:solidFill>
            </a:endParaRPr>
          </a:p>
          <a:p>
            <a:pPr marL="0" indent="0">
              <a:buNone/>
            </a:pPr>
            <a:endParaRPr lang="en-GB" sz="8000" u="sng" dirty="0" smtClean="0">
              <a:solidFill>
                <a:srgbClr val="002060"/>
              </a:solidFill>
            </a:endParaRPr>
          </a:p>
          <a:p>
            <a:pPr marL="365760" lvl="1" indent="0">
              <a:buNone/>
            </a:pPr>
            <a:endParaRPr lang="en-GB" sz="8000" dirty="0" smtClean="0">
              <a:solidFill>
                <a:srgbClr val="002060"/>
              </a:solidFill>
            </a:endParaRPr>
          </a:p>
          <a:p>
            <a:pPr marL="457200" lvl="1" indent="0">
              <a:buNone/>
            </a:pPr>
            <a:r>
              <a:rPr lang="en-GB" sz="8000" dirty="0" smtClean="0">
                <a:solidFill>
                  <a:srgbClr val="002060"/>
                </a:solidFill>
              </a:rPr>
              <a:t>‘</a:t>
            </a:r>
            <a:r>
              <a:rPr lang="en-GB" sz="8000" b="1" i="1" u="sng" dirty="0" smtClean="0">
                <a:solidFill>
                  <a:srgbClr val="002060"/>
                </a:solidFill>
              </a:rPr>
              <a:t>Distinction</a:t>
            </a:r>
            <a:r>
              <a:rPr lang="en-GB" sz="8000" b="1" i="1" u="sng" dirty="0">
                <a:solidFill>
                  <a:srgbClr val="002060"/>
                </a:solidFill>
              </a:rPr>
              <a:t>’ </a:t>
            </a:r>
            <a:r>
              <a:rPr lang="en-GB" sz="8000" dirty="0" smtClean="0">
                <a:solidFill>
                  <a:srgbClr val="002060"/>
                </a:solidFill>
              </a:rPr>
              <a:t>–process through which distinguish themselves from others reinforcing group </a:t>
            </a:r>
            <a:r>
              <a:rPr lang="en-GB" sz="8000" dirty="0">
                <a:solidFill>
                  <a:srgbClr val="002060"/>
                </a:solidFill>
              </a:rPr>
              <a:t>&amp;</a:t>
            </a:r>
            <a:r>
              <a:rPr lang="en-GB" sz="8000" dirty="0" smtClean="0">
                <a:solidFill>
                  <a:srgbClr val="002060"/>
                </a:solidFill>
              </a:rPr>
              <a:t> </a:t>
            </a:r>
            <a:r>
              <a:rPr lang="en-GB" sz="8000" dirty="0">
                <a:solidFill>
                  <a:srgbClr val="002060"/>
                </a:solidFill>
              </a:rPr>
              <a:t>individual identity. </a:t>
            </a:r>
            <a:r>
              <a:rPr lang="en-GB" sz="8000" dirty="0" smtClean="0">
                <a:solidFill>
                  <a:srgbClr val="002060"/>
                </a:solidFill>
              </a:rPr>
              <a:t>‘What I’m not’</a:t>
            </a:r>
          </a:p>
          <a:p>
            <a:pPr marL="365760" lvl="1" indent="0">
              <a:buNone/>
            </a:pPr>
            <a:endParaRPr lang="en-GB" sz="8000" dirty="0" smtClean="0">
              <a:solidFill>
                <a:schemeClr val="accent4">
                  <a:lumMod val="50000"/>
                </a:schemeClr>
              </a:solidFill>
            </a:endParaRPr>
          </a:p>
          <a:p>
            <a:pPr marL="457200" lvl="1" indent="0">
              <a:buNone/>
            </a:pPr>
            <a:endParaRPr lang="en-GB" sz="8000" dirty="0" smtClean="0">
              <a:solidFill>
                <a:schemeClr val="accent4">
                  <a:lumMod val="50000"/>
                </a:schemeClr>
              </a:solidFill>
            </a:endParaRPr>
          </a:p>
          <a:p>
            <a:pPr marL="457200" lvl="1" indent="0">
              <a:buNone/>
            </a:pPr>
            <a:r>
              <a:rPr lang="en-GB" sz="8000" dirty="0" smtClean="0">
                <a:solidFill>
                  <a:schemeClr val="accent4">
                    <a:lumMod val="50000"/>
                  </a:schemeClr>
                </a:solidFill>
              </a:rPr>
              <a:t>e.g. ‘fine wine’ ‘football </a:t>
            </a:r>
            <a:r>
              <a:rPr lang="en-GB" sz="8000" dirty="0">
                <a:solidFill>
                  <a:schemeClr val="accent4">
                    <a:lumMod val="50000"/>
                  </a:schemeClr>
                </a:solidFill>
              </a:rPr>
              <a:t>&amp;</a:t>
            </a:r>
            <a:r>
              <a:rPr lang="en-GB" sz="8000" dirty="0" smtClean="0">
                <a:solidFill>
                  <a:schemeClr val="accent4">
                    <a:lumMod val="50000"/>
                  </a:schemeClr>
                </a:solidFill>
              </a:rPr>
              <a:t> ‘WAG’ or ‘</a:t>
            </a:r>
            <a:r>
              <a:rPr lang="en-GB" sz="8000" dirty="0" err="1" smtClean="0">
                <a:solidFill>
                  <a:schemeClr val="accent4">
                    <a:lumMod val="50000"/>
                  </a:schemeClr>
                </a:solidFill>
              </a:rPr>
              <a:t>ladette</a:t>
            </a:r>
            <a:r>
              <a:rPr lang="en-GB" sz="8000" dirty="0" smtClean="0">
                <a:solidFill>
                  <a:schemeClr val="accent4">
                    <a:lumMod val="50000"/>
                  </a:schemeClr>
                </a:solidFill>
              </a:rPr>
              <a:t>’ culture’. </a:t>
            </a:r>
          </a:p>
          <a:p>
            <a:pPr marL="0" indent="0">
              <a:buNone/>
            </a:pPr>
            <a:endParaRPr lang="en-GB" u="sng" dirty="0"/>
          </a:p>
          <a:p>
            <a:endParaRPr lang="en-GB" dirty="0" smtClean="0"/>
          </a:p>
          <a:p>
            <a:endParaRPr lang="en-GB" dirty="0" smtClean="0"/>
          </a:p>
        </p:txBody>
      </p:sp>
      <p:pic>
        <p:nvPicPr>
          <p:cNvPr id="4098" name="Picture 2" descr="Z:\Amanda management\P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16632"/>
            <a:ext cx="939262" cy="1274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92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0" y="93723"/>
            <a:ext cx="8515350" cy="1055954"/>
          </a:xfrm>
        </p:spPr>
        <p:txBody>
          <a:bodyPr>
            <a:normAutofit/>
          </a:bodyPr>
          <a:lstStyle/>
          <a:p>
            <a:r>
              <a:rPr lang="en-GB" sz="4000" b="1" u="sng" dirty="0" smtClean="0">
                <a:solidFill>
                  <a:schemeClr val="accent5">
                    <a:lumMod val="50000"/>
                  </a:schemeClr>
                </a:solidFill>
              </a:rPr>
              <a:t>Theory: ‘Capital’ (Bourdieu, 1984) (2)</a:t>
            </a:r>
            <a:endParaRPr lang="en-GB" sz="4000" b="1" u="sng" dirty="0">
              <a:solidFill>
                <a:schemeClr val="accent5">
                  <a:lumMod val="50000"/>
                </a:schemeClr>
              </a:solidFill>
            </a:endParaRPr>
          </a:p>
        </p:txBody>
      </p:sp>
      <p:sp>
        <p:nvSpPr>
          <p:cNvPr id="3" name="Content Placeholder 2"/>
          <p:cNvSpPr>
            <a:spLocks noGrp="1"/>
          </p:cNvSpPr>
          <p:nvPr>
            <p:ph idx="1"/>
          </p:nvPr>
        </p:nvSpPr>
        <p:spPr>
          <a:xfrm>
            <a:off x="107504" y="1052736"/>
            <a:ext cx="9036496" cy="5949280"/>
          </a:xfrm>
        </p:spPr>
        <p:txBody>
          <a:bodyPr>
            <a:normAutofit/>
          </a:bodyPr>
          <a:lstStyle/>
          <a:p>
            <a:pPr marL="0" indent="0">
              <a:buNone/>
            </a:pPr>
            <a:r>
              <a:rPr lang="en-GB" b="1" dirty="0" smtClean="0"/>
              <a:t>			 </a:t>
            </a:r>
          </a:p>
          <a:p>
            <a:pPr marL="0" indent="0">
              <a:buNone/>
            </a:pPr>
            <a:r>
              <a:rPr lang="en-GB" sz="1900" b="1" dirty="0" smtClean="0">
                <a:solidFill>
                  <a:schemeClr val="accent4">
                    <a:lumMod val="50000"/>
                  </a:schemeClr>
                </a:solidFill>
              </a:rPr>
              <a:t>3) </a:t>
            </a:r>
            <a:r>
              <a:rPr lang="en-GB" sz="2400" b="1" dirty="0" smtClean="0">
                <a:solidFill>
                  <a:schemeClr val="accent4">
                    <a:lumMod val="50000"/>
                  </a:schemeClr>
                </a:solidFill>
              </a:rPr>
              <a:t>Economic capital</a:t>
            </a:r>
            <a:r>
              <a:rPr lang="en-GB" sz="2000" dirty="0">
                <a:solidFill>
                  <a:schemeClr val="accent4">
                    <a:lumMod val="50000"/>
                  </a:schemeClr>
                </a:solidFill>
              </a:rPr>
              <a:t>-</a:t>
            </a:r>
            <a:r>
              <a:rPr lang="en-GB" sz="2000" dirty="0" smtClean="0">
                <a:solidFill>
                  <a:schemeClr val="accent4">
                    <a:lumMod val="50000"/>
                  </a:schemeClr>
                </a:solidFill>
              </a:rPr>
              <a:t> </a:t>
            </a:r>
            <a:r>
              <a:rPr lang="en-GB" sz="2000" dirty="0">
                <a:solidFill>
                  <a:schemeClr val="accent4">
                    <a:lumMod val="50000"/>
                  </a:schemeClr>
                </a:solidFill>
              </a:rPr>
              <a:t>economic means to participate in the social </a:t>
            </a:r>
            <a:r>
              <a:rPr lang="en-GB" sz="2000" dirty="0" smtClean="0">
                <a:solidFill>
                  <a:schemeClr val="accent4">
                    <a:lumMod val="50000"/>
                  </a:schemeClr>
                </a:solidFill>
              </a:rPr>
              <a:t>network.</a:t>
            </a:r>
            <a:endParaRPr lang="en-GB" sz="2000" dirty="0">
              <a:solidFill>
                <a:schemeClr val="accent4">
                  <a:lumMod val="50000"/>
                </a:schemeClr>
              </a:solidFill>
            </a:endParaRPr>
          </a:p>
          <a:p>
            <a:pPr marL="457200" lvl="1" indent="0">
              <a:buNone/>
            </a:pPr>
            <a:endParaRPr lang="en-GB" sz="2000" dirty="0" smtClean="0">
              <a:solidFill>
                <a:srgbClr val="002060"/>
              </a:solidFill>
            </a:endParaRPr>
          </a:p>
          <a:p>
            <a:pPr marL="457200" lvl="1" indent="0">
              <a:buNone/>
            </a:pPr>
            <a:r>
              <a:rPr lang="en-GB" sz="2000" dirty="0" smtClean="0">
                <a:solidFill>
                  <a:srgbClr val="002060"/>
                </a:solidFill>
              </a:rPr>
              <a:t>Holding </a:t>
            </a:r>
            <a:r>
              <a:rPr lang="en-GB" sz="2000" dirty="0">
                <a:solidFill>
                  <a:srgbClr val="002060"/>
                </a:solidFill>
              </a:rPr>
              <a:t>a high degree of economic capital can also bring status &amp;</a:t>
            </a:r>
            <a:r>
              <a:rPr lang="en-GB" sz="2000" dirty="0" smtClean="0">
                <a:solidFill>
                  <a:srgbClr val="002060"/>
                </a:solidFill>
              </a:rPr>
              <a:t> prestige</a:t>
            </a:r>
            <a:r>
              <a:rPr lang="en-GB" sz="2000" dirty="0">
                <a:solidFill>
                  <a:srgbClr val="002060"/>
                </a:solidFill>
              </a:rPr>
              <a:t> </a:t>
            </a:r>
            <a:r>
              <a:rPr lang="en-GB" sz="2000" dirty="0" smtClean="0">
                <a:solidFill>
                  <a:srgbClr val="002060"/>
                </a:solidFill>
              </a:rPr>
              <a:t>in itself  </a:t>
            </a:r>
            <a:r>
              <a:rPr lang="en-GB" sz="2000" dirty="0">
                <a:solidFill>
                  <a:srgbClr val="002060"/>
                </a:solidFill>
              </a:rPr>
              <a:t>(symbolised through ‘exclusive’ alcohol practises)</a:t>
            </a:r>
          </a:p>
          <a:p>
            <a:pPr marL="457200" lvl="1" indent="0">
              <a:buNone/>
            </a:pPr>
            <a:endParaRPr lang="en-GB" sz="2000" dirty="0" smtClean="0">
              <a:solidFill>
                <a:srgbClr val="002060"/>
              </a:solidFill>
            </a:endParaRPr>
          </a:p>
          <a:p>
            <a:pPr marL="457200" lvl="1" indent="0">
              <a:buNone/>
            </a:pPr>
            <a:r>
              <a:rPr lang="en-GB" sz="2000" dirty="0" smtClean="0">
                <a:solidFill>
                  <a:srgbClr val="002060"/>
                </a:solidFill>
              </a:rPr>
              <a:t>   </a:t>
            </a:r>
          </a:p>
          <a:p>
            <a:pPr marL="0" indent="0">
              <a:buNone/>
            </a:pPr>
            <a:r>
              <a:rPr lang="en-GB" sz="2000" b="1" dirty="0" smtClean="0">
                <a:solidFill>
                  <a:srgbClr val="002060"/>
                </a:solidFill>
              </a:rPr>
              <a:t>4) </a:t>
            </a:r>
            <a:r>
              <a:rPr lang="en-GB" sz="2400" b="1" dirty="0" smtClean="0">
                <a:solidFill>
                  <a:srgbClr val="002060"/>
                </a:solidFill>
              </a:rPr>
              <a:t>Symbolic </a:t>
            </a:r>
            <a:r>
              <a:rPr lang="en-GB" sz="2400" b="1" dirty="0">
                <a:solidFill>
                  <a:srgbClr val="002060"/>
                </a:solidFill>
              </a:rPr>
              <a:t>capital </a:t>
            </a:r>
            <a:r>
              <a:rPr lang="en-GB" sz="2400" dirty="0">
                <a:solidFill>
                  <a:srgbClr val="002060"/>
                </a:solidFill>
              </a:rPr>
              <a:t>–  </a:t>
            </a:r>
            <a:r>
              <a:rPr lang="en-GB" sz="2000" dirty="0" smtClean="0">
                <a:solidFill>
                  <a:srgbClr val="002060"/>
                </a:solidFill>
              </a:rPr>
              <a:t>process </a:t>
            </a:r>
            <a:r>
              <a:rPr lang="en-GB" sz="2000" dirty="0">
                <a:solidFill>
                  <a:srgbClr val="002060"/>
                </a:solidFill>
              </a:rPr>
              <a:t>through which all forms of capital are symbolised &amp;</a:t>
            </a:r>
            <a:r>
              <a:rPr lang="en-GB" sz="2000" dirty="0" smtClean="0">
                <a:solidFill>
                  <a:srgbClr val="002060"/>
                </a:solidFill>
              </a:rPr>
              <a:t> interpreted </a:t>
            </a:r>
            <a:r>
              <a:rPr lang="en-GB" sz="2000" dirty="0">
                <a:solidFill>
                  <a:srgbClr val="002060"/>
                </a:solidFill>
              </a:rPr>
              <a:t>as meaningful to an </a:t>
            </a:r>
            <a:r>
              <a:rPr lang="en-GB" sz="2000" dirty="0" smtClean="0">
                <a:solidFill>
                  <a:srgbClr val="002060"/>
                </a:solidFill>
              </a:rPr>
              <a:t>audience. </a:t>
            </a:r>
            <a:r>
              <a:rPr lang="en-GB" sz="2000" dirty="0">
                <a:solidFill>
                  <a:srgbClr val="002060"/>
                </a:solidFill>
              </a:rPr>
              <a:t>e.g. how cultural drinking </a:t>
            </a:r>
            <a:r>
              <a:rPr lang="en-GB" sz="2000" dirty="0" smtClean="0">
                <a:solidFill>
                  <a:srgbClr val="002060"/>
                </a:solidFill>
              </a:rPr>
              <a:t> is expressed to peers. </a:t>
            </a:r>
            <a:endParaRPr lang="en-GB" sz="2000" dirty="0">
              <a:solidFill>
                <a:srgbClr val="002060"/>
              </a:solidFill>
            </a:endParaRPr>
          </a:p>
          <a:p>
            <a:pPr marL="457200" lvl="1" indent="0">
              <a:buNone/>
            </a:pPr>
            <a:endParaRPr lang="en-GB" sz="2000" dirty="0">
              <a:solidFill>
                <a:srgbClr val="002060"/>
              </a:solidFill>
            </a:endParaRPr>
          </a:p>
          <a:p>
            <a:pPr marL="457200" lvl="1" indent="0">
              <a:buNone/>
            </a:pPr>
            <a:endParaRPr lang="en-GB" sz="2000" b="1" u="sng" dirty="0">
              <a:solidFill>
                <a:srgbClr val="002060"/>
              </a:solidFill>
            </a:endParaRPr>
          </a:p>
          <a:p>
            <a:pPr marL="457200" lvl="1" indent="0">
              <a:buNone/>
            </a:pPr>
            <a:r>
              <a:rPr lang="en-GB" sz="2000" b="1" u="sng" dirty="0" smtClean="0">
                <a:solidFill>
                  <a:srgbClr val="002060"/>
                </a:solidFill>
              </a:rPr>
              <a:t>SNS </a:t>
            </a:r>
            <a:r>
              <a:rPr lang="en-GB" sz="2000" b="1" u="sng" dirty="0">
                <a:solidFill>
                  <a:srgbClr val="002060"/>
                </a:solidFill>
              </a:rPr>
              <a:t>are an extension of  the context(field) in which YP create, act out and </a:t>
            </a:r>
            <a:r>
              <a:rPr lang="en-GB" sz="2000" b="1" u="sng" dirty="0" smtClean="0">
                <a:solidFill>
                  <a:srgbClr val="002060"/>
                </a:solidFill>
              </a:rPr>
              <a:t>display drinking ‘capital</a:t>
            </a:r>
            <a:r>
              <a:rPr lang="en-GB" sz="2000" b="1" u="sng" dirty="0">
                <a:solidFill>
                  <a:srgbClr val="002060"/>
                </a:solidFill>
              </a:rPr>
              <a:t>’ to </a:t>
            </a:r>
            <a:r>
              <a:rPr lang="en-GB" sz="2000" b="1" u="sng" dirty="0" smtClean="0">
                <a:solidFill>
                  <a:srgbClr val="002060"/>
                </a:solidFill>
              </a:rPr>
              <a:t>peers</a:t>
            </a:r>
            <a:r>
              <a:rPr lang="en-GB" sz="2000" b="1" dirty="0" smtClean="0">
                <a:solidFill>
                  <a:srgbClr val="002060"/>
                </a:solidFill>
              </a:rPr>
              <a:t> </a:t>
            </a:r>
          </a:p>
          <a:p>
            <a:pPr marL="457200" lvl="1" indent="0">
              <a:buNone/>
            </a:pPr>
            <a:endParaRPr lang="en-GB" sz="2000" b="1" dirty="0">
              <a:solidFill>
                <a:srgbClr val="002060"/>
              </a:solidFill>
            </a:endParaRPr>
          </a:p>
          <a:p>
            <a:pPr marL="457200" lvl="1" indent="0">
              <a:buNone/>
            </a:pPr>
            <a:r>
              <a:rPr lang="en-GB" sz="2000" b="1" dirty="0" smtClean="0">
                <a:solidFill>
                  <a:srgbClr val="002060"/>
                </a:solidFill>
              </a:rPr>
              <a:t>‘Peer pressure’? </a:t>
            </a:r>
          </a:p>
        </p:txBody>
      </p:sp>
      <p:pic>
        <p:nvPicPr>
          <p:cNvPr id="15" name="Picture 2" descr="Z:\Amanda management\P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72372"/>
            <a:ext cx="1025201" cy="139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92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a:p>
            <a:pPr marL="0" indent="0" algn="ctr">
              <a:buNone/>
            </a:pPr>
            <a:r>
              <a:rPr lang="en-GB" sz="4800" u="sng" dirty="0" smtClean="0">
                <a:solidFill>
                  <a:schemeClr val="accent5">
                    <a:lumMod val="50000"/>
                  </a:schemeClr>
                </a:solidFill>
              </a:rPr>
              <a:t>FINDINGS </a:t>
            </a:r>
            <a:endParaRPr lang="en-GB" sz="4800" u="sng" dirty="0">
              <a:solidFill>
                <a:schemeClr val="accent5">
                  <a:lumMod val="50000"/>
                </a:schemeClr>
              </a:solidFill>
            </a:endParaRPr>
          </a:p>
        </p:txBody>
      </p:sp>
    </p:spTree>
    <p:extLst>
      <p:ext uri="{BB962C8B-B14F-4D97-AF65-F5344CB8AC3E}">
        <p14:creationId xmlns:p14="http://schemas.microsoft.com/office/powerpoint/2010/main" val="131119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6420</TotalTime>
  <Words>933</Words>
  <Application>Microsoft Office PowerPoint</Application>
  <PresentationFormat>On-screen Show (4:3)</PresentationFormat>
  <Paragraphs>446</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   Background</vt:lpstr>
      <vt:lpstr>Background</vt:lpstr>
      <vt:lpstr>Research questions </vt:lpstr>
      <vt:lpstr>    Methods </vt:lpstr>
      <vt:lpstr>Identity</vt:lpstr>
      <vt:lpstr>Theory: ‘Capital’ (Bourdieu, 1984) (1)</vt:lpstr>
      <vt:lpstr>Theory: ‘Capital’ (Bourdieu, 1984) (2)</vt:lpstr>
      <vt:lpstr>PowerPoint Presentation</vt:lpstr>
      <vt:lpstr>Peer &amp; self created content</vt:lpstr>
      <vt:lpstr>Image management</vt:lpstr>
      <vt:lpstr> 1. Brand and drink associations </vt:lpstr>
      <vt:lpstr>2. Participation in drinking environments    </vt:lpstr>
      <vt:lpstr>  ‘Parties’ &amp; nightlife          </vt:lpstr>
      <vt:lpstr>Space to bond with female friends whilst ‘getting ready’ for the night out- crafting feminine identities/appearance.        Most enjoyable aspect of a ‘night out’. Apprehension &amp; build up pleasurable.     Activity practiced by females (‘girly’)  Pre-loading overcome economic restrictions on drinking in the night life environments.     Context for creating ‘ideal’ SNS drinking photos.     </vt:lpstr>
      <vt:lpstr>No homogenous culture of intoxication -degree to which intoxication held cultural capital varied.   For some, intoxication a key element of ‘nights out’/ intentional drunkenness common.    Others regarded intoxication as the ‘wrong’ form of cultural capital. Judged those displaying such behaviours.      Displaying statuses outwardly referencing alcohol use &amp; intentional intoxication viewed as immature.   Divided on displaying intoxication. A source of annoyance, embarrassment and shame (age, class, gender)   Symbolic display of intoxication as a form of cultural capital varied &amp; reinforced group distinctions.         </vt:lpstr>
      <vt:lpstr>Decisions to upload intoxicated images/status based on whether they would be interpreted as humorous and worthy of a good drinking story.    Negative drinking experiences, that could be interpreted as the ‘wrong’ drinking capital turned into the ‘right’ cultural capital through humour.    Accepted if infrequent, but viewed negatively and less humorous when more frequent. ‘Lack of self control’, ‘immature’ and an inability to ‘hold drink’.     Openly discussed such experiences as humorous.    Being captured on camera intoxicated anxiety provoking for women and a threat to  their managed self-image.           </vt:lpstr>
      <vt:lpstr> Intoxication: managing femininity         </vt:lpstr>
      <vt:lpstr>Inclusion and exclusion </vt:lpstr>
      <vt:lpstr>To conclude:</vt:lpstr>
      <vt:lpstr>Acknowledgements</vt:lpstr>
    </vt:vector>
  </TitlesOfParts>
  <Company>Liverpool John Moores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intoxicogenic identities</dc:title>
  <dc:creator>Prof Harry Sumnall</dc:creator>
  <cp:lastModifiedBy>Hunt Graham</cp:lastModifiedBy>
  <cp:revision>422</cp:revision>
  <dcterms:created xsi:type="dcterms:W3CDTF">2014-03-07T15:39:45Z</dcterms:created>
  <dcterms:modified xsi:type="dcterms:W3CDTF">2015-11-16T11:34:33Z</dcterms:modified>
</cp:coreProperties>
</file>