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embeddings/oleObject1.bin" ContentType="application/vnd.openxmlformats-officedocument.oleObject"/>
  <Override PartName="/ppt/notesSlides/notesSlide3.xml" ContentType="application/vnd.openxmlformats-officedocument.presentationml.notesSlide+xml"/>
  <Override PartName="/ppt/embeddings/oleObject2.bin" ContentType="application/vnd.openxmlformats-officedocument.oleObject"/>
  <Override PartName="/ppt/embeddings/oleObject3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48" r:id="rId1"/>
  </p:sldMasterIdLst>
  <p:notesMasterIdLst>
    <p:notesMasterId r:id="rId31"/>
  </p:notesMasterIdLst>
  <p:handoutMasterIdLst>
    <p:handoutMasterId r:id="rId32"/>
  </p:handoutMasterIdLst>
  <p:sldIdLst>
    <p:sldId id="256" r:id="rId2"/>
    <p:sldId id="320" r:id="rId3"/>
    <p:sldId id="279" r:id="rId4"/>
    <p:sldId id="303" r:id="rId5"/>
    <p:sldId id="300" r:id="rId6"/>
    <p:sldId id="301" r:id="rId7"/>
    <p:sldId id="302" r:id="rId8"/>
    <p:sldId id="285" r:id="rId9"/>
    <p:sldId id="284" r:id="rId10"/>
    <p:sldId id="286" r:id="rId11"/>
    <p:sldId id="280" r:id="rId12"/>
    <p:sldId id="294" r:id="rId13"/>
    <p:sldId id="329" r:id="rId14"/>
    <p:sldId id="324" r:id="rId15"/>
    <p:sldId id="323" r:id="rId16"/>
    <p:sldId id="287" r:id="rId17"/>
    <p:sldId id="278" r:id="rId18"/>
    <p:sldId id="330" r:id="rId19"/>
    <p:sldId id="331" r:id="rId20"/>
    <p:sldId id="272" r:id="rId21"/>
    <p:sldId id="328" r:id="rId22"/>
    <p:sldId id="270" r:id="rId23"/>
    <p:sldId id="282" r:id="rId24"/>
    <p:sldId id="332" r:id="rId25"/>
    <p:sldId id="291" r:id="rId26"/>
    <p:sldId id="276" r:id="rId27"/>
    <p:sldId id="268" r:id="rId28"/>
    <p:sldId id="315" r:id="rId29"/>
    <p:sldId id="316" r:id="rId30"/>
  </p:sldIdLst>
  <p:sldSz cx="9144000" cy="6858000" type="screen4x3"/>
  <p:notesSz cx="6858000" cy="91440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Lucida Sans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926"/>
    <a:srgbClr val="141313"/>
    <a:srgbClr val="A6D85F"/>
    <a:srgbClr val="615A20"/>
    <a:srgbClr val="FFB300"/>
    <a:srgbClr val="FE3E14"/>
    <a:srgbClr val="F00F2C"/>
    <a:srgbClr val="8A412B"/>
    <a:srgbClr val="CCDA86"/>
    <a:srgbClr val="53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4" autoAdjust="0"/>
    <p:restoredTop sz="94697" autoAdjust="0"/>
  </p:normalViewPr>
  <p:slideViewPr>
    <p:cSldViewPr>
      <p:cViewPr>
        <p:scale>
          <a:sx n="99" d="100"/>
          <a:sy n="99" d="100"/>
        </p:scale>
        <p:origin x="-1920" y="-6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notesMaster" Target="notesMasters/notesMaster1.xml"/><Relationship Id="rId32" Type="http://schemas.openxmlformats.org/officeDocument/2006/relationships/handoutMaster" Target="handoutMasters/handoutMaster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printerSettings" Target="printerSettings/printerSettings1.bin"/><Relationship Id="rId34" Type="http://schemas.openxmlformats.org/officeDocument/2006/relationships/presProps" Target="presProps.xml"/><Relationship Id="rId35" Type="http://schemas.openxmlformats.org/officeDocument/2006/relationships/viewProps" Target="viewProps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C247E8D5-3C11-404C-9302-45D3E2A00C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9390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Click to edit Master text styles</a:t>
            </a:r>
          </a:p>
          <a:p>
            <a:pPr lvl="1"/>
            <a:r>
              <a:rPr lang="en-GB" noProof="0" smtClean="0"/>
              <a:t>Second level</a:t>
            </a:r>
          </a:p>
          <a:p>
            <a:pPr lvl="2"/>
            <a:r>
              <a:rPr lang="en-GB" noProof="0" smtClean="0"/>
              <a:t>Third level</a:t>
            </a:r>
          </a:p>
          <a:p>
            <a:pPr lvl="3"/>
            <a:r>
              <a:rPr lang="en-GB" noProof="0" smtClean="0"/>
              <a:t>Fourth level</a:t>
            </a:r>
          </a:p>
          <a:p>
            <a:pPr lvl="4"/>
            <a:r>
              <a:rPr lang="en-GB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>
                <a:latin typeface="Arial" charset="0"/>
                <a:ea typeface="ＭＳ Ｐゴシック" pitchFamily="16" charset="-128"/>
                <a:cs typeface="ＭＳ Ｐゴシック" pitchFamily="16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mtClean="0">
                <a:latin typeface="Arial" charset="0"/>
              </a:defRPr>
            </a:lvl1pPr>
          </a:lstStyle>
          <a:p>
            <a:pPr>
              <a:defRPr/>
            </a:pPr>
            <a:fld id="{88E1DBD9-99EB-3147-A66F-3C75BEBE12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14157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6" charset="-128"/>
        <a:cs typeface="ＭＳ Ｐゴシック" pitchFamily="16" charset="-128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fld id="{374814D9-06E3-1E49-8CE4-0B0035329323}" type="slidenum">
              <a:rPr lang="en-US">
                <a:latin typeface="Arial" charset="0"/>
              </a:rPr>
              <a:pPr/>
              <a:t>1</a:t>
            </a:fld>
            <a:endParaRPr lang="en-US">
              <a:latin typeface="Arial" charset="0"/>
            </a:endParaRPr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dirty="0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Reference here is a SR and </a:t>
            </a:r>
            <a:r>
              <a:rPr lang="en-US" dirty="0" err="1" smtClean="0"/>
              <a:t>metaanalysis</a:t>
            </a:r>
            <a:r>
              <a:rPr lang="en-US" dirty="0" smtClean="0"/>
              <a:t> of online</a:t>
            </a:r>
            <a:r>
              <a:rPr lang="en-US" baseline="0" dirty="0" smtClean="0"/>
              <a:t> social network services and health related </a:t>
            </a:r>
            <a:r>
              <a:rPr lang="en-US" baseline="0" dirty="0" err="1" smtClean="0"/>
              <a:t>behaviour</a:t>
            </a:r>
            <a:r>
              <a:rPr lang="en-US" baseline="0" dirty="0" smtClean="0"/>
              <a:t> change, a number of RCTs looking at weight loss in a range of populations…one quasi-experimental study was in MSM and used online peer led intervention to encourage HIV </a:t>
            </a:r>
            <a:r>
              <a:rPr lang="en-US" baseline="0" dirty="0" err="1" smtClean="0"/>
              <a:t>tetsing</a:t>
            </a:r>
            <a:r>
              <a:rPr lang="en-US" baseline="0" dirty="0" smtClean="0"/>
              <a:t>. The article was published in 2014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1DBD9-99EB-3147-A66F-3C75BEBE12E8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81479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Access to participants hidden from researchers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8E1DBD9-99EB-3147-A66F-3C75BEBE12E8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6134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394_A4pages_to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" y="-1"/>
            <a:ext cx="9147722" cy="1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02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850" y="908050"/>
            <a:ext cx="8496300" cy="649288"/>
          </a:xfrm>
          <a:prstGeom prst="rect">
            <a:avLst/>
          </a:prstGeom>
        </p:spPr>
        <p:txBody>
          <a:bodyPr/>
          <a:lstStyle>
            <a:lvl1pPr>
              <a:defRPr b="0" i="0">
                <a:solidFill>
                  <a:srgbClr val="CC0926"/>
                </a:solidFill>
                <a:latin typeface="B Frutiger Bold"/>
                <a:cs typeface="B Frutiger Bold"/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06488"/>
            <a:ext cx="8496300" cy="4114800"/>
          </a:xfrm>
          <a:prstGeom prst="rect">
            <a:avLst/>
          </a:prstGeom>
        </p:spPr>
        <p:txBody>
          <a:bodyPr/>
          <a:lstStyle>
            <a:lvl1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1pPr>
            <a:lvl2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2pPr>
            <a:lvl3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3pPr>
            <a:lvl4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4pPr>
            <a:lvl5pPr>
              <a:defRPr sz="1800" b="0" i="0">
                <a:solidFill>
                  <a:srgbClr val="141313"/>
                </a:solidFill>
                <a:latin typeface="R Frutiger Roman"/>
                <a:cs typeface="R Frutiger Roman"/>
              </a:defRPr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  <a:p>
            <a:pPr lvl="4"/>
            <a:r>
              <a:rPr lang="en-GB" dirty="0" smtClean="0"/>
              <a:t>Fifth level</a:t>
            </a:r>
            <a:endParaRPr lang="en-GB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 b="0" i="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cs typeface="L Frutiger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ln/>
        </p:spPr>
        <p:txBody>
          <a:bodyPr/>
          <a:lstStyle>
            <a:lvl1pPr>
              <a:defRPr sz="1100" b="0" i="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cs typeface="L Frutiger Light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77050" y="6308725"/>
            <a:ext cx="1905000" cy="457200"/>
          </a:xfrm>
          <a:prstGeom prst="rect">
            <a:avLst/>
          </a:prstGeom>
          <a:ln/>
        </p:spPr>
        <p:txBody>
          <a:bodyPr/>
          <a:lstStyle>
            <a:lvl1pPr>
              <a:defRPr sz="1100" b="0" i="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cs typeface="L Frutiger Light"/>
              </a:defRPr>
            </a:lvl1pPr>
          </a:lstStyle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52925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55394_A4pages_top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722" y="-1"/>
            <a:ext cx="9147722" cy="18619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29037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theme" Target="../theme/theme1.xml"/><Relationship Id="rId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251520" y="260648"/>
            <a:ext cx="990600" cy="4953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96" r:id="rId1"/>
    <p:sldLayoutId id="2147483763" r:id="rId2"/>
    <p:sldLayoutId id="2147483797" r:id="rId3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+mj-lt"/>
          <a:ea typeface="+mj-ea"/>
          <a:cs typeface="ＭＳ Ｐゴシック" pitchFamily="16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  <a:cs typeface="ＭＳ Ｐゴシック" pitchFamily="16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500">
          <a:solidFill>
            <a:schemeClr val="tx2"/>
          </a:solidFill>
          <a:latin typeface="Georgia" pitchFamily="16" charset="0"/>
          <a:ea typeface="ＭＳ Ｐゴシック" pitchFamily="16" charset="-128"/>
        </a:defRPr>
      </a:lvl9pPr>
    </p:titleStyle>
    <p:bodyStyle>
      <a:lvl1pPr marL="342900" indent="-342900" algn="l" rtl="0" eaLnBrk="1" fontAlgn="base" hangingPunct="1">
        <a:spcBef>
          <a:spcPct val="0"/>
        </a:spcBef>
        <a:spcAft>
          <a:spcPct val="7000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1pPr>
      <a:lvl2pPr marL="811213" indent="-288925" algn="l" rtl="0" eaLnBrk="1" fontAlgn="base" hangingPunct="1">
        <a:lnSpc>
          <a:spcPct val="90000"/>
        </a:lnSpc>
        <a:spcBef>
          <a:spcPct val="0"/>
        </a:spcBef>
        <a:spcAft>
          <a:spcPct val="5000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2pPr>
      <a:lvl3pPr marL="1219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3pPr>
      <a:lvl4pPr marL="1627188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4pPr>
      <a:lvl5pPr marL="20574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  <a:cs typeface="ＭＳ Ｐゴシック" pitchFamily="16" charset="-128"/>
        </a:defRPr>
      </a:lvl5pPr>
      <a:lvl6pPr marL="25146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lnSpc>
          <a:spcPct val="90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package" Target="../embeddings/Microsoft_Word_Document1.docx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8" Type="http://schemas.openxmlformats.org/officeDocument/2006/relationships/image" Target="../media/image13.png"/><Relationship Id="rId9" Type="http://schemas.openxmlformats.org/officeDocument/2006/relationships/image" Target="../media/image14.png"/><Relationship Id="rId10" Type="http://schemas.openxmlformats.org/officeDocument/2006/relationships/image" Target="../media/image15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4" Type="http://schemas.openxmlformats.org/officeDocument/2006/relationships/package" Target="../embeddings/Microsoft_Word_Document2.docx"/><Relationship Id="rId5" Type="http://schemas.openxmlformats.org/officeDocument/2006/relationships/image" Target="../media/image20.png"/><Relationship Id="rId6" Type="http://schemas.openxmlformats.org/officeDocument/2006/relationships/image" Target="../media/image11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Relationship Id="rId9" Type="http://schemas.openxmlformats.org/officeDocument/2006/relationships/image" Target="../media/image23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4" Type="http://schemas.openxmlformats.org/officeDocument/2006/relationships/package" Target="../embeddings/Microsoft_Word_Document3.docx"/><Relationship Id="rId5" Type="http://schemas.openxmlformats.org/officeDocument/2006/relationships/image" Target="../media/image25.png"/><Relationship Id="rId6" Type="http://schemas.openxmlformats.org/officeDocument/2006/relationships/image" Target="../media/image26.png"/><Relationship Id="rId7" Type="http://schemas.openxmlformats.org/officeDocument/2006/relationships/image" Target="../media/image27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4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jpe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ncbi.nlm.nih.gov/pubmed/25005606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google.co.uk/url?sa=i&amp;rct=j&amp;q=&amp;esrc=s&amp;frm=1&amp;source=images&amp;cd=&amp;cad=rja&amp;docid=G9vxbRREsSlO2M&amp;tbnid=eW9WyT2Vr_S8xM:&amp;ved=0CAUQjRw&amp;url=http://www.steelband.co.uk/isle-of-wight&amp;ei=dyv_UruzGsiM7AbG24GIDg&amp;bvm=bv.61535280,d.ZGU&amp;psig=AFQjCNHg21z2XqYGTXjvqwBsw8GXv4McrA&amp;ust=1392540872815514" TargetMode="External"/><Relationship Id="rId3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3"/>
          <p:cNvSpPr>
            <a:spLocks noGrp="1" noChangeArrowheads="1"/>
          </p:cNvSpPr>
          <p:nvPr>
            <p:ph type="ctrTitle" idx="4294967295"/>
          </p:nvPr>
        </p:nvSpPr>
        <p:spPr>
          <a:xfrm>
            <a:off x="180156" y="1820317"/>
            <a:ext cx="8496300" cy="2160587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  <a:t>The use of social media within an isolated network of people who inject drugs</a:t>
            </a:r>
            <a:b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</a:br>
            <a: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  <a:t/>
            </a:r>
            <a:br>
              <a:rPr lang="en-US" sz="3600" dirty="0" smtClean="0">
                <a:solidFill>
                  <a:srgbClr val="CC0926"/>
                </a:solidFill>
                <a:latin typeface="L Frutiger Light"/>
                <a:ea typeface="ＭＳ Ｐゴシック" charset="0"/>
                <a:cs typeface="L Frutiger Light"/>
              </a:rPr>
            </a:b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  <a:latin typeface="L Frutiger Light"/>
                <a:ea typeface="ＭＳ Ｐゴシック" charset="0"/>
                <a:cs typeface="L Frutiger Light"/>
              </a:rPr>
              <a:t>SSA conference November 2016</a:t>
            </a:r>
            <a:endParaRPr lang="en-US" sz="3600" dirty="0">
              <a:solidFill>
                <a:schemeClr val="bg2">
                  <a:lumMod val="75000"/>
                </a:schemeClr>
              </a:solidFill>
              <a:latin typeface="L Frutiger Light"/>
              <a:ea typeface="ＭＳ Ｐゴシック" charset="0"/>
              <a:cs typeface="L Frutiger Light"/>
            </a:endParaRPr>
          </a:p>
        </p:txBody>
      </p:sp>
      <p:sp>
        <p:nvSpPr>
          <p:cNvPr id="41987" name="Text Box 25"/>
          <p:cNvSpPr txBox="1">
            <a:spLocks noChangeArrowheads="1"/>
          </p:cNvSpPr>
          <p:nvPr/>
        </p:nvSpPr>
        <p:spPr bwMode="auto">
          <a:xfrm>
            <a:off x="251520" y="5877272"/>
            <a:ext cx="6477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b"/>
          <a:lstStyle>
            <a:lvl1pPr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Lucida Sans" charset="0"/>
                <a:ea typeface="ＭＳ Ｐゴシック" charset="0"/>
              </a:defRPr>
            </a:lvl9pPr>
          </a:lstStyle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Ryan Buchanan</a:t>
            </a:r>
          </a:p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NIHR CLAHRC Research fellow</a:t>
            </a:r>
          </a:p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Hepatology Registrar</a:t>
            </a:r>
          </a:p>
          <a:p>
            <a:pPr algn="l">
              <a:lnSpc>
                <a:spcPts val="2400"/>
              </a:lnSpc>
            </a:pPr>
            <a:r>
              <a:rPr lang="en-US" sz="2000" dirty="0" smtClean="0">
                <a:solidFill>
                  <a:srgbClr val="141313"/>
                </a:solidFill>
                <a:latin typeface="R Frutiger Roman"/>
                <a:cs typeface="R Frutiger Roman"/>
              </a:rPr>
              <a:t>University of Southampton</a:t>
            </a:r>
            <a:endParaRPr lang="en-US" sz="2000" dirty="0">
              <a:solidFill>
                <a:srgbClr val="141313"/>
              </a:solidFill>
              <a:latin typeface="R Frutiger Roman"/>
              <a:cs typeface="R Frutiger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88640"/>
            <a:ext cx="8496300" cy="649288"/>
          </a:xfrm>
        </p:spPr>
        <p:txBody>
          <a:bodyPr/>
          <a:lstStyle/>
          <a:p>
            <a:r>
              <a:rPr lang="en-US" dirty="0" smtClean="0"/>
              <a:t>Method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05042" y="5732661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4067944" y="5949280"/>
            <a:ext cx="50962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7. Greene. </a:t>
            </a:r>
            <a:r>
              <a:rPr lang="en-US" i="1" dirty="0" err="1"/>
              <a:t>Educ</a:t>
            </a:r>
            <a:r>
              <a:rPr lang="en-US" i="1" dirty="0"/>
              <a:t> </a:t>
            </a:r>
            <a:r>
              <a:rPr lang="en-US" i="1" dirty="0" err="1"/>
              <a:t>Eval</a:t>
            </a:r>
            <a:r>
              <a:rPr lang="en-US" i="1" dirty="0"/>
              <a:t> Policy Anal</a:t>
            </a:r>
            <a:r>
              <a:rPr lang="en-US" dirty="0"/>
              <a:t>. 1989</a:t>
            </a:r>
            <a:r>
              <a:rPr lang="en-US" dirty="0" smtClean="0"/>
              <a:t> </a:t>
            </a:r>
          </a:p>
          <a:p>
            <a:pPr algn="l"/>
            <a:r>
              <a:rPr lang="en-US" dirty="0" smtClean="0"/>
              <a:t>8. </a:t>
            </a:r>
            <a:r>
              <a:rPr lang="en-US" dirty="0" err="1" smtClean="0"/>
              <a:t>Hollstein</a:t>
            </a:r>
            <a:r>
              <a:rPr lang="en-US" dirty="0" smtClean="0"/>
              <a:t>, et al. </a:t>
            </a:r>
            <a:r>
              <a:rPr lang="en-US" i="1" dirty="0"/>
              <a:t>Mixed Methods Social Networks </a:t>
            </a:r>
            <a:r>
              <a:rPr lang="en-US" i="1" dirty="0" smtClean="0"/>
              <a:t>Research</a:t>
            </a:r>
            <a:r>
              <a:rPr lang="en-US" dirty="0" smtClean="0"/>
              <a:t>. 2014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5" y="0"/>
            <a:ext cx="9087134" cy="685800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auto">
          <a:xfrm>
            <a:off x="0" y="2420888"/>
            <a:ext cx="4139952" cy="2232248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5" name="Title 1"/>
          <p:cNvSpPr txBox="1">
            <a:spLocks/>
          </p:cNvSpPr>
          <p:nvPr/>
        </p:nvSpPr>
        <p:spPr>
          <a:xfrm>
            <a:off x="1187624" y="3140968"/>
            <a:ext cx="1727870" cy="649288"/>
          </a:xfrm>
          <a:prstGeom prst="rect">
            <a:avLst/>
          </a:prstGeom>
        </p:spPr>
        <p:txBody>
          <a:bodyPr/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3500" b="0" i="0">
                <a:solidFill>
                  <a:srgbClr val="CC0926"/>
                </a:solidFill>
                <a:latin typeface="B Frutiger Bold"/>
                <a:ea typeface="+mj-ea"/>
                <a:cs typeface="B Frutiger Bold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  <a:cs typeface="ＭＳ Ｐゴシック" pitchFamily="16" charset="-128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500">
                <a:solidFill>
                  <a:schemeClr val="tx2"/>
                </a:solidFill>
                <a:latin typeface="Georgia" pitchFamily="16" charset="0"/>
                <a:ea typeface="ＭＳ Ｐゴシック" pitchFamily="16" charset="-128"/>
              </a:defRPr>
            </a:lvl9pPr>
          </a:lstStyle>
          <a:p>
            <a:r>
              <a:rPr lang="en-US" dirty="0" smtClean="0"/>
              <a:t>Method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30793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15100" y="2060848"/>
            <a:ext cx="2628900" cy="4699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Sampling and recruitment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906488"/>
            <a:ext cx="6048350" cy="4114800"/>
          </a:xfrm>
        </p:spPr>
        <p:txBody>
          <a:bodyPr/>
          <a:lstStyle/>
          <a:p>
            <a:r>
              <a:rPr lang="en-US" sz="2400" dirty="0" smtClean="0"/>
              <a:t>Respondent driven sampling</a:t>
            </a:r>
          </a:p>
          <a:p>
            <a:pPr lvl="1"/>
            <a:r>
              <a:rPr lang="en-US" sz="2400" dirty="0" smtClean="0"/>
              <a:t>Conceived in 1997</a:t>
            </a:r>
          </a:p>
          <a:p>
            <a:pPr lvl="1"/>
            <a:r>
              <a:rPr lang="en-US" sz="2400" dirty="0" smtClean="0"/>
              <a:t>Recognised method for sampling hard to reach populations</a:t>
            </a:r>
          </a:p>
          <a:p>
            <a:pPr lvl="1"/>
            <a:r>
              <a:rPr lang="en-US" sz="2400" dirty="0" smtClean="0"/>
              <a:t>Can provide representative sample in absence of sampling frame</a:t>
            </a:r>
            <a:r>
              <a:rPr lang="en-US" sz="2400" baseline="30000" dirty="0"/>
              <a:t>9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67544" y="6165304"/>
            <a:ext cx="32515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9. </a:t>
            </a:r>
            <a:r>
              <a:rPr lang="en-US" dirty="0"/>
              <a:t>Heckathorn </a:t>
            </a:r>
            <a:r>
              <a:rPr lang="en-US" dirty="0" smtClean="0"/>
              <a:t>DD. </a:t>
            </a:r>
            <a:r>
              <a:rPr lang="en-US" i="1" dirty="0" err="1"/>
              <a:t>Sociol</a:t>
            </a:r>
            <a:r>
              <a:rPr lang="en-US" i="1" dirty="0"/>
              <a:t> </a:t>
            </a:r>
            <a:r>
              <a:rPr lang="en-US" i="1" dirty="0" err="1"/>
              <a:t>Methodol</a:t>
            </a:r>
            <a:r>
              <a:rPr lang="en-US" dirty="0"/>
              <a:t>. </a:t>
            </a:r>
            <a:r>
              <a:rPr lang="en-US" dirty="0" smtClean="0"/>
              <a:t>1997 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 bwMode="auto">
          <a:xfrm>
            <a:off x="8495928" y="3068960"/>
            <a:ext cx="648072" cy="1296144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6733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2477549" y="2951166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5048504" y="2951166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3797398" y="1532180"/>
            <a:ext cx="460702" cy="448276"/>
          </a:xfrm>
          <a:prstGeom prst="ellipse">
            <a:avLst/>
          </a:prstGeom>
          <a:solidFill>
            <a:srgbClr val="F7964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3072234" y="2132856"/>
            <a:ext cx="622569" cy="597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flipH="1" flipV="1">
            <a:off x="4401030" y="2132856"/>
            <a:ext cx="647474" cy="70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477549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704657" y="3485121"/>
            <a:ext cx="0" cy="445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Oval 19"/>
          <p:cNvSpPr/>
          <p:nvPr/>
        </p:nvSpPr>
        <p:spPr>
          <a:xfrm>
            <a:off x="5076390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1" name="Straight Connector 20"/>
          <p:cNvCxnSpPr/>
          <p:nvPr/>
        </p:nvCxnSpPr>
        <p:spPr>
          <a:xfrm>
            <a:off x="5303498" y="3485121"/>
            <a:ext cx="0" cy="4453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Oval 21"/>
          <p:cNvSpPr/>
          <p:nvPr/>
        </p:nvSpPr>
        <p:spPr>
          <a:xfrm>
            <a:off x="6184566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 flipH="1" flipV="1">
            <a:off x="5537092" y="3401862"/>
            <a:ext cx="647474" cy="70977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1779638" y="3401862"/>
            <a:ext cx="622569" cy="59770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>
            <a:off x="1318936" y="4149544"/>
            <a:ext cx="460702" cy="448276"/>
          </a:xfrm>
          <a:prstGeom prst="ellipse">
            <a:avLst/>
          </a:prstGeom>
          <a:solidFill>
            <a:srgbClr val="4F81BD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410745" y="1579803"/>
            <a:ext cx="1223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Seed</a:t>
            </a:r>
            <a:endParaRPr lang="en-US" sz="2000" dirty="0"/>
          </a:p>
        </p:txBody>
      </p:sp>
      <p:sp>
        <p:nvSpPr>
          <p:cNvPr id="18" name="TextBox 17"/>
          <p:cNvSpPr txBox="1"/>
          <p:nvPr/>
        </p:nvSpPr>
        <p:spPr>
          <a:xfrm>
            <a:off x="1302969" y="2984363"/>
            <a:ext cx="117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 1</a:t>
            </a:r>
            <a:endParaRPr lang="en-US" sz="2000" dirty="0"/>
          </a:p>
        </p:txBody>
      </p:sp>
      <p:sp>
        <p:nvSpPr>
          <p:cNvPr id="19" name="TextBox 18"/>
          <p:cNvSpPr txBox="1"/>
          <p:nvPr/>
        </p:nvSpPr>
        <p:spPr>
          <a:xfrm>
            <a:off x="-34150" y="4228488"/>
            <a:ext cx="117458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Wave 2</a:t>
            </a:r>
            <a:endParaRPr lang="en-US" sz="20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6119" y="1844824"/>
            <a:ext cx="2514600" cy="490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9719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5" grpId="0" animBg="1"/>
      <p:bldP spid="20" grpId="0" animBg="1"/>
      <p:bldP spid="22" grpId="0" animBg="1"/>
      <p:bldP spid="25" grpId="0" animBg="1"/>
      <p:bldP spid="18" grpId="0"/>
      <p:bldP spid="1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03648" y="188640"/>
            <a:ext cx="8496300" cy="649288"/>
          </a:xfrm>
        </p:spPr>
        <p:txBody>
          <a:bodyPr/>
          <a:lstStyle/>
          <a:p>
            <a:r>
              <a:rPr lang="en-US" dirty="0" smtClean="0"/>
              <a:t>Formative research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44060" y="1700808"/>
            <a:ext cx="2514600" cy="4902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528" y="1484784"/>
            <a:ext cx="28803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Target population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284984"/>
            <a:ext cx="28803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Survey venue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23528" y="4005064"/>
            <a:ext cx="28803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Survey incentives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3528" y="5157192"/>
            <a:ext cx="288032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</a:rPr>
              <a:t>Recruitment coupon design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3528" y="2564904"/>
            <a:ext cx="2880320" cy="5232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sz="2800" i="1" dirty="0" smtClean="0">
                <a:solidFill>
                  <a:schemeClr val="bg1"/>
                </a:solidFill>
              </a:rPr>
              <a:t>Seed</a:t>
            </a:r>
            <a:r>
              <a:rPr lang="en-US" sz="2800" dirty="0" smtClean="0">
                <a:solidFill>
                  <a:schemeClr val="bg1"/>
                </a:solidFill>
              </a:rPr>
              <a:t> selection</a:t>
            </a:r>
            <a:endParaRPr lang="en-US" sz="2800" dirty="0">
              <a:solidFill>
                <a:schemeClr val="bg1"/>
              </a:solidFill>
            </a:endParaRP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923928" y="2348880"/>
            <a:ext cx="3024336" cy="3024336"/>
          </a:xfrm>
          <a:noFill/>
          <a:ln>
            <a:solidFill>
              <a:schemeClr val="tx1"/>
            </a:solidFill>
            <a:prstDash val="solid"/>
          </a:ln>
        </p:spPr>
        <p:txBody>
          <a:bodyPr/>
          <a:lstStyle/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16 semi-structured interviews</a:t>
            </a:r>
            <a:r>
              <a:rPr lang="en-US" sz="2400" dirty="0" smtClean="0">
                <a:solidFill>
                  <a:schemeClr val="tx1"/>
                </a:solidFill>
              </a:rPr>
              <a:t> with purposive selection of PWID</a:t>
            </a:r>
          </a:p>
          <a:p>
            <a:pPr marL="0" indent="0">
              <a:buNone/>
            </a:pPr>
            <a:r>
              <a:rPr lang="en-US" sz="2400" u="sng" dirty="0" smtClean="0">
                <a:solidFill>
                  <a:schemeClr val="tx1"/>
                </a:solidFill>
              </a:rPr>
              <a:t>1 focus group </a:t>
            </a:r>
            <a:r>
              <a:rPr lang="en-US" sz="2400" dirty="0" smtClean="0">
                <a:solidFill>
                  <a:schemeClr val="tx1"/>
                </a:solidFill>
              </a:rPr>
              <a:t>with drug support centre staff</a:t>
            </a:r>
            <a:endParaRPr lang="en-US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19" name="Left Brace 18"/>
          <p:cNvSpPr/>
          <p:nvPr/>
        </p:nvSpPr>
        <p:spPr bwMode="auto">
          <a:xfrm flipH="1">
            <a:off x="3275856" y="1628800"/>
            <a:ext cx="504056" cy="4464496"/>
          </a:xfrm>
          <a:prstGeom prst="leftBrace">
            <a:avLst>
              <a:gd name="adj1" fmla="val 8333"/>
              <a:gd name="adj2" fmla="val 50000"/>
            </a:avLst>
          </a:prstGeom>
          <a:noFill/>
          <a:ln w="5715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59736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78455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462535" y="5877272"/>
            <a:ext cx="1401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/>
              <a:t>N=69</a:t>
            </a:r>
            <a:endParaRPr lang="en-US" sz="3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9552" y="980728"/>
            <a:ext cx="2088232" cy="649288"/>
          </a:xfrm>
        </p:spPr>
        <p:txBody>
          <a:bodyPr/>
          <a:lstStyle/>
          <a:p>
            <a:r>
              <a:rPr lang="en-US" dirty="0" smtClean="0"/>
              <a:t>Sampling </a:t>
            </a:r>
            <a:r>
              <a:rPr lang="en-US" dirty="0"/>
              <a:t>r</a:t>
            </a:r>
            <a:r>
              <a:rPr lang="en-US" dirty="0" smtClean="0"/>
              <a:t>esults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6283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8496300" cy="649288"/>
          </a:xfrm>
        </p:spPr>
        <p:txBody>
          <a:bodyPr/>
          <a:lstStyle/>
          <a:p>
            <a:r>
              <a:rPr lang="en-US" sz="3200" dirty="0" smtClean="0"/>
              <a:t>Population demographic estimates</a:t>
            </a:r>
            <a:endParaRPr lang="en-US" sz="3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2354321"/>
              </p:ext>
            </p:extLst>
          </p:nvPr>
        </p:nvGraphicFramePr>
        <p:xfrm>
          <a:off x="3419872" y="836712"/>
          <a:ext cx="5422900" cy="574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31" name="Document" r:id="rId4" imgW="5422900" imgH="5740400" progId="Word.Document.12">
                  <p:embed/>
                </p:oleObj>
              </mc:Choice>
              <mc:Fallback>
                <p:oleObj name="Document" r:id="rId4" imgW="5422900" imgH="5740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419872" y="836712"/>
                        <a:ext cx="5422900" cy="5740400"/>
                      </a:xfrm>
                      <a:prstGeom prst="rect">
                        <a:avLst/>
                      </a:prstGeom>
                      <a:ln w="3810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15616" y="908720"/>
            <a:ext cx="902642" cy="90872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1560" y="3140968"/>
            <a:ext cx="1917767" cy="13035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11560" y="1916832"/>
            <a:ext cx="1905000" cy="11366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55576" y="4581128"/>
            <a:ext cx="1616968" cy="161696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411760" y="4437112"/>
            <a:ext cx="6732240" cy="52596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 bwMode="auto">
          <a:xfrm>
            <a:off x="6228184" y="836712"/>
            <a:ext cx="2592288" cy="4464496"/>
          </a:xfrm>
          <a:prstGeom prst="rect">
            <a:avLst/>
          </a:prstGeom>
          <a:noFill/>
          <a:ln w="38100" cap="flat" cmpd="sng" algn="ctr">
            <a:solidFill>
              <a:srgbClr val="FE3E14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47460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Social network survey – data collection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7050" y="5516637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2996952"/>
            <a:ext cx="1574800" cy="220980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 bwMode="auto">
          <a:xfrm rot="16200000">
            <a:off x="6336196" y="1880828"/>
            <a:ext cx="79208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0164171">
            <a:off x="7604720" y="2501280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7524328" y="3645024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724087">
            <a:off x="7410456" y="4885745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2528480">
            <a:off x="4890224" y="2509904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9164609">
            <a:off x="5032966" y="4948990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2123728" y="3717032"/>
            <a:ext cx="3744416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>
          <a:xfrm>
            <a:off x="2484562" y="5588645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ea typeface="ＭＳ Ｐゴシック" charset="0"/>
                <a:cs typeface="L Frutiger Light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552" y="3068960"/>
            <a:ext cx="1574800" cy="22098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824" y="4869160"/>
            <a:ext cx="1728192" cy="1323439"/>
          </a:xfrm>
          <a:prstGeom prst="rect">
            <a:avLst/>
          </a:prstGeom>
          <a:solidFill>
            <a:schemeClr val="bg1"/>
          </a:solidFill>
          <a:ln>
            <a:solidFill>
              <a:srgbClr val="323D4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Initials</a:t>
            </a:r>
          </a:p>
          <a:p>
            <a:r>
              <a:rPr lang="en-US" sz="2000" dirty="0" smtClean="0"/>
              <a:t>Age</a:t>
            </a:r>
          </a:p>
          <a:p>
            <a:r>
              <a:rPr lang="en-US" sz="2000" dirty="0" smtClean="0"/>
              <a:t>Gender</a:t>
            </a:r>
          </a:p>
          <a:p>
            <a:r>
              <a:rPr lang="en-US" sz="2000" dirty="0" smtClean="0"/>
              <a:t>Home town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2627784" y="3861048"/>
            <a:ext cx="1008112" cy="400110"/>
          </a:xfrm>
          <a:prstGeom prst="rect">
            <a:avLst/>
          </a:prstGeom>
          <a:solidFill>
            <a:srgbClr val="FFFFFF"/>
          </a:solidFill>
          <a:ln>
            <a:solidFill>
              <a:srgbClr val="323D4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Match!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4796294" y="2708920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23" name="TextBox 22"/>
          <p:cNvSpPr txBox="1"/>
          <p:nvPr/>
        </p:nvSpPr>
        <p:spPr>
          <a:xfrm>
            <a:off x="4355976" y="3861048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  <p:sp>
        <p:nvSpPr>
          <p:cNvPr id="24" name="TextBox 23"/>
          <p:cNvSpPr txBox="1"/>
          <p:nvPr/>
        </p:nvSpPr>
        <p:spPr>
          <a:xfrm>
            <a:off x="755576" y="3861048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930653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60648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Survey network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52736"/>
            <a:ext cx="9144000" cy="51875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1704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188640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Social network survey – network creation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173101" y="5926995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08211" y="3407310"/>
            <a:ext cx="1574800" cy="2209800"/>
          </a:xfrm>
          <a:prstGeom prst="rect">
            <a:avLst/>
          </a:prstGeom>
        </p:spPr>
      </p:pic>
      <p:sp>
        <p:nvSpPr>
          <p:cNvPr id="30" name="Right Arrow 29"/>
          <p:cNvSpPr/>
          <p:nvPr/>
        </p:nvSpPr>
        <p:spPr bwMode="auto">
          <a:xfrm rot="16200000">
            <a:off x="5632247" y="2291186"/>
            <a:ext cx="79208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1" name="Right Arrow 30"/>
          <p:cNvSpPr/>
          <p:nvPr/>
        </p:nvSpPr>
        <p:spPr bwMode="auto">
          <a:xfrm rot="20164171">
            <a:off x="6900771" y="2911638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2" name="Right Arrow 31"/>
          <p:cNvSpPr/>
          <p:nvPr/>
        </p:nvSpPr>
        <p:spPr bwMode="auto">
          <a:xfrm>
            <a:off x="6820379" y="4055382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3" name="Right Arrow 32"/>
          <p:cNvSpPr/>
          <p:nvPr/>
        </p:nvSpPr>
        <p:spPr bwMode="auto">
          <a:xfrm rot="1724087">
            <a:off x="6706507" y="5296103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4" name="Right Arrow 33"/>
          <p:cNvSpPr/>
          <p:nvPr/>
        </p:nvSpPr>
        <p:spPr bwMode="auto">
          <a:xfrm rot="12528480">
            <a:off x="4186275" y="2920262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5" name="Right Arrow 34"/>
          <p:cNvSpPr/>
          <p:nvPr/>
        </p:nvSpPr>
        <p:spPr bwMode="auto">
          <a:xfrm rot="9164609">
            <a:off x="4329017" y="5359348"/>
            <a:ext cx="1152128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6" name="Right Arrow 35"/>
          <p:cNvSpPr/>
          <p:nvPr/>
        </p:nvSpPr>
        <p:spPr bwMode="auto">
          <a:xfrm rot="10800000">
            <a:off x="2643915" y="4127390"/>
            <a:ext cx="2520280" cy="720080"/>
          </a:xfrm>
          <a:prstGeom prst="rightArrow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7612467" y="2903254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7612467" y="419939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39" name="TextBox 38"/>
          <p:cNvSpPr txBox="1"/>
          <p:nvPr/>
        </p:nvSpPr>
        <p:spPr>
          <a:xfrm>
            <a:off x="7468451" y="556755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0" name="TextBox 39"/>
          <p:cNvSpPr txBox="1"/>
          <p:nvPr/>
        </p:nvSpPr>
        <p:spPr>
          <a:xfrm>
            <a:off x="4516123" y="556755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41" name="TextBox 40"/>
          <p:cNvSpPr txBox="1"/>
          <p:nvPr/>
        </p:nvSpPr>
        <p:spPr>
          <a:xfrm>
            <a:off x="5884275" y="2399198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sp>
        <p:nvSpPr>
          <p:cNvPr id="50" name="Slide Number Placeholder 3"/>
          <p:cNvSpPr txBox="1">
            <a:spLocks/>
          </p:cNvSpPr>
          <p:nvPr/>
        </p:nvSpPr>
        <p:spPr>
          <a:xfrm>
            <a:off x="1780613" y="5999003"/>
            <a:ext cx="1905000" cy="457200"/>
          </a:xfrm>
          <a:prstGeom prst="rect">
            <a:avLst/>
          </a:prstGeom>
          <a:ln/>
        </p:spPr>
        <p:txBody>
          <a:bodyPr/>
          <a:lstStyle>
            <a:defPPr>
              <a:defRPr lang="en-US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100" b="0" i="0" kern="1200">
                <a:solidFill>
                  <a:schemeClr val="tx1">
                    <a:lumMod val="20000"/>
                    <a:lumOff val="80000"/>
                  </a:schemeClr>
                </a:solidFill>
                <a:latin typeface="L Frutiger Light"/>
                <a:ea typeface="ＭＳ Ｐゴシック" charset="0"/>
                <a:cs typeface="L Frutiger Light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5pPr>
            <a:lvl6pPr marL="22860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6pPr>
            <a:lvl7pPr marL="27432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7pPr>
            <a:lvl8pPr marL="32004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8pPr>
            <a:lvl9pPr marL="3657600" algn="l" defTabSz="457200" rtl="0" eaLnBrk="1" latinLnBrk="0" hangingPunct="1">
              <a:defRPr sz="1200" kern="1200">
                <a:solidFill>
                  <a:schemeClr val="tx1"/>
                </a:solidFill>
                <a:latin typeface="Lucida Sans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5723" y="3479318"/>
            <a:ext cx="1574800" cy="2209800"/>
          </a:xfrm>
          <a:prstGeom prst="rect">
            <a:avLst/>
          </a:prstGeom>
        </p:spPr>
      </p:pic>
      <p:sp>
        <p:nvSpPr>
          <p:cNvPr id="52" name="Right Arrow 51"/>
          <p:cNvSpPr/>
          <p:nvPr/>
        </p:nvSpPr>
        <p:spPr bwMode="auto">
          <a:xfrm rot="16200000">
            <a:off x="1239759" y="2363194"/>
            <a:ext cx="792088" cy="72008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53" name="Right Arrow 52"/>
          <p:cNvSpPr/>
          <p:nvPr/>
        </p:nvSpPr>
        <p:spPr bwMode="auto">
          <a:xfrm rot="19918351">
            <a:off x="2457504" y="2915696"/>
            <a:ext cx="1152128" cy="720080"/>
          </a:xfrm>
          <a:prstGeom prst="rightArrow">
            <a:avLst/>
          </a:prstGeom>
          <a:solidFill>
            <a:schemeClr val="bg2">
              <a:lumMod val="60000"/>
              <a:lumOff val="40000"/>
            </a:schemeClr>
          </a:solidFill>
          <a:ln w="12700" cap="flat" cmpd="sng" algn="ctr">
            <a:solidFill>
              <a:schemeClr val="bg2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1491787" y="2327190"/>
            <a:ext cx="2160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?</a:t>
            </a:r>
            <a:endParaRPr lang="en-US" sz="2400" dirty="0"/>
          </a:p>
        </p:txBody>
      </p:sp>
      <p:pic>
        <p:nvPicPr>
          <p:cNvPr id="64" name="Picture 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7864" y="1484784"/>
            <a:ext cx="1061640" cy="1489720"/>
          </a:xfrm>
          <a:prstGeom prst="rect">
            <a:avLst/>
          </a:prstGeom>
        </p:spPr>
      </p:pic>
      <p:sp>
        <p:nvSpPr>
          <p:cNvPr id="49" name="TextBox 48"/>
          <p:cNvSpPr txBox="1"/>
          <p:nvPr/>
        </p:nvSpPr>
        <p:spPr>
          <a:xfrm>
            <a:off x="3363995" y="3119278"/>
            <a:ext cx="1008112" cy="400110"/>
          </a:xfrm>
          <a:prstGeom prst="rect">
            <a:avLst/>
          </a:prstGeom>
          <a:solidFill>
            <a:srgbClr val="FFFFFF"/>
          </a:solidFill>
          <a:ln>
            <a:solidFill>
              <a:srgbClr val="323D43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Match!</a:t>
            </a:r>
            <a:endParaRPr lang="en-US" sz="2000" dirty="0"/>
          </a:p>
        </p:txBody>
      </p:sp>
      <p:sp>
        <p:nvSpPr>
          <p:cNvPr id="42" name="TextBox 41"/>
          <p:cNvSpPr txBox="1"/>
          <p:nvPr/>
        </p:nvSpPr>
        <p:spPr>
          <a:xfrm>
            <a:off x="4308369" y="3551326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47" name="TextBox 46"/>
          <p:cNvSpPr txBox="1"/>
          <p:nvPr/>
        </p:nvSpPr>
        <p:spPr>
          <a:xfrm>
            <a:off x="3508011" y="4271406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  <p:sp>
        <p:nvSpPr>
          <p:cNvPr id="48" name="TextBox 47"/>
          <p:cNvSpPr txBox="1"/>
          <p:nvPr/>
        </p:nvSpPr>
        <p:spPr>
          <a:xfrm>
            <a:off x="2076121" y="3551326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54" name="TextBox 53"/>
          <p:cNvSpPr txBox="1"/>
          <p:nvPr/>
        </p:nvSpPr>
        <p:spPr>
          <a:xfrm>
            <a:off x="3228249" y="2039158"/>
            <a:ext cx="1321245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TaR40FCo</a:t>
            </a:r>
            <a:endParaRPr lang="en-US" sz="1800" dirty="0"/>
          </a:p>
        </p:txBody>
      </p:sp>
      <p:sp>
        <p:nvSpPr>
          <p:cNvPr id="57" name="TextBox 56"/>
          <p:cNvSpPr txBox="1"/>
          <p:nvPr/>
        </p:nvSpPr>
        <p:spPr>
          <a:xfrm>
            <a:off x="1059739" y="4415422"/>
            <a:ext cx="1159292" cy="369332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800" dirty="0" smtClean="0"/>
              <a:t>GC38MR</a:t>
            </a: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42469692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54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4300" y="692696"/>
            <a:ext cx="9144000" cy="518753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188640"/>
            <a:ext cx="8496300" cy="649288"/>
          </a:xfrm>
          <a:solidFill>
            <a:srgbClr val="FFFFFF"/>
          </a:solidFill>
        </p:spPr>
        <p:txBody>
          <a:bodyPr/>
          <a:lstStyle/>
          <a:p>
            <a:r>
              <a:rPr lang="en-US" dirty="0" smtClean="0"/>
              <a:t>Survey results – network creation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 bwMode="auto">
          <a:xfrm>
            <a:off x="179512" y="4725144"/>
            <a:ext cx="2555776" cy="1800200"/>
          </a:xfrm>
          <a:prstGeom prst="rect">
            <a:avLst/>
          </a:prstGeom>
          <a:solidFill>
            <a:srgbClr val="FFFFFF"/>
          </a:solidFill>
          <a:ln w="38100" cap="flat" cmpd="sng" algn="ctr">
            <a:solidFill>
              <a:srgbClr val="323D43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7880068" y="3212976"/>
            <a:ext cx="360040" cy="64807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" name="Straight Connector 7"/>
          <p:cNvCxnSpPr/>
          <p:nvPr/>
        </p:nvCxnSpPr>
        <p:spPr bwMode="auto">
          <a:xfrm>
            <a:off x="7592036" y="4077072"/>
            <a:ext cx="576064" cy="0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1" name="Rounded Rectangle 10"/>
          <p:cNvSpPr/>
          <p:nvPr/>
        </p:nvSpPr>
        <p:spPr bwMode="auto">
          <a:xfrm>
            <a:off x="8096092" y="3789040"/>
            <a:ext cx="360040" cy="3600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 flipV="1">
            <a:off x="8456132" y="3717032"/>
            <a:ext cx="432048" cy="288032"/>
          </a:xfrm>
          <a:prstGeom prst="line">
            <a:avLst/>
          </a:prstGeom>
          <a:solidFill>
            <a:schemeClr val="accent1"/>
          </a:solidFill>
          <a:ln w="38100" cap="flat" cmpd="sng" algn="ctr">
            <a:solidFill>
              <a:schemeClr val="tx1"/>
            </a:solidFill>
            <a:prstDash val="sysDash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" name="Rounded Rectangle 8"/>
          <p:cNvSpPr/>
          <p:nvPr/>
        </p:nvSpPr>
        <p:spPr bwMode="auto">
          <a:xfrm>
            <a:off x="539552" y="5805264"/>
            <a:ext cx="360040" cy="360040"/>
          </a:xfrm>
          <a:prstGeom prst="roundRect">
            <a:avLst/>
          </a:prstGeom>
          <a:solidFill>
            <a:srgbClr val="0000FF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10" name="Rounded Rectangle 9"/>
          <p:cNvSpPr/>
          <p:nvPr/>
        </p:nvSpPr>
        <p:spPr bwMode="auto">
          <a:xfrm>
            <a:off x="539552" y="5085184"/>
            <a:ext cx="360040" cy="360040"/>
          </a:xfrm>
          <a:prstGeom prst="roundRect">
            <a:avLst/>
          </a:prstGeom>
          <a:solidFill>
            <a:srgbClr val="FFFF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non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95292" y="566124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Survey participant</a:t>
            </a:r>
            <a:endParaRPr lang="en-US" sz="1800" dirty="0"/>
          </a:p>
        </p:txBody>
      </p:sp>
      <p:sp>
        <p:nvSpPr>
          <p:cNvPr id="12" name="TextBox 11"/>
          <p:cNvSpPr txBox="1"/>
          <p:nvPr/>
        </p:nvSpPr>
        <p:spPr>
          <a:xfrm>
            <a:off x="1039308" y="4941168"/>
            <a:ext cx="14401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Non-Survey participant</a:t>
            </a:r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872750" y="5948685"/>
            <a:ext cx="1905000" cy="457200"/>
          </a:xfrm>
        </p:spPr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03740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1" grpId="0" animBg="1"/>
      <p:bldP spid="9" grpId="0" animBg="1"/>
      <p:bldP spid="10" grpId="0" animBg="1"/>
      <p:bldP spid="3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Disclosures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Gilead Fellowship 2014</a:t>
            </a:r>
          </a:p>
          <a:p>
            <a:r>
              <a:rPr lang="en-US" sz="2800" dirty="0" smtClean="0"/>
              <a:t>Gilead Research grant 2015</a:t>
            </a:r>
          </a:p>
          <a:p>
            <a:r>
              <a:rPr lang="en-US" sz="2800" dirty="0" smtClean="0"/>
              <a:t>Abbvie preceptorship fellowship 2016-2018</a:t>
            </a:r>
            <a:endParaRPr lang="en-US" sz="2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192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332656"/>
            <a:ext cx="8712968" cy="461665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PWID with Facebook network ties on the IOW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1804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56176" y="5157192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 smtClean="0"/>
              <a:t>N=179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323528" y="6021288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1800" dirty="0"/>
              <a:t>&gt;Size = increasing age; Yellow = connected via Facebook; Square = female</a:t>
            </a:r>
          </a:p>
        </p:txBody>
      </p:sp>
    </p:spTree>
    <p:extLst>
      <p:ext uri="{BB962C8B-B14F-4D97-AF65-F5344CB8AC3E}">
        <p14:creationId xmlns:p14="http://schemas.microsoft.com/office/powerpoint/2010/main" val="16960971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07504" y="260648"/>
            <a:ext cx="8712968" cy="52322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800" b="1" dirty="0" smtClean="0"/>
              <a:t>Facebook sub-network of PWID on the IOW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12800"/>
            <a:ext cx="9144000" cy="5218043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79512" y="6009364"/>
            <a:ext cx="874846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&gt;Size = increasing age; Yellow = connected via Facebook; Square = female</a:t>
            </a:r>
          </a:p>
        </p:txBody>
      </p:sp>
    </p:spTree>
    <p:extLst>
      <p:ext uri="{BB962C8B-B14F-4D97-AF65-F5344CB8AC3E}">
        <p14:creationId xmlns:p14="http://schemas.microsoft.com/office/powerpoint/2010/main" val="7437762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7760988"/>
              </p:ext>
            </p:extLst>
          </p:nvPr>
        </p:nvGraphicFramePr>
        <p:xfrm>
          <a:off x="3347864" y="2060848"/>
          <a:ext cx="5328079" cy="33123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" name="Document" r:id="rId4" imgW="5740400" imgH="3568700" progId="Word.Document.12">
                  <p:embed/>
                </p:oleObj>
              </mc:Choice>
              <mc:Fallback>
                <p:oleObj name="Document" r:id="rId4" imgW="5740400" imgH="35687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47864" y="2060848"/>
                        <a:ext cx="5328079" cy="3312368"/>
                      </a:xfrm>
                      <a:prstGeom prst="rect">
                        <a:avLst/>
                      </a:prstGeom>
                      <a:ln w="57150" cmpd="sng">
                        <a:solidFill>
                          <a:schemeClr val="tx1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1331640" y="260648"/>
            <a:ext cx="8496300" cy="649288"/>
          </a:xfrm>
        </p:spPr>
        <p:txBody>
          <a:bodyPr/>
          <a:lstStyle/>
          <a:p>
            <a:r>
              <a:rPr lang="en-US" dirty="0" smtClean="0"/>
              <a:t>Comparing physical and </a:t>
            </a:r>
            <a:r>
              <a:rPr lang="en-US" dirty="0"/>
              <a:t>F</a:t>
            </a:r>
            <a:r>
              <a:rPr lang="en-US" dirty="0" smtClean="0"/>
              <a:t>acebook network members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0" y="4437112"/>
            <a:ext cx="902642" cy="90872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47664" y="3789040"/>
            <a:ext cx="1480052" cy="25177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1520" y="2348880"/>
            <a:ext cx="1176164" cy="117616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75656" y="2348880"/>
            <a:ext cx="1590892" cy="1166913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05778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496300" cy="649288"/>
          </a:xfrm>
        </p:spPr>
        <p:txBody>
          <a:bodyPr/>
          <a:lstStyle/>
          <a:p>
            <a:r>
              <a:rPr lang="en-US" dirty="0" smtClean="0"/>
              <a:t>Network measure – </a:t>
            </a:r>
            <a:r>
              <a:rPr lang="en-US" i="1" dirty="0" smtClean="0"/>
              <a:t>In-degree </a:t>
            </a:r>
            <a:r>
              <a:rPr lang="en-US" dirty="0" smtClean="0"/>
              <a:t>centrality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9" y="1124744"/>
            <a:ext cx="8983613" cy="511256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79512" y="5877272"/>
            <a:ext cx="8712968" cy="830997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pPr algn="l"/>
            <a:r>
              <a:rPr lang="en-US" sz="2400" dirty="0" smtClean="0"/>
              <a:t>&gt;Size = increasing </a:t>
            </a:r>
            <a:r>
              <a:rPr lang="en-US" sz="2400" i="1" dirty="0" smtClean="0"/>
              <a:t>in-degree centrality</a:t>
            </a:r>
            <a:r>
              <a:rPr lang="en-US" sz="2400" dirty="0" smtClean="0"/>
              <a:t>; Yellow = connected via </a:t>
            </a:r>
            <a:r>
              <a:rPr lang="en-US" sz="2400" dirty="0"/>
              <a:t>F</a:t>
            </a:r>
            <a:r>
              <a:rPr lang="en-US" sz="2400" dirty="0" smtClean="0"/>
              <a:t>acebook; Square = female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688400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8496300" cy="649288"/>
          </a:xfrm>
        </p:spPr>
        <p:txBody>
          <a:bodyPr/>
          <a:lstStyle/>
          <a:p>
            <a:r>
              <a:rPr lang="en-US" dirty="0" smtClean="0"/>
              <a:t>Network measure – </a:t>
            </a:r>
            <a:r>
              <a:rPr lang="en-US" i="1" dirty="0" smtClean="0"/>
              <a:t>In-degree </a:t>
            </a:r>
            <a:r>
              <a:rPr lang="en-US" dirty="0" smtClean="0"/>
              <a:t>centrality</a:t>
            </a:r>
            <a:endParaRPr lang="en-US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0296129"/>
              </p:ext>
            </p:extLst>
          </p:nvPr>
        </p:nvGraphicFramePr>
        <p:xfrm>
          <a:off x="539552" y="1916832"/>
          <a:ext cx="9148806" cy="24482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49" name="Document" r:id="rId4" imgW="5410200" imgH="1447800" progId="Word.Document.12">
                  <p:embed/>
                </p:oleObj>
              </mc:Choice>
              <mc:Fallback>
                <p:oleObj name="Document" r:id="rId4" imgW="5410200" imgH="1447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39552" y="1916832"/>
                        <a:ext cx="9148806" cy="244827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 bwMode="auto">
          <a:xfrm>
            <a:off x="3491880" y="3212976"/>
            <a:ext cx="864096" cy="792088"/>
          </a:xfrm>
          <a:prstGeom prst="rect">
            <a:avLst/>
          </a:prstGeom>
          <a:solidFill>
            <a:srgbClr val="FFFF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9" name="Oval 8"/>
          <p:cNvSpPr/>
          <p:nvPr/>
        </p:nvSpPr>
        <p:spPr bwMode="auto">
          <a:xfrm>
            <a:off x="6300192" y="3284984"/>
            <a:ext cx="576064" cy="576064"/>
          </a:xfrm>
          <a:prstGeom prst="ellipse">
            <a:avLst/>
          </a:prstGeom>
          <a:solidFill>
            <a:srgbClr val="FF6600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411760" y="4077072"/>
            <a:ext cx="2123728" cy="141493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32040" y="4077072"/>
            <a:ext cx="1983249" cy="1440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1255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116632"/>
            <a:ext cx="8496300" cy="649288"/>
          </a:xfrm>
        </p:spPr>
        <p:txBody>
          <a:bodyPr/>
          <a:lstStyle/>
          <a:p>
            <a:r>
              <a:rPr lang="en-US" dirty="0" smtClean="0"/>
              <a:t>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052736"/>
            <a:ext cx="8496300" cy="5328592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Almost all PWID who have a Facebook profile were connected through FB friendship to another PWID within the physical network </a:t>
            </a:r>
          </a:p>
          <a:p>
            <a:r>
              <a:rPr lang="en-US" sz="2800" dirty="0" smtClean="0">
                <a:latin typeface="+mj-lt"/>
              </a:rPr>
              <a:t>Facebook connects approx. 50% of PWID in the physical network</a:t>
            </a:r>
          </a:p>
          <a:p>
            <a:r>
              <a:rPr lang="en-US" sz="2800" dirty="0" smtClean="0">
                <a:latin typeface="+mj-lt"/>
              </a:rPr>
              <a:t>Those towards the centre of the physical network are more likely to be connected to other PWID via Facebook</a:t>
            </a:r>
          </a:p>
          <a:p>
            <a:r>
              <a:rPr lang="en-US" sz="2800" dirty="0" smtClean="0">
                <a:latin typeface="+mj-lt"/>
              </a:rPr>
              <a:t>Facebook has the potential to promote </a:t>
            </a:r>
            <a:r>
              <a:rPr lang="en-US" sz="2800" dirty="0">
                <a:latin typeface="+mj-lt"/>
              </a:rPr>
              <a:t>HCV </a:t>
            </a:r>
            <a:r>
              <a:rPr lang="en-US" sz="2800" dirty="0" smtClean="0">
                <a:latin typeface="+mj-lt"/>
              </a:rPr>
              <a:t>in the core of the PWID network on the IOW</a:t>
            </a:r>
            <a:r>
              <a:rPr lang="en-US" sz="2800" smtClean="0">
                <a:latin typeface="+mj-lt"/>
              </a:rPr>
              <a:t>…but</a:t>
            </a:r>
            <a:endParaRPr lang="en-US" sz="2800" dirty="0">
              <a:latin typeface="+mj-lt"/>
            </a:endParaRPr>
          </a:p>
          <a:p>
            <a:endParaRPr lang="en-US" sz="2800" dirty="0" smtClean="0">
              <a:latin typeface="+mj-lt"/>
            </a:endParaRPr>
          </a:p>
          <a:p>
            <a:endParaRPr lang="en-US" sz="2800" dirty="0">
              <a:latin typeface="+mj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21431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Limitations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idx="1"/>
          </p:nvPr>
        </p:nvSpPr>
        <p:spPr>
          <a:xfrm>
            <a:off x="323528" y="1772816"/>
            <a:ext cx="8496300" cy="4104456"/>
          </a:xfrm>
        </p:spPr>
        <p:txBody>
          <a:bodyPr/>
          <a:lstStyle/>
          <a:p>
            <a:r>
              <a:rPr lang="en-US" sz="2800" dirty="0" smtClean="0">
                <a:latin typeface="+mj-lt"/>
              </a:rPr>
              <a:t>Study conducted in a single (unique?) population</a:t>
            </a:r>
            <a:endParaRPr lang="en-US" sz="2800" dirty="0">
              <a:latin typeface="+mj-lt"/>
            </a:endParaRPr>
          </a:p>
          <a:p>
            <a:r>
              <a:rPr lang="en-US" sz="2800" dirty="0" smtClean="0">
                <a:latin typeface="+mj-lt"/>
              </a:rPr>
              <a:t>Small target population – wide confidence intervals</a:t>
            </a:r>
          </a:p>
          <a:p>
            <a:r>
              <a:rPr lang="en-US" sz="2800" dirty="0" smtClean="0">
                <a:latin typeface="+mj-lt"/>
              </a:rPr>
              <a:t>Network measures affected by missing data</a:t>
            </a:r>
          </a:p>
          <a:p>
            <a:r>
              <a:rPr lang="en-US" sz="2800" dirty="0" smtClean="0">
                <a:latin typeface="+mj-lt"/>
              </a:rPr>
              <a:t>Reliance on recall and candidness of survey participants</a:t>
            </a:r>
            <a:endParaRPr lang="en-US" sz="28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70242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08104" y="1340768"/>
            <a:ext cx="3456384" cy="432048"/>
          </a:xfrm>
        </p:spPr>
        <p:txBody>
          <a:bodyPr/>
          <a:lstStyle/>
          <a:p>
            <a:pPr marL="0" indent="0">
              <a:buNone/>
            </a:pPr>
            <a:r>
              <a:rPr lang="en-GB" sz="2400" b="1" baseline="30000" dirty="0"/>
              <a:t>NIHR CLAHRC Wessex in partnership </a:t>
            </a:r>
            <a:r>
              <a:rPr lang="en-GB" sz="2400" b="1" baseline="30000" dirty="0" smtClean="0"/>
              <a:t>with:</a:t>
            </a:r>
            <a:endParaRPr lang="en-GB" sz="2400" b="1" baseline="30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pic>
        <p:nvPicPr>
          <p:cNvPr id="6" name="Picture 7" descr="marine_blue _log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1988840"/>
            <a:ext cx="2736304" cy="591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475656" y="188640"/>
            <a:ext cx="6552406" cy="649288"/>
          </a:xfrm>
        </p:spPr>
        <p:txBody>
          <a:bodyPr/>
          <a:lstStyle/>
          <a:p>
            <a:r>
              <a:rPr lang="en-US" dirty="0" smtClean="0"/>
              <a:t>Acknowledgments &amp; Affiliations</a:t>
            </a:r>
            <a:endParaRPr lang="en-US" dirty="0"/>
          </a:p>
        </p:txBody>
      </p:sp>
      <p:sp>
        <p:nvSpPr>
          <p:cNvPr id="2" name="TextBox 1"/>
          <p:cNvSpPr txBox="1"/>
          <p:nvPr/>
        </p:nvSpPr>
        <p:spPr>
          <a:xfrm>
            <a:off x="323528" y="1484784"/>
            <a:ext cx="518457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1800" dirty="0" smtClean="0">
                <a:latin typeface="+mn-lt"/>
              </a:rPr>
              <a:t>Ryan Youde (medical student, University of Southampton)</a:t>
            </a:r>
          </a:p>
          <a:p>
            <a:pPr algn="l"/>
            <a:endParaRPr lang="en-US" sz="1800" dirty="0">
              <a:latin typeface="+mn-lt"/>
            </a:endParaRPr>
          </a:p>
          <a:p>
            <a:pPr algn="l"/>
            <a:r>
              <a:rPr lang="en-US" sz="1800" u="sng" dirty="0" smtClean="0">
                <a:latin typeface="+mn-lt"/>
              </a:rPr>
              <a:t>Research supervisors:</a:t>
            </a:r>
          </a:p>
          <a:p>
            <a:pPr algn="l"/>
            <a:r>
              <a:rPr lang="en-US" sz="1800" dirty="0" smtClean="0">
                <a:latin typeface="+mn-lt"/>
              </a:rPr>
              <a:t>Salim I Khakoo</a:t>
            </a:r>
          </a:p>
          <a:p>
            <a:pPr algn="l"/>
            <a:r>
              <a:rPr lang="en-US" sz="1800" dirty="0" smtClean="0">
                <a:latin typeface="+mn-lt"/>
              </a:rPr>
              <a:t>Julie Parkes</a:t>
            </a:r>
          </a:p>
          <a:p>
            <a:pPr algn="l"/>
            <a:r>
              <a:rPr lang="en-US" sz="1800" dirty="0" smtClean="0">
                <a:latin typeface="+mn-lt"/>
              </a:rPr>
              <a:t>Leonie Grellier</a:t>
            </a:r>
            <a:endParaRPr lang="en-US" sz="1800" dirty="0">
              <a:latin typeface="+mn-lt"/>
            </a:endParaRPr>
          </a:p>
          <a:p>
            <a:pPr algn="l"/>
            <a:endParaRPr lang="en-US" sz="1800" dirty="0" smtClean="0">
              <a:latin typeface="+mn-lt"/>
            </a:endParaRPr>
          </a:p>
          <a:p>
            <a:pPr algn="l"/>
            <a:r>
              <a:rPr lang="en-US" sz="1800" u="sng" dirty="0" smtClean="0">
                <a:latin typeface="+mn-lt"/>
              </a:rPr>
              <a:t>Staff at:</a:t>
            </a:r>
          </a:p>
          <a:p>
            <a:pPr algn="l"/>
            <a:r>
              <a:rPr lang="en-US" sz="1800" dirty="0" smtClean="0">
                <a:latin typeface="+mn-lt"/>
              </a:rPr>
              <a:t>Gibbs and Gurnell pharmacy, Ryde, IOW</a:t>
            </a:r>
          </a:p>
          <a:p>
            <a:pPr algn="l"/>
            <a:r>
              <a:rPr lang="en-US" sz="1800" dirty="0" smtClean="0">
                <a:latin typeface="+mn-lt"/>
              </a:rPr>
              <a:t>Day Lewis Pharmacy, Shanklin, IOW</a:t>
            </a:r>
          </a:p>
          <a:p>
            <a:pPr algn="l"/>
            <a:r>
              <a:rPr lang="en-US" sz="1800" dirty="0" smtClean="0">
                <a:latin typeface="+mn-lt"/>
              </a:rPr>
              <a:t>Regent pharmacy, East Cowes, IOW</a:t>
            </a:r>
          </a:p>
          <a:p>
            <a:pPr algn="l"/>
            <a:r>
              <a:rPr lang="en-US" sz="1800" dirty="0" smtClean="0">
                <a:latin typeface="+mn-lt"/>
              </a:rPr>
              <a:t>IRIS drug support centre, Newport, IOW</a:t>
            </a:r>
          </a:p>
          <a:p>
            <a:pPr algn="l"/>
            <a:r>
              <a:rPr lang="en-US" sz="1800" dirty="0" smtClean="0">
                <a:latin typeface="+mn-lt"/>
              </a:rPr>
              <a:t>St Mary’s Hospital R&amp;D department, IOW</a:t>
            </a:r>
          </a:p>
          <a:p>
            <a:pPr algn="l"/>
            <a:endParaRPr lang="en-US" sz="1800" dirty="0">
              <a:latin typeface="+mn-lt"/>
            </a:endParaRPr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5364088" y="1268760"/>
            <a:ext cx="0" cy="4104456"/>
          </a:xfrm>
          <a:prstGeom prst="line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68144" y="3068960"/>
            <a:ext cx="2548467" cy="947248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0539" y="4452801"/>
            <a:ext cx="1799455" cy="7200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899641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87624" y="620688"/>
            <a:ext cx="8496300" cy="64928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412776"/>
            <a:ext cx="8496300" cy="5112568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 err="1"/>
              <a:t>Stanaway</a:t>
            </a:r>
            <a:r>
              <a:rPr lang="en-US" dirty="0"/>
              <a:t> JD, Flaxman AD, </a:t>
            </a:r>
            <a:r>
              <a:rPr lang="en-US" dirty="0" err="1"/>
              <a:t>Naghavi</a:t>
            </a:r>
            <a:r>
              <a:rPr lang="en-US" dirty="0"/>
              <a:t> M, Fitzmaurice C, </a:t>
            </a:r>
            <a:r>
              <a:rPr lang="en-US" dirty="0" err="1"/>
              <a:t>Vos</a:t>
            </a:r>
            <a:r>
              <a:rPr lang="en-US" dirty="0"/>
              <a:t> T, </a:t>
            </a:r>
            <a:r>
              <a:rPr lang="en-US" dirty="0" err="1"/>
              <a:t>Abubakar</a:t>
            </a:r>
            <a:r>
              <a:rPr lang="en-US" dirty="0"/>
              <a:t> I, et al. The global burden of viral hepatitis from 1990 to 2013: findings from the Global Burden of Disease Study 2013. Lancet. Elsevier; 2016 Jul;0(0):988–</a:t>
            </a:r>
            <a:r>
              <a:rPr lang="en-US" dirty="0" smtClean="0"/>
              <a:t>97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Public health England. Report on Hepatitis C. 2015. Available online:</a:t>
            </a:r>
          </a:p>
          <a:p>
            <a:pPr>
              <a:buFont typeface="+mj-lt"/>
              <a:buAutoNum type="arabicPeriod"/>
            </a:pPr>
            <a:r>
              <a:rPr lang="en-US" dirty="0"/>
              <a:t>Innes H, Goldberg D, Dillon J, Hutchinson SJ. Strategies for the treatment of Hepatitis C in an era of interferon-free therapies: what public health outcomes do we value most? Gut. BMJ Publishing Group Ltd and British Society of Gastroenterology; 2015 Nov;64(11):1800–9.</a:t>
            </a:r>
            <a:r>
              <a:rPr lang="en-GB" dirty="0"/>
              <a:t> </a:t>
            </a:r>
            <a:r>
              <a:rPr lang="en-GB" dirty="0" smtClean="0"/>
              <a:t>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Friedman et al. </a:t>
            </a:r>
            <a:r>
              <a:rPr lang="en-US" dirty="0"/>
              <a:t>Networks and HIV risk: an introduction to social network analysis for harm </a:t>
            </a:r>
            <a:r>
              <a:rPr lang="en-US" dirty="0" smtClean="0"/>
              <a:t>reductionists. </a:t>
            </a:r>
            <a:r>
              <a:rPr lang="en-US" dirty="0"/>
              <a:t>International Journal of Drug Policy 9 (1998) 461–469 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Booth </a:t>
            </a:r>
            <a:r>
              <a:rPr lang="en-US" dirty="0"/>
              <a:t>RE, Lehman WEK, </a:t>
            </a:r>
            <a:r>
              <a:rPr lang="en-US" dirty="0" err="1"/>
              <a:t>Latkin</a:t>
            </a:r>
            <a:r>
              <a:rPr lang="en-US" dirty="0"/>
              <a:t> CA, et al. Individual and Network Interventions With Injection Drug Users in 5 Ukraine Cities. </a:t>
            </a:r>
            <a:r>
              <a:rPr lang="en-US" i="1" dirty="0"/>
              <a:t>Am J Public Health</a:t>
            </a:r>
            <a:r>
              <a:rPr lang="en-US" dirty="0"/>
              <a:t>. 2011;101(2):336-343</a:t>
            </a:r>
            <a:r>
              <a:rPr lang="en-GB" dirty="0"/>
              <a:t> </a:t>
            </a:r>
            <a:endParaRPr lang="en-GB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7903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850" y="1268760"/>
            <a:ext cx="8496300" cy="475252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6</a:t>
            </a:r>
            <a:r>
              <a:rPr lang="en-US" dirty="0" smtClean="0"/>
              <a:t>. </a:t>
            </a:r>
            <a:r>
              <a:rPr lang="en-GB" dirty="0" err="1"/>
              <a:t>Laranjo</a:t>
            </a:r>
            <a:r>
              <a:rPr lang="en-GB" dirty="0"/>
              <a:t> L, </a:t>
            </a:r>
            <a:r>
              <a:rPr lang="en-GB" dirty="0" err="1"/>
              <a:t>Arguel</a:t>
            </a:r>
            <a:r>
              <a:rPr lang="en-GB" dirty="0"/>
              <a:t> A, </a:t>
            </a:r>
            <a:r>
              <a:rPr lang="en-GB" dirty="0" err="1"/>
              <a:t>Neves</a:t>
            </a:r>
            <a:r>
              <a:rPr lang="en-GB" dirty="0"/>
              <a:t> AL, Gallagher AM, Kaplan R, Mortimer N, et al. The influence of social networking sites on health </a:t>
            </a:r>
            <a:r>
              <a:rPr lang="en-GB" dirty="0" err="1"/>
              <a:t>behavior</a:t>
            </a:r>
            <a:r>
              <a:rPr lang="en-GB" dirty="0"/>
              <a:t> change: a systematic review and meta-analysis. J Am Med Inform </a:t>
            </a:r>
            <a:r>
              <a:rPr lang="en-GB" dirty="0" err="1"/>
              <a:t>Assoc</a:t>
            </a:r>
            <a:r>
              <a:rPr lang="en-GB" dirty="0"/>
              <a:t> [Internet]. 2014;1–10. Available from: </a:t>
            </a:r>
            <a:r>
              <a:rPr lang="en-GB" dirty="0">
                <a:hlinkClick r:id="rId2"/>
              </a:rPr>
              <a:t>http://www.ncbi.nlm.nih.gov/pubmed/25005606</a:t>
            </a:r>
            <a:r>
              <a:rPr lang="en-GB" dirty="0"/>
              <a:t> 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dirty="0" smtClean="0"/>
              <a:t>7.Greene </a:t>
            </a:r>
            <a:r>
              <a:rPr lang="en-US" dirty="0"/>
              <a:t>JC, </a:t>
            </a:r>
            <a:r>
              <a:rPr lang="en-US" dirty="0" err="1"/>
              <a:t>Caracelli</a:t>
            </a:r>
            <a:r>
              <a:rPr lang="en-US" dirty="0"/>
              <a:t> VJ, Graham WF. Toward a Conceptual Framework for Mixed-Method Evaluation Designs. </a:t>
            </a:r>
            <a:r>
              <a:rPr lang="en-US" i="1" dirty="0" err="1"/>
              <a:t>Educ</a:t>
            </a:r>
            <a:r>
              <a:rPr lang="en-US" i="1" dirty="0"/>
              <a:t> </a:t>
            </a:r>
            <a:r>
              <a:rPr lang="en-US" i="1" dirty="0" err="1"/>
              <a:t>Eval</a:t>
            </a:r>
            <a:r>
              <a:rPr lang="en-US" i="1" dirty="0"/>
              <a:t> Policy Anal</a:t>
            </a:r>
            <a:r>
              <a:rPr lang="en-US" dirty="0"/>
              <a:t>. 1989;11(3):255-274.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8. </a:t>
            </a:r>
            <a:r>
              <a:rPr lang="en-US" dirty="0" err="1"/>
              <a:t>Hollstein</a:t>
            </a:r>
            <a:r>
              <a:rPr lang="en-US" dirty="0"/>
              <a:t> B. Mixed methods in social networks research an introduction. In: Dominguez Silvia, </a:t>
            </a:r>
            <a:r>
              <a:rPr lang="en-US" dirty="0" err="1"/>
              <a:t>Hollstein</a:t>
            </a:r>
            <a:r>
              <a:rPr lang="en-US" dirty="0"/>
              <a:t> B, eds. </a:t>
            </a:r>
            <a:r>
              <a:rPr lang="en-US" i="1" dirty="0"/>
              <a:t>Mixed Methods Social Networks Research</a:t>
            </a:r>
            <a:r>
              <a:rPr lang="en-US" dirty="0"/>
              <a:t>. 1st ed. New York: Cambridge University Press; 2014:3-32.</a:t>
            </a:r>
            <a:r>
              <a:rPr lang="en-GB" dirty="0"/>
              <a:t> </a:t>
            </a:r>
            <a:endParaRPr lang="en-GB" dirty="0" smtClean="0"/>
          </a:p>
          <a:p>
            <a:pPr marL="0" indent="0">
              <a:buNone/>
            </a:pPr>
            <a:r>
              <a:rPr lang="en-US" dirty="0" smtClean="0"/>
              <a:t>9. </a:t>
            </a:r>
            <a:r>
              <a:rPr lang="en-US" dirty="0"/>
              <a:t>Heckathorn DD. SNOWBALL VERSUS RESPONDENT-DRIVEN SAMPLING. </a:t>
            </a:r>
            <a:r>
              <a:rPr lang="en-US" i="1" dirty="0" err="1"/>
              <a:t>Sociol</a:t>
            </a:r>
            <a:r>
              <a:rPr lang="en-US" i="1" dirty="0"/>
              <a:t> </a:t>
            </a:r>
            <a:r>
              <a:rPr lang="en-US" i="1" dirty="0" err="1"/>
              <a:t>Methodol</a:t>
            </a:r>
            <a:r>
              <a:rPr lang="en-US" dirty="0"/>
              <a:t>. 2011;41(1):355-366.</a:t>
            </a:r>
            <a:r>
              <a:rPr lang="en-GB" dirty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29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259632" y="116632"/>
            <a:ext cx="8496300" cy="649288"/>
          </a:xfrm>
        </p:spPr>
        <p:txBody>
          <a:bodyPr/>
          <a:lstStyle/>
          <a:p>
            <a:r>
              <a:rPr lang="en-US" dirty="0" smtClean="0"/>
              <a:t>References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7688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1844824"/>
            <a:ext cx="8496300" cy="4464496"/>
          </a:xfrm>
        </p:spPr>
        <p:txBody>
          <a:bodyPr/>
          <a:lstStyle/>
          <a:p>
            <a:r>
              <a:rPr lang="en-US" sz="2400" dirty="0" smtClean="0"/>
              <a:t>Hepatitis C is a leading cause of mortality world-wide</a:t>
            </a:r>
            <a:r>
              <a:rPr lang="en-US" sz="2400" baseline="30000" dirty="0" smtClean="0"/>
              <a:t>1</a:t>
            </a:r>
            <a:endParaRPr lang="en-US" sz="2400" dirty="0" smtClean="0"/>
          </a:p>
          <a:p>
            <a:r>
              <a:rPr lang="en-US" sz="2400" dirty="0" smtClean="0"/>
              <a:t>Hepatitis C is now easily cured </a:t>
            </a:r>
          </a:p>
          <a:p>
            <a:r>
              <a:rPr lang="en-US" sz="2400" dirty="0" smtClean="0"/>
              <a:t>Many cases are undiagnosed</a:t>
            </a:r>
            <a:r>
              <a:rPr lang="en-US" sz="2400" baseline="30000" dirty="0"/>
              <a:t>2</a:t>
            </a:r>
            <a:endParaRPr lang="en-US" sz="2400" dirty="0" smtClean="0"/>
          </a:p>
          <a:p>
            <a:r>
              <a:rPr lang="en-US" sz="2400" dirty="0" smtClean="0"/>
              <a:t>Most of these undiagnosed cases are PWID and people who used to inject drugs</a:t>
            </a:r>
            <a:r>
              <a:rPr lang="en-US" sz="2400" baseline="30000" dirty="0"/>
              <a:t>2</a:t>
            </a:r>
            <a:endParaRPr lang="en-US" sz="2400" dirty="0" smtClean="0"/>
          </a:p>
          <a:p>
            <a:r>
              <a:rPr lang="en-US" sz="2400" dirty="0" smtClean="0"/>
              <a:t>The treatment of PWID will have the greatest impact on disease prevalence</a:t>
            </a:r>
            <a:r>
              <a:rPr lang="en-US" sz="2400" baseline="30000" dirty="0"/>
              <a:t>3</a:t>
            </a:r>
            <a:endParaRPr lang="en-US" sz="2400" dirty="0" smtClean="0"/>
          </a:p>
          <a:p>
            <a:pPr marL="0" indent="0">
              <a:buNone/>
            </a:pP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907134" y="5733256"/>
            <a:ext cx="422162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1. </a:t>
            </a:r>
            <a:r>
              <a:rPr lang="en-US" dirty="0" err="1" smtClean="0"/>
              <a:t>Stanaway</a:t>
            </a:r>
            <a:r>
              <a:rPr lang="en-US" dirty="0" smtClean="0"/>
              <a:t> </a:t>
            </a:r>
            <a:r>
              <a:rPr lang="en-US" i="1" dirty="0" smtClean="0"/>
              <a:t>et al</a:t>
            </a:r>
            <a:r>
              <a:rPr lang="en-US" dirty="0" smtClean="0"/>
              <a:t>. Lancet. 2016</a:t>
            </a:r>
          </a:p>
          <a:p>
            <a:pPr algn="l"/>
            <a:r>
              <a:rPr lang="en-US" dirty="0" smtClean="0"/>
              <a:t>2. Public </a:t>
            </a:r>
            <a:r>
              <a:rPr lang="en-US" dirty="0"/>
              <a:t>health England. Report on Hepatitis C. </a:t>
            </a:r>
            <a:r>
              <a:rPr lang="en-US" dirty="0" smtClean="0"/>
              <a:t>2015</a:t>
            </a:r>
          </a:p>
          <a:p>
            <a:pPr algn="l"/>
            <a:r>
              <a:rPr lang="en-US" dirty="0" smtClean="0"/>
              <a:t>3. Innes </a:t>
            </a:r>
            <a:r>
              <a:rPr lang="en-US" i="1" dirty="0" smtClean="0"/>
              <a:t>et al</a:t>
            </a:r>
            <a:r>
              <a:rPr lang="en-US" dirty="0" smtClean="0"/>
              <a:t>. Gut. 2015</a:t>
            </a:r>
          </a:p>
          <a:p>
            <a:pPr algn="l"/>
            <a:r>
              <a:rPr lang="en-US" dirty="0" smtClean="0"/>
              <a:t> </a:t>
            </a:r>
          </a:p>
          <a:p>
            <a:pPr algn="l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85121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6" name="Picture 2" descr="http://www.site-fusion.co.uk/files/writeable/uploads/webfusion44994/image/the_isle_of_wight_beaches.jpe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772816"/>
            <a:ext cx="7848600" cy="473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51520" y="5661248"/>
            <a:ext cx="32582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Isle of Wight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8607799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496300" cy="649288"/>
          </a:xfrm>
        </p:spPr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2" y="3016315"/>
            <a:ext cx="427121" cy="603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4325775"/>
            <a:ext cx="427121" cy="603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06" y="2485519"/>
            <a:ext cx="427121" cy="603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351" y="2922814"/>
            <a:ext cx="427121" cy="603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01" y="3095119"/>
            <a:ext cx="427121" cy="603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3095119"/>
            <a:ext cx="427121" cy="603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27" y="3095119"/>
            <a:ext cx="427121" cy="603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53" y="3095119"/>
            <a:ext cx="427121" cy="60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6474" y="3095119"/>
            <a:ext cx="427121" cy="603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00" y="3095119"/>
            <a:ext cx="427121" cy="603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1506" y="3016315"/>
            <a:ext cx="427121" cy="603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42" y="3095119"/>
            <a:ext cx="427121" cy="603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18" y="2511265"/>
            <a:ext cx="427121" cy="6033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90" y="2471680"/>
            <a:ext cx="427121" cy="6033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3686101"/>
            <a:ext cx="427121" cy="603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0876" y="3711522"/>
            <a:ext cx="427121" cy="6033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80" y="4325775"/>
            <a:ext cx="427121" cy="6033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63" y="4319569"/>
            <a:ext cx="427121" cy="603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84" y="4325775"/>
            <a:ext cx="427121" cy="6033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09205" y="4325775"/>
            <a:ext cx="427121" cy="6033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10" y="4325775"/>
            <a:ext cx="427121" cy="6033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4325775"/>
            <a:ext cx="427121" cy="6033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7" y="4325775"/>
            <a:ext cx="427121" cy="6033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4325775"/>
            <a:ext cx="427121" cy="6033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04" y="4325775"/>
            <a:ext cx="427121" cy="603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5029867"/>
            <a:ext cx="427121" cy="6033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4325775"/>
            <a:ext cx="427121" cy="6033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3716175"/>
            <a:ext cx="427121" cy="6033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4957" y="3716175"/>
            <a:ext cx="427121" cy="6033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3716175"/>
            <a:ext cx="427121" cy="6033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04" y="3716175"/>
            <a:ext cx="427121" cy="6033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3716175"/>
            <a:ext cx="427121" cy="6033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3716175"/>
            <a:ext cx="427121" cy="6033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24" y="2510940"/>
            <a:ext cx="427121" cy="6033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70" y="5633261"/>
            <a:ext cx="427121" cy="6033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60" y="5029867"/>
            <a:ext cx="427121" cy="6033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9558" y="5025938"/>
            <a:ext cx="427121" cy="6033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51" y="4973136"/>
            <a:ext cx="427121" cy="6033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5122" y="2504734"/>
            <a:ext cx="427121" cy="6033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43" y="2510940"/>
            <a:ext cx="427121" cy="6033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48" y="2209243"/>
            <a:ext cx="427121" cy="603394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69" y="2319420"/>
            <a:ext cx="427121" cy="603394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3606" y="2336959"/>
            <a:ext cx="427121" cy="6033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74953" y="3082707"/>
            <a:ext cx="427121" cy="6033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3384404"/>
            <a:ext cx="427121" cy="6033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80" y="5537646"/>
            <a:ext cx="427121" cy="6033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662" y="5029867"/>
            <a:ext cx="427121" cy="6033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47" y="1907871"/>
            <a:ext cx="427121" cy="6033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42" y="1262795"/>
            <a:ext cx="427121" cy="6033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53" y="5629332"/>
            <a:ext cx="427121" cy="6033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74" y="3082707"/>
            <a:ext cx="427121" cy="6033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64" y="2385350"/>
            <a:ext cx="427121" cy="6033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21" y="3075074"/>
            <a:ext cx="427121" cy="6033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41" y="3108128"/>
            <a:ext cx="427121" cy="6033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34476" y="3016315"/>
            <a:ext cx="427121" cy="603394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2988744"/>
            <a:ext cx="427121" cy="603394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18" y="3118987"/>
            <a:ext cx="427121" cy="603394"/>
          </a:xfrm>
          <a:prstGeom prst="rect">
            <a:avLst/>
          </a:prstGeom>
        </p:spPr>
      </p:pic>
      <p:pic>
        <p:nvPicPr>
          <p:cNvPr id="63" name="Picture 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63" y="3722381"/>
            <a:ext cx="427121" cy="603394"/>
          </a:xfrm>
          <a:prstGeom prst="rect">
            <a:avLst/>
          </a:prstGeom>
        </p:spPr>
      </p:pic>
      <p:sp>
        <p:nvSpPr>
          <p:cNvPr id="64" name="Freeform 63"/>
          <p:cNvSpPr/>
          <p:nvPr/>
        </p:nvSpPr>
        <p:spPr>
          <a:xfrm>
            <a:off x="51285" y="1110061"/>
            <a:ext cx="8823269" cy="5555226"/>
          </a:xfrm>
          <a:custGeom>
            <a:avLst/>
            <a:gdLst>
              <a:gd name="connsiteX0" fmla="*/ 2098000 w 3713584"/>
              <a:gd name="connsiteY0" fmla="*/ 31822 h 2277365"/>
              <a:gd name="connsiteX1" fmla="*/ 2256750 w 3713584"/>
              <a:gd name="connsiteY1" fmla="*/ 10656 h 2277365"/>
              <a:gd name="connsiteX2" fmla="*/ 2404916 w 3713584"/>
              <a:gd name="connsiteY2" fmla="*/ 179989 h 2277365"/>
              <a:gd name="connsiteX3" fmla="*/ 2553083 w 3713584"/>
              <a:gd name="connsiteY3" fmla="*/ 381072 h 2277365"/>
              <a:gd name="connsiteX4" fmla="*/ 2976416 w 3713584"/>
              <a:gd name="connsiteY4" fmla="*/ 391656 h 2277365"/>
              <a:gd name="connsiteX5" fmla="*/ 3283333 w 3713584"/>
              <a:gd name="connsiteY5" fmla="*/ 476322 h 2277365"/>
              <a:gd name="connsiteX6" fmla="*/ 3442083 w 3713584"/>
              <a:gd name="connsiteY6" fmla="*/ 645656 h 2277365"/>
              <a:gd name="connsiteX7" fmla="*/ 3590250 w 3713584"/>
              <a:gd name="connsiteY7" fmla="*/ 783239 h 2277365"/>
              <a:gd name="connsiteX8" fmla="*/ 3685500 w 3713584"/>
              <a:gd name="connsiteY8" fmla="*/ 952572 h 2277365"/>
              <a:gd name="connsiteX9" fmla="*/ 3706666 w 3713584"/>
              <a:gd name="connsiteY9" fmla="*/ 1005489 h 2277365"/>
              <a:gd name="connsiteX10" fmla="*/ 3579666 w 3713584"/>
              <a:gd name="connsiteY10" fmla="*/ 1037239 h 2277365"/>
              <a:gd name="connsiteX11" fmla="*/ 3442083 w 3713584"/>
              <a:gd name="connsiteY11" fmla="*/ 1132489 h 2277365"/>
              <a:gd name="connsiteX12" fmla="*/ 3219833 w 3713584"/>
              <a:gd name="connsiteY12" fmla="*/ 1153656 h 2277365"/>
              <a:gd name="connsiteX13" fmla="*/ 3114000 w 3713584"/>
              <a:gd name="connsiteY13" fmla="*/ 1312406 h 2277365"/>
              <a:gd name="connsiteX14" fmla="*/ 3008166 w 3713584"/>
              <a:gd name="connsiteY14" fmla="*/ 1502906 h 2277365"/>
              <a:gd name="connsiteX15" fmla="*/ 3018750 w 3713584"/>
              <a:gd name="connsiteY15" fmla="*/ 1767489 h 2277365"/>
              <a:gd name="connsiteX16" fmla="*/ 2944666 w 3713584"/>
              <a:gd name="connsiteY16" fmla="*/ 1957989 h 2277365"/>
              <a:gd name="connsiteX17" fmla="*/ 2648333 w 3713584"/>
              <a:gd name="connsiteY17" fmla="*/ 2010906 h 2277365"/>
              <a:gd name="connsiteX18" fmla="*/ 2415500 w 3713584"/>
              <a:gd name="connsiteY18" fmla="*/ 2095572 h 2277365"/>
              <a:gd name="connsiteX19" fmla="*/ 2087416 w 3713584"/>
              <a:gd name="connsiteY19" fmla="*/ 2275489 h 2277365"/>
              <a:gd name="connsiteX20" fmla="*/ 1918083 w 3713584"/>
              <a:gd name="connsiteY20" fmla="*/ 2180239 h 2277365"/>
              <a:gd name="connsiteX21" fmla="*/ 1854583 w 3713584"/>
              <a:gd name="connsiteY21" fmla="*/ 2032072 h 2277365"/>
              <a:gd name="connsiteX22" fmla="*/ 1717000 w 3713584"/>
              <a:gd name="connsiteY22" fmla="*/ 1947406 h 2277365"/>
              <a:gd name="connsiteX23" fmla="*/ 1611166 w 3713584"/>
              <a:gd name="connsiteY23" fmla="*/ 1809822 h 2277365"/>
              <a:gd name="connsiteX24" fmla="*/ 1357166 w 3713584"/>
              <a:gd name="connsiteY24" fmla="*/ 1629906 h 2277365"/>
              <a:gd name="connsiteX25" fmla="*/ 1230166 w 3713584"/>
              <a:gd name="connsiteY25" fmla="*/ 1629906 h 2277365"/>
              <a:gd name="connsiteX26" fmla="*/ 849166 w 3713584"/>
              <a:gd name="connsiteY26" fmla="*/ 1397072 h 2277365"/>
              <a:gd name="connsiteX27" fmla="*/ 849166 w 3713584"/>
              <a:gd name="connsiteY27" fmla="*/ 1291239 h 2277365"/>
              <a:gd name="connsiteX28" fmla="*/ 711583 w 3713584"/>
              <a:gd name="connsiteY28" fmla="*/ 1195989 h 2277365"/>
              <a:gd name="connsiteX29" fmla="*/ 648083 w 3713584"/>
              <a:gd name="connsiteY29" fmla="*/ 1100739 h 2277365"/>
              <a:gd name="connsiteX30" fmla="*/ 510500 w 3713584"/>
              <a:gd name="connsiteY30" fmla="*/ 1111322 h 2277365"/>
              <a:gd name="connsiteX31" fmla="*/ 457583 w 3713584"/>
              <a:gd name="connsiteY31" fmla="*/ 1174822 h 2277365"/>
              <a:gd name="connsiteX32" fmla="*/ 372916 w 3713584"/>
              <a:gd name="connsiteY32" fmla="*/ 1227739 h 2277365"/>
              <a:gd name="connsiteX33" fmla="*/ 235333 w 3713584"/>
              <a:gd name="connsiteY33" fmla="*/ 1174822 h 2277365"/>
              <a:gd name="connsiteX34" fmla="*/ 108333 w 3713584"/>
              <a:gd name="connsiteY34" fmla="*/ 1217156 h 2277365"/>
              <a:gd name="connsiteX35" fmla="*/ 2500 w 3713584"/>
              <a:gd name="connsiteY35" fmla="*/ 1185406 h 2277365"/>
              <a:gd name="connsiteX36" fmla="*/ 44833 w 3713584"/>
              <a:gd name="connsiteY36" fmla="*/ 1079572 h 2277365"/>
              <a:gd name="connsiteX37" fmla="*/ 171833 w 3713584"/>
              <a:gd name="connsiteY37" fmla="*/ 994906 h 2277365"/>
              <a:gd name="connsiteX38" fmla="*/ 330583 w 3713584"/>
              <a:gd name="connsiteY38" fmla="*/ 867906 h 2277365"/>
              <a:gd name="connsiteX39" fmla="*/ 277666 w 3713584"/>
              <a:gd name="connsiteY39" fmla="*/ 793822 h 2277365"/>
              <a:gd name="connsiteX40" fmla="*/ 277666 w 3713584"/>
              <a:gd name="connsiteY40" fmla="*/ 719739 h 2277365"/>
              <a:gd name="connsiteX41" fmla="*/ 383500 w 3713584"/>
              <a:gd name="connsiteY41" fmla="*/ 709156 h 2277365"/>
              <a:gd name="connsiteX42" fmla="*/ 478750 w 3713584"/>
              <a:gd name="connsiteY42" fmla="*/ 709156 h 2277365"/>
              <a:gd name="connsiteX43" fmla="*/ 626916 w 3713584"/>
              <a:gd name="connsiteY43" fmla="*/ 687989 h 2277365"/>
              <a:gd name="connsiteX44" fmla="*/ 828000 w 3713584"/>
              <a:gd name="connsiteY44" fmla="*/ 666822 h 2277365"/>
              <a:gd name="connsiteX45" fmla="*/ 880916 w 3713584"/>
              <a:gd name="connsiteY45" fmla="*/ 539822 h 2277365"/>
              <a:gd name="connsiteX46" fmla="*/ 976166 w 3713584"/>
              <a:gd name="connsiteY46" fmla="*/ 529239 h 2277365"/>
              <a:gd name="connsiteX47" fmla="*/ 1071416 w 3713584"/>
              <a:gd name="connsiteY47" fmla="*/ 497489 h 2277365"/>
              <a:gd name="connsiteX48" fmla="*/ 1134916 w 3713584"/>
              <a:gd name="connsiteY48" fmla="*/ 497489 h 2277365"/>
              <a:gd name="connsiteX49" fmla="*/ 1166666 w 3713584"/>
              <a:gd name="connsiteY49" fmla="*/ 571572 h 2277365"/>
              <a:gd name="connsiteX50" fmla="*/ 1134916 w 3713584"/>
              <a:gd name="connsiteY50" fmla="*/ 687989 h 2277365"/>
              <a:gd name="connsiteX51" fmla="*/ 1124333 w 3713584"/>
              <a:gd name="connsiteY51" fmla="*/ 719739 h 2277365"/>
              <a:gd name="connsiteX52" fmla="*/ 1187833 w 3713584"/>
              <a:gd name="connsiteY52" fmla="*/ 740906 h 2277365"/>
              <a:gd name="connsiteX53" fmla="*/ 1261916 w 3713584"/>
              <a:gd name="connsiteY53" fmla="*/ 719739 h 2277365"/>
              <a:gd name="connsiteX54" fmla="*/ 1261916 w 3713584"/>
              <a:gd name="connsiteY54" fmla="*/ 656239 h 2277365"/>
              <a:gd name="connsiteX55" fmla="*/ 1219583 w 3713584"/>
              <a:gd name="connsiteY55" fmla="*/ 592739 h 2277365"/>
              <a:gd name="connsiteX56" fmla="*/ 1198416 w 3713584"/>
              <a:gd name="connsiteY56" fmla="*/ 539822 h 2277365"/>
              <a:gd name="connsiteX57" fmla="*/ 1240750 w 3713584"/>
              <a:gd name="connsiteY57" fmla="*/ 486906 h 2277365"/>
              <a:gd name="connsiteX58" fmla="*/ 1314833 w 3713584"/>
              <a:gd name="connsiteY58" fmla="*/ 412822 h 2277365"/>
              <a:gd name="connsiteX59" fmla="*/ 1452416 w 3713584"/>
              <a:gd name="connsiteY59" fmla="*/ 370489 h 2277365"/>
              <a:gd name="connsiteX60" fmla="*/ 1579416 w 3713584"/>
              <a:gd name="connsiteY60" fmla="*/ 328156 h 2277365"/>
              <a:gd name="connsiteX61" fmla="*/ 1611166 w 3713584"/>
              <a:gd name="connsiteY61" fmla="*/ 254072 h 2277365"/>
              <a:gd name="connsiteX62" fmla="*/ 1664083 w 3713584"/>
              <a:gd name="connsiteY62" fmla="*/ 190572 h 2277365"/>
              <a:gd name="connsiteX63" fmla="*/ 1780500 w 3713584"/>
              <a:gd name="connsiteY63" fmla="*/ 127072 h 2277365"/>
              <a:gd name="connsiteX64" fmla="*/ 1896916 w 3713584"/>
              <a:gd name="connsiteY64" fmla="*/ 52989 h 2277365"/>
              <a:gd name="connsiteX65" fmla="*/ 1981583 w 3713584"/>
              <a:gd name="connsiteY65" fmla="*/ 31822 h 2277365"/>
              <a:gd name="connsiteX66" fmla="*/ 2098000 w 3713584"/>
              <a:gd name="connsiteY66" fmla="*/ 31822 h 227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13584" h="2277365">
                <a:moveTo>
                  <a:pt x="2098000" y="31822"/>
                </a:moveTo>
                <a:cubicBezTo>
                  <a:pt x="2151798" y="8891"/>
                  <a:pt x="2205597" y="-14039"/>
                  <a:pt x="2256750" y="10656"/>
                </a:cubicBezTo>
                <a:cubicBezTo>
                  <a:pt x="2307903" y="35351"/>
                  <a:pt x="2355527" y="118253"/>
                  <a:pt x="2404916" y="179989"/>
                </a:cubicBezTo>
                <a:cubicBezTo>
                  <a:pt x="2454305" y="241725"/>
                  <a:pt x="2457833" y="345794"/>
                  <a:pt x="2553083" y="381072"/>
                </a:cubicBezTo>
                <a:cubicBezTo>
                  <a:pt x="2648333" y="416350"/>
                  <a:pt x="2854708" y="375781"/>
                  <a:pt x="2976416" y="391656"/>
                </a:cubicBezTo>
                <a:cubicBezTo>
                  <a:pt x="3098124" y="407531"/>
                  <a:pt x="3205722" y="433989"/>
                  <a:pt x="3283333" y="476322"/>
                </a:cubicBezTo>
                <a:cubicBezTo>
                  <a:pt x="3360944" y="518655"/>
                  <a:pt x="3390930" y="594503"/>
                  <a:pt x="3442083" y="645656"/>
                </a:cubicBezTo>
                <a:cubicBezTo>
                  <a:pt x="3493236" y="696809"/>
                  <a:pt x="3549681" y="732086"/>
                  <a:pt x="3590250" y="783239"/>
                </a:cubicBezTo>
                <a:cubicBezTo>
                  <a:pt x="3630819" y="834392"/>
                  <a:pt x="3666097" y="915530"/>
                  <a:pt x="3685500" y="952572"/>
                </a:cubicBezTo>
                <a:cubicBezTo>
                  <a:pt x="3704903" y="989614"/>
                  <a:pt x="3724305" y="991378"/>
                  <a:pt x="3706666" y="1005489"/>
                </a:cubicBezTo>
                <a:cubicBezTo>
                  <a:pt x="3689027" y="1019600"/>
                  <a:pt x="3623763" y="1016072"/>
                  <a:pt x="3579666" y="1037239"/>
                </a:cubicBezTo>
                <a:cubicBezTo>
                  <a:pt x="3535569" y="1058406"/>
                  <a:pt x="3502055" y="1113086"/>
                  <a:pt x="3442083" y="1132489"/>
                </a:cubicBezTo>
                <a:cubicBezTo>
                  <a:pt x="3382111" y="1151892"/>
                  <a:pt x="3274514" y="1123670"/>
                  <a:pt x="3219833" y="1153656"/>
                </a:cubicBezTo>
                <a:cubicBezTo>
                  <a:pt x="3165153" y="1183642"/>
                  <a:pt x="3149278" y="1254198"/>
                  <a:pt x="3114000" y="1312406"/>
                </a:cubicBezTo>
                <a:cubicBezTo>
                  <a:pt x="3078722" y="1370614"/>
                  <a:pt x="3024041" y="1427059"/>
                  <a:pt x="3008166" y="1502906"/>
                </a:cubicBezTo>
                <a:cubicBezTo>
                  <a:pt x="2992291" y="1578753"/>
                  <a:pt x="3029333" y="1691642"/>
                  <a:pt x="3018750" y="1767489"/>
                </a:cubicBezTo>
                <a:cubicBezTo>
                  <a:pt x="3008167" y="1843336"/>
                  <a:pt x="3006402" y="1917420"/>
                  <a:pt x="2944666" y="1957989"/>
                </a:cubicBezTo>
                <a:cubicBezTo>
                  <a:pt x="2882930" y="1998559"/>
                  <a:pt x="2736527" y="1987976"/>
                  <a:pt x="2648333" y="2010906"/>
                </a:cubicBezTo>
                <a:cubicBezTo>
                  <a:pt x="2560139" y="2033837"/>
                  <a:pt x="2508986" y="2051475"/>
                  <a:pt x="2415500" y="2095572"/>
                </a:cubicBezTo>
                <a:cubicBezTo>
                  <a:pt x="2322014" y="2139669"/>
                  <a:pt x="2170319" y="2261378"/>
                  <a:pt x="2087416" y="2275489"/>
                </a:cubicBezTo>
                <a:cubicBezTo>
                  <a:pt x="2004513" y="2289600"/>
                  <a:pt x="1956888" y="2220808"/>
                  <a:pt x="1918083" y="2180239"/>
                </a:cubicBezTo>
                <a:cubicBezTo>
                  <a:pt x="1879278" y="2139670"/>
                  <a:pt x="1888097" y="2070877"/>
                  <a:pt x="1854583" y="2032072"/>
                </a:cubicBezTo>
                <a:cubicBezTo>
                  <a:pt x="1821069" y="1993267"/>
                  <a:pt x="1757569" y="1984448"/>
                  <a:pt x="1717000" y="1947406"/>
                </a:cubicBezTo>
                <a:cubicBezTo>
                  <a:pt x="1676431" y="1910364"/>
                  <a:pt x="1671138" y="1862739"/>
                  <a:pt x="1611166" y="1809822"/>
                </a:cubicBezTo>
                <a:cubicBezTo>
                  <a:pt x="1551194" y="1756905"/>
                  <a:pt x="1420666" y="1659892"/>
                  <a:pt x="1357166" y="1629906"/>
                </a:cubicBezTo>
                <a:cubicBezTo>
                  <a:pt x="1293666" y="1599920"/>
                  <a:pt x="1314833" y="1668712"/>
                  <a:pt x="1230166" y="1629906"/>
                </a:cubicBezTo>
                <a:cubicBezTo>
                  <a:pt x="1145499" y="1591100"/>
                  <a:pt x="912666" y="1453517"/>
                  <a:pt x="849166" y="1397072"/>
                </a:cubicBezTo>
                <a:cubicBezTo>
                  <a:pt x="785666" y="1340628"/>
                  <a:pt x="872096" y="1324753"/>
                  <a:pt x="849166" y="1291239"/>
                </a:cubicBezTo>
                <a:cubicBezTo>
                  <a:pt x="826236" y="1257725"/>
                  <a:pt x="745097" y="1227739"/>
                  <a:pt x="711583" y="1195989"/>
                </a:cubicBezTo>
                <a:cubicBezTo>
                  <a:pt x="678069" y="1164239"/>
                  <a:pt x="681597" y="1114850"/>
                  <a:pt x="648083" y="1100739"/>
                </a:cubicBezTo>
                <a:cubicBezTo>
                  <a:pt x="614569" y="1086628"/>
                  <a:pt x="542250" y="1098975"/>
                  <a:pt x="510500" y="1111322"/>
                </a:cubicBezTo>
                <a:cubicBezTo>
                  <a:pt x="478750" y="1123669"/>
                  <a:pt x="480514" y="1155419"/>
                  <a:pt x="457583" y="1174822"/>
                </a:cubicBezTo>
                <a:cubicBezTo>
                  <a:pt x="434652" y="1194225"/>
                  <a:pt x="409958" y="1227739"/>
                  <a:pt x="372916" y="1227739"/>
                </a:cubicBezTo>
                <a:cubicBezTo>
                  <a:pt x="335874" y="1227739"/>
                  <a:pt x="279430" y="1176586"/>
                  <a:pt x="235333" y="1174822"/>
                </a:cubicBezTo>
                <a:cubicBezTo>
                  <a:pt x="191236" y="1173058"/>
                  <a:pt x="147138" y="1215392"/>
                  <a:pt x="108333" y="1217156"/>
                </a:cubicBezTo>
                <a:cubicBezTo>
                  <a:pt x="69528" y="1218920"/>
                  <a:pt x="13083" y="1208337"/>
                  <a:pt x="2500" y="1185406"/>
                </a:cubicBezTo>
                <a:cubicBezTo>
                  <a:pt x="-8083" y="1162475"/>
                  <a:pt x="16611" y="1111322"/>
                  <a:pt x="44833" y="1079572"/>
                </a:cubicBezTo>
                <a:cubicBezTo>
                  <a:pt x="73055" y="1047822"/>
                  <a:pt x="124208" y="1030184"/>
                  <a:pt x="171833" y="994906"/>
                </a:cubicBezTo>
                <a:cubicBezTo>
                  <a:pt x="219458" y="959628"/>
                  <a:pt x="312944" y="901420"/>
                  <a:pt x="330583" y="867906"/>
                </a:cubicBezTo>
                <a:cubicBezTo>
                  <a:pt x="348222" y="834392"/>
                  <a:pt x="286485" y="818516"/>
                  <a:pt x="277666" y="793822"/>
                </a:cubicBezTo>
                <a:cubicBezTo>
                  <a:pt x="268847" y="769128"/>
                  <a:pt x="260027" y="733850"/>
                  <a:pt x="277666" y="719739"/>
                </a:cubicBezTo>
                <a:cubicBezTo>
                  <a:pt x="295305" y="705628"/>
                  <a:pt x="349986" y="710920"/>
                  <a:pt x="383500" y="709156"/>
                </a:cubicBezTo>
                <a:cubicBezTo>
                  <a:pt x="417014" y="707392"/>
                  <a:pt x="438181" y="712684"/>
                  <a:pt x="478750" y="709156"/>
                </a:cubicBezTo>
                <a:cubicBezTo>
                  <a:pt x="519319" y="705628"/>
                  <a:pt x="568708" y="695045"/>
                  <a:pt x="626916" y="687989"/>
                </a:cubicBezTo>
                <a:cubicBezTo>
                  <a:pt x="685124" y="680933"/>
                  <a:pt x="785667" y="691516"/>
                  <a:pt x="828000" y="666822"/>
                </a:cubicBezTo>
                <a:cubicBezTo>
                  <a:pt x="870333" y="642128"/>
                  <a:pt x="856222" y="562753"/>
                  <a:pt x="880916" y="539822"/>
                </a:cubicBezTo>
                <a:cubicBezTo>
                  <a:pt x="905610" y="516892"/>
                  <a:pt x="944416" y="536294"/>
                  <a:pt x="976166" y="529239"/>
                </a:cubicBezTo>
                <a:cubicBezTo>
                  <a:pt x="1007916" y="522184"/>
                  <a:pt x="1044958" y="502781"/>
                  <a:pt x="1071416" y="497489"/>
                </a:cubicBezTo>
                <a:cubicBezTo>
                  <a:pt x="1097874" y="492197"/>
                  <a:pt x="1119041" y="485142"/>
                  <a:pt x="1134916" y="497489"/>
                </a:cubicBezTo>
                <a:cubicBezTo>
                  <a:pt x="1150791" y="509836"/>
                  <a:pt x="1166666" y="539822"/>
                  <a:pt x="1166666" y="571572"/>
                </a:cubicBezTo>
                <a:cubicBezTo>
                  <a:pt x="1166666" y="603322"/>
                  <a:pt x="1141971" y="663295"/>
                  <a:pt x="1134916" y="687989"/>
                </a:cubicBezTo>
                <a:cubicBezTo>
                  <a:pt x="1127860" y="712684"/>
                  <a:pt x="1115514" y="710920"/>
                  <a:pt x="1124333" y="719739"/>
                </a:cubicBezTo>
                <a:cubicBezTo>
                  <a:pt x="1133152" y="728558"/>
                  <a:pt x="1164903" y="740906"/>
                  <a:pt x="1187833" y="740906"/>
                </a:cubicBezTo>
                <a:cubicBezTo>
                  <a:pt x="1210763" y="740906"/>
                  <a:pt x="1249569" y="733850"/>
                  <a:pt x="1261916" y="719739"/>
                </a:cubicBezTo>
                <a:cubicBezTo>
                  <a:pt x="1274263" y="705628"/>
                  <a:pt x="1268971" y="677406"/>
                  <a:pt x="1261916" y="656239"/>
                </a:cubicBezTo>
                <a:cubicBezTo>
                  <a:pt x="1254861" y="635072"/>
                  <a:pt x="1230166" y="612142"/>
                  <a:pt x="1219583" y="592739"/>
                </a:cubicBezTo>
                <a:cubicBezTo>
                  <a:pt x="1209000" y="573336"/>
                  <a:pt x="1194888" y="557461"/>
                  <a:pt x="1198416" y="539822"/>
                </a:cubicBezTo>
                <a:cubicBezTo>
                  <a:pt x="1201944" y="522183"/>
                  <a:pt x="1221347" y="508073"/>
                  <a:pt x="1240750" y="486906"/>
                </a:cubicBezTo>
                <a:cubicBezTo>
                  <a:pt x="1260153" y="465739"/>
                  <a:pt x="1279555" y="432225"/>
                  <a:pt x="1314833" y="412822"/>
                </a:cubicBezTo>
                <a:cubicBezTo>
                  <a:pt x="1350111" y="393419"/>
                  <a:pt x="1408319" y="384600"/>
                  <a:pt x="1452416" y="370489"/>
                </a:cubicBezTo>
                <a:cubicBezTo>
                  <a:pt x="1496513" y="356378"/>
                  <a:pt x="1552958" y="347559"/>
                  <a:pt x="1579416" y="328156"/>
                </a:cubicBezTo>
                <a:cubicBezTo>
                  <a:pt x="1605874" y="308753"/>
                  <a:pt x="1597055" y="277003"/>
                  <a:pt x="1611166" y="254072"/>
                </a:cubicBezTo>
                <a:cubicBezTo>
                  <a:pt x="1625277" y="231141"/>
                  <a:pt x="1635861" y="211739"/>
                  <a:pt x="1664083" y="190572"/>
                </a:cubicBezTo>
                <a:cubicBezTo>
                  <a:pt x="1692305" y="169405"/>
                  <a:pt x="1741695" y="150002"/>
                  <a:pt x="1780500" y="127072"/>
                </a:cubicBezTo>
                <a:cubicBezTo>
                  <a:pt x="1819305" y="104142"/>
                  <a:pt x="1863402" y="68864"/>
                  <a:pt x="1896916" y="52989"/>
                </a:cubicBezTo>
                <a:cubicBezTo>
                  <a:pt x="1930430" y="37114"/>
                  <a:pt x="1981583" y="31822"/>
                  <a:pt x="1981583" y="31822"/>
                </a:cubicBezTo>
                <a:lnTo>
                  <a:pt x="2098000" y="31822"/>
                </a:lnTo>
                <a:close/>
              </a:path>
            </a:pathLst>
          </a:cu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5" name="Picture 6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10" y="4934252"/>
            <a:ext cx="427121" cy="603394"/>
          </a:xfrm>
          <a:prstGeom prst="rect">
            <a:avLst/>
          </a:prstGeom>
        </p:spPr>
      </p:pic>
      <p:pic>
        <p:nvPicPr>
          <p:cNvPr id="66" name="Picture 6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69" y="2374151"/>
            <a:ext cx="427121" cy="603394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76" y="1882125"/>
            <a:ext cx="427121" cy="603394"/>
          </a:xfrm>
          <a:prstGeom prst="rect">
            <a:avLst/>
          </a:prstGeom>
        </p:spPr>
      </p:pic>
      <p:pic>
        <p:nvPicPr>
          <p:cNvPr id="68" name="Picture 6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45" y="2428674"/>
            <a:ext cx="427121" cy="603394"/>
          </a:xfrm>
          <a:prstGeom prst="rect">
            <a:avLst/>
          </a:prstGeom>
        </p:spPr>
      </p:pic>
      <p:pic>
        <p:nvPicPr>
          <p:cNvPr id="69" name="Picture 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86" y="2504734"/>
            <a:ext cx="427121" cy="60339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749" y="1697730"/>
            <a:ext cx="427121" cy="603394"/>
          </a:xfrm>
          <a:prstGeom prst="rect">
            <a:avLst/>
          </a:prstGeom>
        </p:spPr>
      </p:pic>
      <p:pic>
        <p:nvPicPr>
          <p:cNvPr id="71" name="Picture 7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1" y="1716026"/>
            <a:ext cx="427121" cy="603394"/>
          </a:xfrm>
          <a:prstGeom prst="rect">
            <a:avLst/>
          </a:prstGeom>
        </p:spPr>
      </p:pic>
      <p:pic>
        <p:nvPicPr>
          <p:cNvPr id="72" name="Picture 7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8" y="1285268"/>
            <a:ext cx="427121" cy="603394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99" y="3678468"/>
            <a:ext cx="427121" cy="60339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85" y="3716175"/>
            <a:ext cx="427121" cy="603394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4989" y="3711522"/>
            <a:ext cx="427121" cy="603394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7" y="3722381"/>
            <a:ext cx="427121" cy="60339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89" y="1825280"/>
            <a:ext cx="427121" cy="60339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54" y="3102262"/>
            <a:ext cx="427121" cy="603394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72" y="4929169"/>
            <a:ext cx="427121" cy="603394"/>
          </a:xfrm>
          <a:prstGeom prst="rect">
            <a:avLst/>
          </a:prstGeom>
        </p:spPr>
      </p:pic>
      <p:sp>
        <p:nvSpPr>
          <p:cNvPr id="80" name="TextBox 79"/>
          <p:cNvSpPr txBox="1"/>
          <p:nvPr/>
        </p:nvSpPr>
        <p:spPr>
          <a:xfrm>
            <a:off x="251520" y="5157192"/>
            <a:ext cx="325821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Known cases of chronic HCV in Isle of Wight residents</a:t>
            </a:r>
          </a:p>
          <a:p>
            <a:r>
              <a:rPr lang="en-US" sz="2400" dirty="0" smtClean="0"/>
              <a:t>2003-2014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11360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2552" y="3016315"/>
            <a:ext cx="427121" cy="60339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4325775"/>
            <a:ext cx="427121" cy="60339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0106" y="2485519"/>
            <a:ext cx="427121" cy="6033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3601" y="3095119"/>
            <a:ext cx="427121" cy="603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6427" y="3095119"/>
            <a:ext cx="427121" cy="60339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9353" y="3095119"/>
            <a:ext cx="427121" cy="60339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80200" y="3095119"/>
            <a:ext cx="427121" cy="60339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42" y="3095119"/>
            <a:ext cx="427121" cy="60339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0718" y="2511265"/>
            <a:ext cx="427121" cy="60339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16690" y="2471680"/>
            <a:ext cx="427121" cy="60339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9306" y="3686101"/>
            <a:ext cx="427121" cy="60339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9080" y="4325775"/>
            <a:ext cx="427121" cy="603394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54963" y="4319569"/>
            <a:ext cx="427121" cy="6033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2084" y="4325775"/>
            <a:ext cx="427121" cy="60339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04910" y="4325775"/>
            <a:ext cx="427121" cy="60339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4325775"/>
            <a:ext cx="427121" cy="60339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4325775"/>
            <a:ext cx="427121" cy="60339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15804" y="4325775"/>
            <a:ext cx="427121" cy="60339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5029867"/>
            <a:ext cx="427121" cy="603394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4325775"/>
            <a:ext cx="427121" cy="603394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32031" y="3716175"/>
            <a:ext cx="427121" cy="603394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2078" y="3716175"/>
            <a:ext cx="427121" cy="60339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42925" y="3716175"/>
            <a:ext cx="427121" cy="60339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70046" y="3716175"/>
            <a:ext cx="427121" cy="603394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8424" y="2510940"/>
            <a:ext cx="427121" cy="60339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0870" y="5633261"/>
            <a:ext cx="427121" cy="60339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49360" y="5029867"/>
            <a:ext cx="427121" cy="603394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1551" y="4973136"/>
            <a:ext cx="427121" cy="60339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02243" y="2510940"/>
            <a:ext cx="427121" cy="603394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7948" y="2209243"/>
            <a:ext cx="427121" cy="603394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5069" y="2319420"/>
            <a:ext cx="427121" cy="603394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5432" y="3384404"/>
            <a:ext cx="427121" cy="603394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26580" y="5537646"/>
            <a:ext cx="427121" cy="603394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8047" y="1907871"/>
            <a:ext cx="427121" cy="603394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8653" y="5629332"/>
            <a:ext cx="427121" cy="603394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02074" y="3082707"/>
            <a:ext cx="427121" cy="603394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2864" y="2385350"/>
            <a:ext cx="427121" cy="603394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2721" y="3075074"/>
            <a:ext cx="427121" cy="603394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40141" y="3108128"/>
            <a:ext cx="427121" cy="603394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1597" y="2988744"/>
            <a:ext cx="427121" cy="60339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8718" y="3118987"/>
            <a:ext cx="427121" cy="603394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4863" y="3722381"/>
            <a:ext cx="427121" cy="603394"/>
          </a:xfrm>
          <a:prstGeom prst="rect">
            <a:avLst/>
          </a:prstGeom>
        </p:spPr>
      </p:pic>
      <p:sp>
        <p:nvSpPr>
          <p:cNvPr id="47" name="Freeform 46"/>
          <p:cNvSpPr/>
          <p:nvPr/>
        </p:nvSpPr>
        <p:spPr>
          <a:xfrm>
            <a:off x="51285" y="1110061"/>
            <a:ext cx="8823269" cy="5555226"/>
          </a:xfrm>
          <a:custGeom>
            <a:avLst/>
            <a:gdLst>
              <a:gd name="connsiteX0" fmla="*/ 2098000 w 3713584"/>
              <a:gd name="connsiteY0" fmla="*/ 31822 h 2277365"/>
              <a:gd name="connsiteX1" fmla="*/ 2256750 w 3713584"/>
              <a:gd name="connsiteY1" fmla="*/ 10656 h 2277365"/>
              <a:gd name="connsiteX2" fmla="*/ 2404916 w 3713584"/>
              <a:gd name="connsiteY2" fmla="*/ 179989 h 2277365"/>
              <a:gd name="connsiteX3" fmla="*/ 2553083 w 3713584"/>
              <a:gd name="connsiteY3" fmla="*/ 381072 h 2277365"/>
              <a:gd name="connsiteX4" fmla="*/ 2976416 w 3713584"/>
              <a:gd name="connsiteY4" fmla="*/ 391656 h 2277365"/>
              <a:gd name="connsiteX5" fmla="*/ 3283333 w 3713584"/>
              <a:gd name="connsiteY5" fmla="*/ 476322 h 2277365"/>
              <a:gd name="connsiteX6" fmla="*/ 3442083 w 3713584"/>
              <a:gd name="connsiteY6" fmla="*/ 645656 h 2277365"/>
              <a:gd name="connsiteX7" fmla="*/ 3590250 w 3713584"/>
              <a:gd name="connsiteY7" fmla="*/ 783239 h 2277365"/>
              <a:gd name="connsiteX8" fmla="*/ 3685500 w 3713584"/>
              <a:gd name="connsiteY8" fmla="*/ 952572 h 2277365"/>
              <a:gd name="connsiteX9" fmla="*/ 3706666 w 3713584"/>
              <a:gd name="connsiteY9" fmla="*/ 1005489 h 2277365"/>
              <a:gd name="connsiteX10" fmla="*/ 3579666 w 3713584"/>
              <a:gd name="connsiteY10" fmla="*/ 1037239 h 2277365"/>
              <a:gd name="connsiteX11" fmla="*/ 3442083 w 3713584"/>
              <a:gd name="connsiteY11" fmla="*/ 1132489 h 2277365"/>
              <a:gd name="connsiteX12" fmla="*/ 3219833 w 3713584"/>
              <a:gd name="connsiteY12" fmla="*/ 1153656 h 2277365"/>
              <a:gd name="connsiteX13" fmla="*/ 3114000 w 3713584"/>
              <a:gd name="connsiteY13" fmla="*/ 1312406 h 2277365"/>
              <a:gd name="connsiteX14" fmla="*/ 3008166 w 3713584"/>
              <a:gd name="connsiteY14" fmla="*/ 1502906 h 2277365"/>
              <a:gd name="connsiteX15" fmla="*/ 3018750 w 3713584"/>
              <a:gd name="connsiteY15" fmla="*/ 1767489 h 2277365"/>
              <a:gd name="connsiteX16" fmla="*/ 2944666 w 3713584"/>
              <a:gd name="connsiteY16" fmla="*/ 1957989 h 2277365"/>
              <a:gd name="connsiteX17" fmla="*/ 2648333 w 3713584"/>
              <a:gd name="connsiteY17" fmla="*/ 2010906 h 2277365"/>
              <a:gd name="connsiteX18" fmla="*/ 2415500 w 3713584"/>
              <a:gd name="connsiteY18" fmla="*/ 2095572 h 2277365"/>
              <a:gd name="connsiteX19" fmla="*/ 2087416 w 3713584"/>
              <a:gd name="connsiteY19" fmla="*/ 2275489 h 2277365"/>
              <a:gd name="connsiteX20" fmla="*/ 1918083 w 3713584"/>
              <a:gd name="connsiteY20" fmla="*/ 2180239 h 2277365"/>
              <a:gd name="connsiteX21" fmla="*/ 1854583 w 3713584"/>
              <a:gd name="connsiteY21" fmla="*/ 2032072 h 2277365"/>
              <a:gd name="connsiteX22" fmla="*/ 1717000 w 3713584"/>
              <a:gd name="connsiteY22" fmla="*/ 1947406 h 2277365"/>
              <a:gd name="connsiteX23" fmla="*/ 1611166 w 3713584"/>
              <a:gd name="connsiteY23" fmla="*/ 1809822 h 2277365"/>
              <a:gd name="connsiteX24" fmla="*/ 1357166 w 3713584"/>
              <a:gd name="connsiteY24" fmla="*/ 1629906 h 2277365"/>
              <a:gd name="connsiteX25" fmla="*/ 1230166 w 3713584"/>
              <a:gd name="connsiteY25" fmla="*/ 1629906 h 2277365"/>
              <a:gd name="connsiteX26" fmla="*/ 849166 w 3713584"/>
              <a:gd name="connsiteY26" fmla="*/ 1397072 h 2277365"/>
              <a:gd name="connsiteX27" fmla="*/ 849166 w 3713584"/>
              <a:gd name="connsiteY27" fmla="*/ 1291239 h 2277365"/>
              <a:gd name="connsiteX28" fmla="*/ 711583 w 3713584"/>
              <a:gd name="connsiteY28" fmla="*/ 1195989 h 2277365"/>
              <a:gd name="connsiteX29" fmla="*/ 648083 w 3713584"/>
              <a:gd name="connsiteY29" fmla="*/ 1100739 h 2277365"/>
              <a:gd name="connsiteX30" fmla="*/ 510500 w 3713584"/>
              <a:gd name="connsiteY30" fmla="*/ 1111322 h 2277365"/>
              <a:gd name="connsiteX31" fmla="*/ 457583 w 3713584"/>
              <a:gd name="connsiteY31" fmla="*/ 1174822 h 2277365"/>
              <a:gd name="connsiteX32" fmla="*/ 372916 w 3713584"/>
              <a:gd name="connsiteY32" fmla="*/ 1227739 h 2277365"/>
              <a:gd name="connsiteX33" fmla="*/ 235333 w 3713584"/>
              <a:gd name="connsiteY33" fmla="*/ 1174822 h 2277365"/>
              <a:gd name="connsiteX34" fmla="*/ 108333 w 3713584"/>
              <a:gd name="connsiteY34" fmla="*/ 1217156 h 2277365"/>
              <a:gd name="connsiteX35" fmla="*/ 2500 w 3713584"/>
              <a:gd name="connsiteY35" fmla="*/ 1185406 h 2277365"/>
              <a:gd name="connsiteX36" fmla="*/ 44833 w 3713584"/>
              <a:gd name="connsiteY36" fmla="*/ 1079572 h 2277365"/>
              <a:gd name="connsiteX37" fmla="*/ 171833 w 3713584"/>
              <a:gd name="connsiteY37" fmla="*/ 994906 h 2277365"/>
              <a:gd name="connsiteX38" fmla="*/ 330583 w 3713584"/>
              <a:gd name="connsiteY38" fmla="*/ 867906 h 2277365"/>
              <a:gd name="connsiteX39" fmla="*/ 277666 w 3713584"/>
              <a:gd name="connsiteY39" fmla="*/ 793822 h 2277365"/>
              <a:gd name="connsiteX40" fmla="*/ 277666 w 3713584"/>
              <a:gd name="connsiteY40" fmla="*/ 719739 h 2277365"/>
              <a:gd name="connsiteX41" fmla="*/ 383500 w 3713584"/>
              <a:gd name="connsiteY41" fmla="*/ 709156 h 2277365"/>
              <a:gd name="connsiteX42" fmla="*/ 478750 w 3713584"/>
              <a:gd name="connsiteY42" fmla="*/ 709156 h 2277365"/>
              <a:gd name="connsiteX43" fmla="*/ 626916 w 3713584"/>
              <a:gd name="connsiteY43" fmla="*/ 687989 h 2277365"/>
              <a:gd name="connsiteX44" fmla="*/ 828000 w 3713584"/>
              <a:gd name="connsiteY44" fmla="*/ 666822 h 2277365"/>
              <a:gd name="connsiteX45" fmla="*/ 880916 w 3713584"/>
              <a:gd name="connsiteY45" fmla="*/ 539822 h 2277365"/>
              <a:gd name="connsiteX46" fmla="*/ 976166 w 3713584"/>
              <a:gd name="connsiteY46" fmla="*/ 529239 h 2277365"/>
              <a:gd name="connsiteX47" fmla="*/ 1071416 w 3713584"/>
              <a:gd name="connsiteY47" fmla="*/ 497489 h 2277365"/>
              <a:gd name="connsiteX48" fmla="*/ 1134916 w 3713584"/>
              <a:gd name="connsiteY48" fmla="*/ 497489 h 2277365"/>
              <a:gd name="connsiteX49" fmla="*/ 1166666 w 3713584"/>
              <a:gd name="connsiteY49" fmla="*/ 571572 h 2277365"/>
              <a:gd name="connsiteX50" fmla="*/ 1134916 w 3713584"/>
              <a:gd name="connsiteY50" fmla="*/ 687989 h 2277365"/>
              <a:gd name="connsiteX51" fmla="*/ 1124333 w 3713584"/>
              <a:gd name="connsiteY51" fmla="*/ 719739 h 2277365"/>
              <a:gd name="connsiteX52" fmla="*/ 1187833 w 3713584"/>
              <a:gd name="connsiteY52" fmla="*/ 740906 h 2277365"/>
              <a:gd name="connsiteX53" fmla="*/ 1261916 w 3713584"/>
              <a:gd name="connsiteY53" fmla="*/ 719739 h 2277365"/>
              <a:gd name="connsiteX54" fmla="*/ 1261916 w 3713584"/>
              <a:gd name="connsiteY54" fmla="*/ 656239 h 2277365"/>
              <a:gd name="connsiteX55" fmla="*/ 1219583 w 3713584"/>
              <a:gd name="connsiteY55" fmla="*/ 592739 h 2277365"/>
              <a:gd name="connsiteX56" fmla="*/ 1198416 w 3713584"/>
              <a:gd name="connsiteY56" fmla="*/ 539822 h 2277365"/>
              <a:gd name="connsiteX57" fmla="*/ 1240750 w 3713584"/>
              <a:gd name="connsiteY57" fmla="*/ 486906 h 2277365"/>
              <a:gd name="connsiteX58" fmla="*/ 1314833 w 3713584"/>
              <a:gd name="connsiteY58" fmla="*/ 412822 h 2277365"/>
              <a:gd name="connsiteX59" fmla="*/ 1452416 w 3713584"/>
              <a:gd name="connsiteY59" fmla="*/ 370489 h 2277365"/>
              <a:gd name="connsiteX60" fmla="*/ 1579416 w 3713584"/>
              <a:gd name="connsiteY60" fmla="*/ 328156 h 2277365"/>
              <a:gd name="connsiteX61" fmla="*/ 1611166 w 3713584"/>
              <a:gd name="connsiteY61" fmla="*/ 254072 h 2277365"/>
              <a:gd name="connsiteX62" fmla="*/ 1664083 w 3713584"/>
              <a:gd name="connsiteY62" fmla="*/ 190572 h 2277365"/>
              <a:gd name="connsiteX63" fmla="*/ 1780500 w 3713584"/>
              <a:gd name="connsiteY63" fmla="*/ 127072 h 2277365"/>
              <a:gd name="connsiteX64" fmla="*/ 1896916 w 3713584"/>
              <a:gd name="connsiteY64" fmla="*/ 52989 h 2277365"/>
              <a:gd name="connsiteX65" fmla="*/ 1981583 w 3713584"/>
              <a:gd name="connsiteY65" fmla="*/ 31822 h 2277365"/>
              <a:gd name="connsiteX66" fmla="*/ 2098000 w 3713584"/>
              <a:gd name="connsiteY66" fmla="*/ 31822 h 22773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</a:cxnLst>
            <a:rect l="l" t="t" r="r" b="b"/>
            <a:pathLst>
              <a:path w="3713584" h="2277365">
                <a:moveTo>
                  <a:pt x="2098000" y="31822"/>
                </a:moveTo>
                <a:cubicBezTo>
                  <a:pt x="2151798" y="8891"/>
                  <a:pt x="2205597" y="-14039"/>
                  <a:pt x="2256750" y="10656"/>
                </a:cubicBezTo>
                <a:cubicBezTo>
                  <a:pt x="2307903" y="35351"/>
                  <a:pt x="2355527" y="118253"/>
                  <a:pt x="2404916" y="179989"/>
                </a:cubicBezTo>
                <a:cubicBezTo>
                  <a:pt x="2454305" y="241725"/>
                  <a:pt x="2457833" y="345794"/>
                  <a:pt x="2553083" y="381072"/>
                </a:cubicBezTo>
                <a:cubicBezTo>
                  <a:pt x="2648333" y="416350"/>
                  <a:pt x="2854708" y="375781"/>
                  <a:pt x="2976416" y="391656"/>
                </a:cubicBezTo>
                <a:cubicBezTo>
                  <a:pt x="3098124" y="407531"/>
                  <a:pt x="3205722" y="433989"/>
                  <a:pt x="3283333" y="476322"/>
                </a:cubicBezTo>
                <a:cubicBezTo>
                  <a:pt x="3360944" y="518655"/>
                  <a:pt x="3390930" y="594503"/>
                  <a:pt x="3442083" y="645656"/>
                </a:cubicBezTo>
                <a:cubicBezTo>
                  <a:pt x="3493236" y="696809"/>
                  <a:pt x="3549681" y="732086"/>
                  <a:pt x="3590250" y="783239"/>
                </a:cubicBezTo>
                <a:cubicBezTo>
                  <a:pt x="3630819" y="834392"/>
                  <a:pt x="3666097" y="915530"/>
                  <a:pt x="3685500" y="952572"/>
                </a:cubicBezTo>
                <a:cubicBezTo>
                  <a:pt x="3704903" y="989614"/>
                  <a:pt x="3724305" y="991378"/>
                  <a:pt x="3706666" y="1005489"/>
                </a:cubicBezTo>
                <a:cubicBezTo>
                  <a:pt x="3689027" y="1019600"/>
                  <a:pt x="3623763" y="1016072"/>
                  <a:pt x="3579666" y="1037239"/>
                </a:cubicBezTo>
                <a:cubicBezTo>
                  <a:pt x="3535569" y="1058406"/>
                  <a:pt x="3502055" y="1113086"/>
                  <a:pt x="3442083" y="1132489"/>
                </a:cubicBezTo>
                <a:cubicBezTo>
                  <a:pt x="3382111" y="1151892"/>
                  <a:pt x="3274514" y="1123670"/>
                  <a:pt x="3219833" y="1153656"/>
                </a:cubicBezTo>
                <a:cubicBezTo>
                  <a:pt x="3165153" y="1183642"/>
                  <a:pt x="3149278" y="1254198"/>
                  <a:pt x="3114000" y="1312406"/>
                </a:cubicBezTo>
                <a:cubicBezTo>
                  <a:pt x="3078722" y="1370614"/>
                  <a:pt x="3024041" y="1427059"/>
                  <a:pt x="3008166" y="1502906"/>
                </a:cubicBezTo>
                <a:cubicBezTo>
                  <a:pt x="2992291" y="1578753"/>
                  <a:pt x="3029333" y="1691642"/>
                  <a:pt x="3018750" y="1767489"/>
                </a:cubicBezTo>
                <a:cubicBezTo>
                  <a:pt x="3008167" y="1843336"/>
                  <a:pt x="3006402" y="1917420"/>
                  <a:pt x="2944666" y="1957989"/>
                </a:cubicBezTo>
                <a:cubicBezTo>
                  <a:pt x="2882930" y="1998559"/>
                  <a:pt x="2736527" y="1987976"/>
                  <a:pt x="2648333" y="2010906"/>
                </a:cubicBezTo>
                <a:cubicBezTo>
                  <a:pt x="2560139" y="2033837"/>
                  <a:pt x="2508986" y="2051475"/>
                  <a:pt x="2415500" y="2095572"/>
                </a:cubicBezTo>
                <a:cubicBezTo>
                  <a:pt x="2322014" y="2139669"/>
                  <a:pt x="2170319" y="2261378"/>
                  <a:pt x="2087416" y="2275489"/>
                </a:cubicBezTo>
                <a:cubicBezTo>
                  <a:pt x="2004513" y="2289600"/>
                  <a:pt x="1956888" y="2220808"/>
                  <a:pt x="1918083" y="2180239"/>
                </a:cubicBezTo>
                <a:cubicBezTo>
                  <a:pt x="1879278" y="2139670"/>
                  <a:pt x="1888097" y="2070877"/>
                  <a:pt x="1854583" y="2032072"/>
                </a:cubicBezTo>
                <a:cubicBezTo>
                  <a:pt x="1821069" y="1993267"/>
                  <a:pt x="1757569" y="1984448"/>
                  <a:pt x="1717000" y="1947406"/>
                </a:cubicBezTo>
                <a:cubicBezTo>
                  <a:pt x="1676431" y="1910364"/>
                  <a:pt x="1671138" y="1862739"/>
                  <a:pt x="1611166" y="1809822"/>
                </a:cubicBezTo>
                <a:cubicBezTo>
                  <a:pt x="1551194" y="1756905"/>
                  <a:pt x="1420666" y="1659892"/>
                  <a:pt x="1357166" y="1629906"/>
                </a:cubicBezTo>
                <a:cubicBezTo>
                  <a:pt x="1293666" y="1599920"/>
                  <a:pt x="1314833" y="1668712"/>
                  <a:pt x="1230166" y="1629906"/>
                </a:cubicBezTo>
                <a:cubicBezTo>
                  <a:pt x="1145499" y="1591100"/>
                  <a:pt x="912666" y="1453517"/>
                  <a:pt x="849166" y="1397072"/>
                </a:cubicBezTo>
                <a:cubicBezTo>
                  <a:pt x="785666" y="1340628"/>
                  <a:pt x="872096" y="1324753"/>
                  <a:pt x="849166" y="1291239"/>
                </a:cubicBezTo>
                <a:cubicBezTo>
                  <a:pt x="826236" y="1257725"/>
                  <a:pt x="745097" y="1227739"/>
                  <a:pt x="711583" y="1195989"/>
                </a:cubicBezTo>
                <a:cubicBezTo>
                  <a:pt x="678069" y="1164239"/>
                  <a:pt x="681597" y="1114850"/>
                  <a:pt x="648083" y="1100739"/>
                </a:cubicBezTo>
                <a:cubicBezTo>
                  <a:pt x="614569" y="1086628"/>
                  <a:pt x="542250" y="1098975"/>
                  <a:pt x="510500" y="1111322"/>
                </a:cubicBezTo>
                <a:cubicBezTo>
                  <a:pt x="478750" y="1123669"/>
                  <a:pt x="480514" y="1155419"/>
                  <a:pt x="457583" y="1174822"/>
                </a:cubicBezTo>
                <a:cubicBezTo>
                  <a:pt x="434652" y="1194225"/>
                  <a:pt x="409958" y="1227739"/>
                  <a:pt x="372916" y="1227739"/>
                </a:cubicBezTo>
                <a:cubicBezTo>
                  <a:pt x="335874" y="1227739"/>
                  <a:pt x="279430" y="1176586"/>
                  <a:pt x="235333" y="1174822"/>
                </a:cubicBezTo>
                <a:cubicBezTo>
                  <a:pt x="191236" y="1173058"/>
                  <a:pt x="147138" y="1215392"/>
                  <a:pt x="108333" y="1217156"/>
                </a:cubicBezTo>
                <a:cubicBezTo>
                  <a:pt x="69528" y="1218920"/>
                  <a:pt x="13083" y="1208337"/>
                  <a:pt x="2500" y="1185406"/>
                </a:cubicBezTo>
                <a:cubicBezTo>
                  <a:pt x="-8083" y="1162475"/>
                  <a:pt x="16611" y="1111322"/>
                  <a:pt x="44833" y="1079572"/>
                </a:cubicBezTo>
                <a:cubicBezTo>
                  <a:pt x="73055" y="1047822"/>
                  <a:pt x="124208" y="1030184"/>
                  <a:pt x="171833" y="994906"/>
                </a:cubicBezTo>
                <a:cubicBezTo>
                  <a:pt x="219458" y="959628"/>
                  <a:pt x="312944" y="901420"/>
                  <a:pt x="330583" y="867906"/>
                </a:cubicBezTo>
                <a:cubicBezTo>
                  <a:pt x="348222" y="834392"/>
                  <a:pt x="286485" y="818516"/>
                  <a:pt x="277666" y="793822"/>
                </a:cubicBezTo>
                <a:cubicBezTo>
                  <a:pt x="268847" y="769128"/>
                  <a:pt x="260027" y="733850"/>
                  <a:pt x="277666" y="719739"/>
                </a:cubicBezTo>
                <a:cubicBezTo>
                  <a:pt x="295305" y="705628"/>
                  <a:pt x="349986" y="710920"/>
                  <a:pt x="383500" y="709156"/>
                </a:cubicBezTo>
                <a:cubicBezTo>
                  <a:pt x="417014" y="707392"/>
                  <a:pt x="438181" y="712684"/>
                  <a:pt x="478750" y="709156"/>
                </a:cubicBezTo>
                <a:cubicBezTo>
                  <a:pt x="519319" y="705628"/>
                  <a:pt x="568708" y="695045"/>
                  <a:pt x="626916" y="687989"/>
                </a:cubicBezTo>
                <a:cubicBezTo>
                  <a:pt x="685124" y="680933"/>
                  <a:pt x="785667" y="691516"/>
                  <a:pt x="828000" y="666822"/>
                </a:cubicBezTo>
                <a:cubicBezTo>
                  <a:pt x="870333" y="642128"/>
                  <a:pt x="856222" y="562753"/>
                  <a:pt x="880916" y="539822"/>
                </a:cubicBezTo>
                <a:cubicBezTo>
                  <a:pt x="905610" y="516892"/>
                  <a:pt x="944416" y="536294"/>
                  <a:pt x="976166" y="529239"/>
                </a:cubicBezTo>
                <a:cubicBezTo>
                  <a:pt x="1007916" y="522184"/>
                  <a:pt x="1044958" y="502781"/>
                  <a:pt x="1071416" y="497489"/>
                </a:cubicBezTo>
                <a:cubicBezTo>
                  <a:pt x="1097874" y="492197"/>
                  <a:pt x="1119041" y="485142"/>
                  <a:pt x="1134916" y="497489"/>
                </a:cubicBezTo>
                <a:cubicBezTo>
                  <a:pt x="1150791" y="509836"/>
                  <a:pt x="1166666" y="539822"/>
                  <a:pt x="1166666" y="571572"/>
                </a:cubicBezTo>
                <a:cubicBezTo>
                  <a:pt x="1166666" y="603322"/>
                  <a:pt x="1141971" y="663295"/>
                  <a:pt x="1134916" y="687989"/>
                </a:cubicBezTo>
                <a:cubicBezTo>
                  <a:pt x="1127860" y="712684"/>
                  <a:pt x="1115514" y="710920"/>
                  <a:pt x="1124333" y="719739"/>
                </a:cubicBezTo>
                <a:cubicBezTo>
                  <a:pt x="1133152" y="728558"/>
                  <a:pt x="1164903" y="740906"/>
                  <a:pt x="1187833" y="740906"/>
                </a:cubicBezTo>
                <a:cubicBezTo>
                  <a:pt x="1210763" y="740906"/>
                  <a:pt x="1249569" y="733850"/>
                  <a:pt x="1261916" y="719739"/>
                </a:cubicBezTo>
                <a:cubicBezTo>
                  <a:pt x="1274263" y="705628"/>
                  <a:pt x="1268971" y="677406"/>
                  <a:pt x="1261916" y="656239"/>
                </a:cubicBezTo>
                <a:cubicBezTo>
                  <a:pt x="1254861" y="635072"/>
                  <a:pt x="1230166" y="612142"/>
                  <a:pt x="1219583" y="592739"/>
                </a:cubicBezTo>
                <a:cubicBezTo>
                  <a:pt x="1209000" y="573336"/>
                  <a:pt x="1194888" y="557461"/>
                  <a:pt x="1198416" y="539822"/>
                </a:cubicBezTo>
                <a:cubicBezTo>
                  <a:pt x="1201944" y="522183"/>
                  <a:pt x="1221347" y="508073"/>
                  <a:pt x="1240750" y="486906"/>
                </a:cubicBezTo>
                <a:cubicBezTo>
                  <a:pt x="1260153" y="465739"/>
                  <a:pt x="1279555" y="432225"/>
                  <a:pt x="1314833" y="412822"/>
                </a:cubicBezTo>
                <a:cubicBezTo>
                  <a:pt x="1350111" y="393419"/>
                  <a:pt x="1408319" y="384600"/>
                  <a:pt x="1452416" y="370489"/>
                </a:cubicBezTo>
                <a:cubicBezTo>
                  <a:pt x="1496513" y="356378"/>
                  <a:pt x="1552958" y="347559"/>
                  <a:pt x="1579416" y="328156"/>
                </a:cubicBezTo>
                <a:cubicBezTo>
                  <a:pt x="1605874" y="308753"/>
                  <a:pt x="1597055" y="277003"/>
                  <a:pt x="1611166" y="254072"/>
                </a:cubicBezTo>
                <a:cubicBezTo>
                  <a:pt x="1625277" y="231141"/>
                  <a:pt x="1635861" y="211739"/>
                  <a:pt x="1664083" y="190572"/>
                </a:cubicBezTo>
                <a:cubicBezTo>
                  <a:pt x="1692305" y="169405"/>
                  <a:pt x="1741695" y="150002"/>
                  <a:pt x="1780500" y="127072"/>
                </a:cubicBezTo>
                <a:cubicBezTo>
                  <a:pt x="1819305" y="104142"/>
                  <a:pt x="1863402" y="68864"/>
                  <a:pt x="1896916" y="52989"/>
                </a:cubicBezTo>
                <a:cubicBezTo>
                  <a:pt x="1930430" y="37114"/>
                  <a:pt x="1981583" y="31822"/>
                  <a:pt x="1981583" y="31822"/>
                </a:cubicBezTo>
                <a:lnTo>
                  <a:pt x="2098000" y="31822"/>
                </a:lnTo>
                <a:close/>
              </a:path>
            </a:pathLst>
          </a:custGeom>
          <a:noFill/>
          <a:ln>
            <a:solidFill>
              <a:srgbClr val="595959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2110" y="4934252"/>
            <a:ext cx="427121" cy="603394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89569" y="2374151"/>
            <a:ext cx="427121" cy="603394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70276" y="1882125"/>
            <a:ext cx="427121" cy="603394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7945" y="2428674"/>
            <a:ext cx="427121" cy="603394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4486" y="2504734"/>
            <a:ext cx="427121" cy="603394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25111" y="1716026"/>
            <a:ext cx="427121" cy="603394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118" y="1285268"/>
            <a:ext cx="427121" cy="603394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8199" y="3678468"/>
            <a:ext cx="427121" cy="603394"/>
          </a:xfrm>
          <a:prstGeom prst="rect">
            <a:avLst/>
          </a:prstGeom>
        </p:spPr>
      </p:pic>
      <p:pic>
        <p:nvPicPr>
          <p:cNvPr id="56" name="Picture 5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385" y="3716175"/>
            <a:ext cx="427121" cy="603394"/>
          </a:xfrm>
          <a:prstGeom prst="rect">
            <a:avLst/>
          </a:prstGeom>
        </p:spPr>
      </p:pic>
      <p:pic>
        <p:nvPicPr>
          <p:cNvPr id="57" name="Picture 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67997" y="3722381"/>
            <a:ext cx="427121" cy="603394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8189" y="1825280"/>
            <a:ext cx="427121" cy="603394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5754" y="3102262"/>
            <a:ext cx="427121" cy="603394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38672" y="4929169"/>
            <a:ext cx="427121" cy="603394"/>
          </a:xfrm>
          <a:prstGeom prst="rect">
            <a:avLst/>
          </a:prstGeom>
        </p:spPr>
      </p:pic>
      <p:sp>
        <p:nvSpPr>
          <p:cNvPr id="61" name="TextBox 60"/>
          <p:cNvSpPr txBox="1"/>
          <p:nvPr/>
        </p:nvSpPr>
        <p:spPr>
          <a:xfrm>
            <a:off x="179512" y="5301208"/>
            <a:ext cx="325821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 few had died and been successfully treated</a:t>
            </a:r>
            <a:endParaRPr lang="en-US" sz="2400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496300" cy="649288"/>
          </a:xfrm>
        </p:spPr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4027359" y="2977545"/>
            <a:ext cx="2267201" cy="1384995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110 active chronic infections</a:t>
            </a:r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70920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2" name="Title 1"/>
          <p:cNvSpPr>
            <a:spLocks noGrp="1"/>
          </p:cNvSpPr>
          <p:nvPr>
            <p:ph type="title"/>
          </p:nvPr>
        </p:nvSpPr>
        <p:spPr>
          <a:xfrm>
            <a:off x="1187624" y="188640"/>
            <a:ext cx="8496300" cy="649288"/>
          </a:xfrm>
        </p:spPr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3419872" y="1268760"/>
            <a:ext cx="2267201" cy="1815882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200 missing chronic infections!</a:t>
            </a:r>
            <a:endParaRPr lang="en-US" sz="2800" dirty="0">
              <a:solidFill>
                <a:srgbClr val="FF0000"/>
              </a:solidFill>
            </a:endParaRPr>
          </a:p>
        </p:txBody>
      </p:sp>
      <p:pic>
        <p:nvPicPr>
          <p:cNvPr id="63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573016"/>
            <a:ext cx="7061200" cy="1290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051720" y="5373216"/>
            <a:ext cx="5256584" cy="52322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6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chemeClr val="bg2">
                    <a:lumMod val="50000"/>
                  </a:schemeClr>
                </a:solidFill>
              </a:rPr>
              <a:t>Could social media help us?</a:t>
            </a:r>
            <a:endParaRPr lang="en-US" sz="2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598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Background &amp; rationale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Previous experience on using physical social network to facilitate harm reduction behaviours</a:t>
            </a:r>
            <a:r>
              <a:rPr lang="en-US" sz="2400" baseline="30000" dirty="0" smtClean="0"/>
              <a:t>4,5</a:t>
            </a:r>
          </a:p>
          <a:p>
            <a:r>
              <a:rPr lang="en-US" sz="2400" dirty="0" smtClean="0"/>
              <a:t>Not known whether or how PWID use social media</a:t>
            </a:r>
          </a:p>
          <a:p>
            <a:r>
              <a:rPr lang="en-US" sz="2400" dirty="0" smtClean="0"/>
              <a:t>Limited data on the feasibility of using social media for health promotion in other contexts</a:t>
            </a:r>
            <a:r>
              <a:rPr lang="en-US" sz="2400" baseline="30000" dirty="0"/>
              <a:t>6</a:t>
            </a:r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9512" y="6021288"/>
            <a:ext cx="470190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dirty="0" smtClean="0"/>
              <a:t>4. Friedman, </a:t>
            </a:r>
            <a:r>
              <a:rPr lang="en-US" i="1" dirty="0" smtClean="0"/>
              <a:t>et al</a:t>
            </a:r>
            <a:r>
              <a:rPr lang="en-US" dirty="0" smtClean="0"/>
              <a:t>. </a:t>
            </a:r>
            <a:r>
              <a:rPr lang="en-US" dirty="0"/>
              <a:t>International Journal of Drug </a:t>
            </a:r>
            <a:r>
              <a:rPr lang="en-US" dirty="0" smtClean="0"/>
              <a:t>Policy. 1997</a:t>
            </a:r>
          </a:p>
          <a:p>
            <a:pPr algn="l"/>
            <a:r>
              <a:rPr lang="en-US" dirty="0" smtClean="0"/>
              <a:t>5. Booth, </a:t>
            </a:r>
            <a:r>
              <a:rPr lang="en-US" i="1" dirty="0" smtClean="0"/>
              <a:t>et al. </a:t>
            </a:r>
            <a:r>
              <a:rPr lang="en-US" i="1" dirty="0"/>
              <a:t>Am J Public Health</a:t>
            </a:r>
            <a:r>
              <a:rPr lang="en-US" dirty="0"/>
              <a:t>. </a:t>
            </a:r>
            <a:r>
              <a:rPr lang="en-US" dirty="0" smtClean="0"/>
              <a:t>2011</a:t>
            </a:r>
            <a:endParaRPr lang="en-US" i="1" dirty="0" smtClean="0"/>
          </a:p>
          <a:p>
            <a:pPr algn="l"/>
            <a:r>
              <a:rPr lang="en-US" dirty="0" smtClean="0"/>
              <a:t>6. </a:t>
            </a:r>
            <a:r>
              <a:rPr lang="en-US" dirty="0" err="1" smtClean="0"/>
              <a:t>Laranjo</a:t>
            </a:r>
            <a:r>
              <a:rPr lang="en-US" i="1" dirty="0" smtClean="0"/>
              <a:t>, et al</a:t>
            </a:r>
            <a:r>
              <a:rPr lang="en-US" dirty="0" smtClean="0"/>
              <a:t>. </a:t>
            </a:r>
            <a:r>
              <a:rPr lang="en-GB" dirty="0" smtClean="0"/>
              <a:t>J </a:t>
            </a:r>
            <a:r>
              <a:rPr lang="en-GB" dirty="0"/>
              <a:t>Am Med Inform </a:t>
            </a:r>
            <a:r>
              <a:rPr lang="en-GB" dirty="0" smtClean="0"/>
              <a:t>Assoc. 2014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8329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 bwMode="auto">
          <a:xfrm>
            <a:off x="467544" y="1988840"/>
            <a:ext cx="8496944" cy="3610744"/>
          </a:xfrm>
          <a:prstGeom prst="roundRect">
            <a:avLst/>
          </a:prstGeom>
          <a:solidFill>
            <a:schemeClr val="accent1"/>
          </a:solidFill>
          <a:ln w="12700" cap="flat" cmpd="sng" algn="ctr">
            <a:solidFill>
              <a:schemeClr val="accent2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Lucida Sans" pitchFamily="16" charset="0"/>
              <a:ea typeface="ＭＳ Ｐゴシック" pitchFamily="16" charset="-128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Research question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2924944"/>
            <a:ext cx="8496300" cy="1296144"/>
          </a:xfrm>
          <a:noFill/>
          <a:ln>
            <a:noFill/>
          </a:ln>
        </p:spPr>
        <p:txBody>
          <a:bodyPr/>
          <a:lstStyle/>
          <a:p>
            <a:pPr marL="0" indent="0" algn="ctr">
              <a:buNone/>
            </a:pPr>
            <a:r>
              <a:rPr lang="en-US" sz="3600" b="1" dirty="0" smtClean="0">
                <a:solidFill>
                  <a:schemeClr val="bg1"/>
                </a:solidFill>
                <a:latin typeface="+mj-lt"/>
              </a:rPr>
              <a:t>How are PWID connected through social media within a physical social network?</a:t>
            </a:r>
            <a:endParaRPr lang="en-US" sz="3600" b="1" dirty="0">
              <a:solidFill>
                <a:schemeClr val="bg1"/>
              </a:solidFill>
              <a:latin typeface="+mj-lt"/>
            </a:endParaRPr>
          </a:p>
          <a:p>
            <a:pPr marL="0" indent="0" algn="ctr">
              <a:buNone/>
            </a:pPr>
            <a:endParaRPr lang="en-US" sz="3600" dirty="0">
              <a:solidFill>
                <a:schemeClr val="bg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DD076F-D14C-2A4E-86AA-40D7EBF0502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1780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CS_template">
  <a:themeElements>
    <a:clrScheme name="uos_ppt__template_v7 1">
      <a:dk1>
        <a:srgbClr val="323D43"/>
      </a:dk1>
      <a:lt1>
        <a:srgbClr val="FFFFFF"/>
      </a:lt1>
      <a:dk2>
        <a:srgbClr val="014359"/>
      </a:dk2>
      <a:lt2>
        <a:srgbClr val="77ADD3"/>
      </a:lt2>
      <a:accent1>
        <a:srgbClr val="979E45"/>
      </a:accent1>
      <a:accent2>
        <a:srgbClr val="4F5A20"/>
      </a:accent2>
      <a:accent3>
        <a:srgbClr val="FFFFFF"/>
      </a:accent3>
      <a:accent4>
        <a:srgbClr val="293338"/>
      </a:accent4>
      <a:accent5>
        <a:srgbClr val="C9CCB0"/>
      </a:accent5>
      <a:accent6>
        <a:srgbClr val="47511C"/>
      </a:accent6>
      <a:hlink>
        <a:srgbClr val="A67891"/>
      </a:hlink>
      <a:folHlink>
        <a:srgbClr val="8F9E94"/>
      </a:folHlink>
    </a:clrScheme>
    <a:fontScheme name="uos_ppt__template_v7">
      <a:majorFont>
        <a:latin typeface="Georgia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1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Lucida Sans" pitchFamily="16" charset="0"/>
            <a:ea typeface="ＭＳ Ｐゴシック" pitchFamily="16" charset="-128"/>
          </a:defRPr>
        </a:defPPr>
      </a:lstStyle>
    </a:lnDef>
  </a:objectDefaults>
  <a:extraClrSchemeLst>
    <a:extraClrScheme>
      <a:clrScheme name="uos_ppt__template_v7 1">
        <a:dk1>
          <a:srgbClr val="323D43"/>
        </a:dk1>
        <a:lt1>
          <a:srgbClr val="FFFFFF"/>
        </a:lt1>
        <a:dk2>
          <a:srgbClr val="014359"/>
        </a:dk2>
        <a:lt2>
          <a:srgbClr val="77ADD3"/>
        </a:lt2>
        <a:accent1>
          <a:srgbClr val="979E45"/>
        </a:accent1>
        <a:accent2>
          <a:srgbClr val="4F5A20"/>
        </a:accent2>
        <a:accent3>
          <a:srgbClr val="FFFFFF"/>
        </a:accent3>
        <a:accent4>
          <a:srgbClr val="293338"/>
        </a:accent4>
        <a:accent5>
          <a:srgbClr val="C9CCB0"/>
        </a:accent5>
        <a:accent6>
          <a:srgbClr val="47511C"/>
        </a:accent6>
        <a:hlink>
          <a:srgbClr val="A67891"/>
        </a:hlink>
        <a:folHlink>
          <a:srgbClr val="8F9E94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9795</TotalTime>
  <Words>1151</Words>
  <Application>Microsoft Macintosh PowerPoint</Application>
  <PresentationFormat>On-screen Show (4:3)</PresentationFormat>
  <Paragraphs>166</Paragraphs>
  <Slides>29</Slides>
  <Notes>3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1" baseType="lpstr">
      <vt:lpstr>ECS_template</vt:lpstr>
      <vt:lpstr>Document</vt:lpstr>
      <vt:lpstr>The use of social media within an isolated network of people who inject drugs  SSA conference November 2016</vt:lpstr>
      <vt:lpstr>Disclosures</vt:lpstr>
      <vt:lpstr>Background &amp; rationale</vt:lpstr>
      <vt:lpstr>Background &amp; rationale</vt:lpstr>
      <vt:lpstr>Background &amp; rationale</vt:lpstr>
      <vt:lpstr>Background &amp; rationale</vt:lpstr>
      <vt:lpstr>Background &amp; rationale</vt:lpstr>
      <vt:lpstr>Background &amp; rationale</vt:lpstr>
      <vt:lpstr>Research question</vt:lpstr>
      <vt:lpstr>Method</vt:lpstr>
      <vt:lpstr>Sampling and recruitment</vt:lpstr>
      <vt:lpstr>PowerPoint Presentation</vt:lpstr>
      <vt:lpstr>Formative research</vt:lpstr>
      <vt:lpstr>Sampling results</vt:lpstr>
      <vt:lpstr>Population demographic estimates</vt:lpstr>
      <vt:lpstr>Social network survey – data collection</vt:lpstr>
      <vt:lpstr>Survey network</vt:lpstr>
      <vt:lpstr>Social network survey – network creation</vt:lpstr>
      <vt:lpstr>Survey results – network creation</vt:lpstr>
      <vt:lpstr>PowerPoint Presentation</vt:lpstr>
      <vt:lpstr>PowerPoint Presentation</vt:lpstr>
      <vt:lpstr>Comparing physical and Facebook network members</vt:lpstr>
      <vt:lpstr>Network measure – In-degree centrality</vt:lpstr>
      <vt:lpstr>Network measure – In-degree centrality</vt:lpstr>
      <vt:lpstr>Conclusions</vt:lpstr>
      <vt:lpstr>Limitations</vt:lpstr>
      <vt:lpstr>Acknowledgments &amp; Affiliations</vt:lpstr>
      <vt:lpstr>References</vt:lpstr>
      <vt:lpstr>References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presentation title goes here.</dc:title>
  <dc:creator>Christoph Lutz</dc:creator>
  <cp:lastModifiedBy>Buchanan R.M.</cp:lastModifiedBy>
  <cp:revision>149</cp:revision>
  <dcterms:created xsi:type="dcterms:W3CDTF">2011-06-11T08:22:07Z</dcterms:created>
  <dcterms:modified xsi:type="dcterms:W3CDTF">2016-11-10T11:45:39Z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