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59" r:id="rId4"/>
    <p:sldId id="260" r:id="rId5"/>
    <p:sldId id="261" r:id="rId6"/>
    <p:sldId id="279" r:id="rId7"/>
    <p:sldId id="283" r:id="rId8"/>
    <p:sldId id="284" r:id="rId9"/>
    <p:sldId id="298" r:id="rId10"/>
    <p:sldId id="289" r:id="rId11"/>
    <p:sldId id="299" r:id="rId12"/>
    <p:sldId id="292" r:id="rId13"/>
    <p:sldId id="294" r:id="rId14"/>
    <p:sldId id="291" r:id="rId15"/>
    <p:sldId id="300" r:id="rId16"/>
    <p:sldId id="295" r:id="rId17"/>
    <p:sldId id="290" r:id="rId18"/>
    <p:sldId id="293" r:id="rId19"/>
    <p:sldId id="301" r:id="rId20"/>
    <p:sldId id="296" r:id="rId21"/>
    <p:sldId id="275" r:id="rId22"/>
    <p:sldId id="297" r:id="rId23"/>
    <p:sldId id="269" r:id="rId24"/>
    <p:sldId id="302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Chambers" initials="SC" lastIdx="1" clrIdx="0">
    <p:extLst>
      <p:ext uri="{19B8F6BF-5375-455C-9EA6-DF929625EA0E}">
        <p15:presenceInfo xmlns:p15="http://schemas.microsoft.com/office/powerpoint/2012/main" userId="f51edaa22b1c34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990000"/>
    <a:srgbClr val="FF5050"/>
    <a:srgbClr val="1D5927"/>
    <a:srgbClr val="3E003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36162" autoAdjust="0"/>
  </p:normalViewPr>
  <p:slideViewPr>
    <p:cSldViewPr snapToGrid="0">
      <p:cViewPr varScale="1">
        <p:scale>
          <a:sx n="26" d="100"/>
          <a:sy n="26" d="100"/>
        </p:scale>
        <p:origin x="229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9-4E79-AF30-F682D705D7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9-4E79-AF30-F682D705D7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9-4E79-AF30-F682D705D736}"/>
              </c:ext>
            </c:extLst>
          </c:dPt>
          <c:dLbls>
            <c:dLbl>
              <c:idx val="0"/>
              <c:layout>
                <c:manualLayout>
                  <c:x val="-0.12527580915239572"/>
                  <c:y val="-0.284795472382169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9-4E79-AF30-F682D705D736}"/>
                </c:ext>
              </c:extLst>
            </c:dLbl>
            <c:dLbl>
              <c:idx val="1"/>
              <c:layout>
                <c:manualLayout>
                  <c:x val="0.14499783584797593"/>
                  <c:y val="5.05391259667584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49-4E79-AF30-F682D705D736}"/>
                </c:ext>
              </c:extLst>
            </c:dLbl>
            <c:dLbl>
              <c:idx val="2"/>
              <c:layout>
                <c:manualLayout>
                  <c:x val="0.10797326069943644"/>
                  <c:y val="0.123885028991617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49-4E79-AF30-F682D705D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Sheet1!$C$2:$C$4</c:f>
              <c:strCache>
                <c:ptCount val="3"/>
                <c:pt idx="0">
                  <c:v>Employment</c:v>
                </c:pt>
                <c:pt idx="1">
                  <c:v>Retired</c:v>
                </c:pt>
                <c:pt idx="2">
                  <c:v>Other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0.74</c:v>
                </c:pt>
                <c:pt idx="1">
                  <c:v>0.1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49-4E79-AF30-F682D705D73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10222667197129E-2"/>
          <c:y val="0.21927358448002313"/>
          <c:w val="0.24816985118770554"/>
          <c:h val="0.63474097210787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E17A2-58EC-4C25-B3D8-8FB4D2697817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DF964-503A-4147-AFEA-7FE1DBC10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3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1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9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26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8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8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51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80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2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20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3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31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61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66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7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74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17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6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9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4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2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9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0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F964-503A-4147-AFEA-7FE1DBC109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6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8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4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6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04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5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2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4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B484-3733-4ADC-943B-77314044D611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FA44-D4D6-4693-BDB2-235633A52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1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93" y="222870"/>
            <a:ext cx="24653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8910" y="841392"/>
            <a:ext cx="9594180" cy="43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Franklin Gothic Medium" panose="020B0603020102020204" pitchFamily="34" charset="0"/>
            </a:endParaRP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Franklin Gothic Medium" panose="020B0603020102020204" pitchFamily="34" charset="0"/>
            </a:endParaRP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How does engagement with online mutual aid support recovery from problematic alcohol use?</a:t>
            </a: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93021"/>
            <a:ext cx="121920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>
              <a:lnSpc>
                <a:spcPct val="105000"/>
              </a:lnSpc>
            </a:pPr>
            <a:endParaRPr lang="en-GB" altLang="en-US" sz="16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algn="ctr" eaLnBrk="1">
              <a:lnSpc>
                <a:spcPct val="105000"/>
              </a:lnSpc>
            </a:pPr>
            <a:r>
              <a:rPr lang="en-GB" alt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Sophia Chambers</a:t>
            </a:r>
          </a:p>
          <a:p>
            <a:pPr algn="ctr" eaLnBrk="1">
              <a:lnSpc>
                <a:spcPct val="105000"/>
              </a:lnSpc>
            </a:pPr>
            <a:r>
              <a:rPr lang="en-GB" alt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PhD student, sec1n14@soton.ac.uk</a:t>
            </a:r>
          </a:p>
        </p:txBody>
      </p:sp>
      <p:pic>
        <p:nvPicPr>
          <p:cNvPr id="9" name="Picture 2" descr="Wessex AHS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222870"/>
            <a:ext cx="2174827" cy="7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19" y="114300"/>
            <a:ext cx="935559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660066"/>
                </a:solidFill>
                <a:latin typeface="Calibri" panose="020F0502020204030204" pitchFamily="34" charset="0"/>
              </a:rPr>
              <a:t>A hidden identity</a:t>
            </a:r>
          </a:p>
        </p:txBody>
      </p:sp>
      <p:pic>
        <p:nvPicPr>
          <p:cNvPr id="12" name="Picture 2" descr="http://www.straightpathtorecovery.com/wp-content/uploads/2015/06/isolated-yo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8" y="1706628"/>
            <a:ext cx="3959683" cy="370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4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19" y="114300"/>
            <a:ext cx="935559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660066"/>
                </a:solidFill>
                <a:latin typeface="Calibri" panose="020F0502020204030204" pitchFamily="34" charset="0"/>
              </a:rPr>
              <a:t>A hidden identity</a:t>
            </a:r>
          </a:p>
        </p:txBody>
      </p:sp>
      <p:sp>
        <p:nvSpPr>
          <p:cNvPr id="11" name="Rounded Rectangular Callout 3"/>
          <p:cNvSpPr>
            <a:spLocks noChangeArrowheads="1"/>
          </p:cNvSpPr>
          <p:nvPr/>
        </p:nvSpPr>
        <p:spPr bwMode="auto">
          <a:xfrm>
            <a:off x="5002915" y="406400"/>
            <a:ext cx="6605989" cy="5497445"/>
          </a:xfrm>
          <a:prstGeom prst="wedgeRoundRectCallout">
            <a:avLst>
              <a:gd name="adj1" fmla="val -44861"/>
              <a:gd name="adj2" fmla="val 65249"/>
              <a:gd name="adj3" fmla="val 16667"/>
            </a:avLst>
          </a:prstGeom>
          <a:solidFill>
            <a:srgbClr val="3E003E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3600" i="1" dirty="0">
                <a:solidFill>
                  <a:schemeClr val="bg1"/>
                </a:solidFill>
              </a:rPr>
              <a:t>“I had this hidden secret that I was a drinker. I presented myself to the world as efficient, a coper...there’s the pride, the secretiveness of it, you're presenting one side but in actual reality, that's not what you're really like.”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(Sarah, Member, 3-months alcohol-free)</a:t>
            </a:r>
          </a:p>
        </p:txBody>
      </p:sp>
      <p:pic>
        <p:nvPicPr>
          <p:cNvPr id="12" name="Picture 2" descr="http://www.straightpathtorecovery.com/wp-content/uploads/2015/06/isolated-yo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8" y="1706628"/>
            <a:ext cx="3959683" cy="370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8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19" y="114300"/>
            <a:ext cx="935559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660066"/>
                </a:solidFill>
                <a:latin typeface="Calibri" panose="020F0502020204030204" pitchFamily="34" charset="0"/>
              </a:rPr>
              <a:t>A hidden identity</a:t>
            </a:r>
          </a:p>
        </p:txBody>
      </p:sp>
      <p:sp>
        <p:nvSpPr>
          <p:cNvPr id="6" name="Rounded Rectangular Callout 3"/>
          <p:cNvSpPr>
            <a:spLocks noChangeArrowheads="1"/>
          </p:cNvSpPr>
          <p:nvPr/>
        </p:nvSpPr>
        <p:spPr bwMode="auto">
          <a:xfrm>
            <a:off x="496955" y="969963"/>
            <a:ext cx="5645427" cy="4914002"/>
          </a:xfrm>
          <a:prstGeom prst="wedgeRoundRectCallout">
            <a:avLst>
              <a:gd name="adj1" fmla="val -44470"/>
              <a:gd name="adj2" fmla="val 65143"/>
              <a:gd name="adj3" fmla="val 16667"/>
            </a:avLst>
          </a:prstGeom>
          <a:solidFill>
            <a:srgbClr val="3E003E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3600" i="1" dirty="0">
                <a:solidFill>
                  <a:schemeClr val="bg1"/>
                </a:solidFill>
              </a:rPr>
              <a:t>“It just helped me to not feel really crap about myself because I could see that other people had this problem…other women with children and jobs…not necessarily down and outs.”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2200" dirty="0">
                <a:solidFill>
                  <a:schemeClr val="bg1"/>
                </a:solidFill>
              </a:rPr>
              <a:t>(Abby, Member, currently drinking)</a:t>
            </a:r>
            <a:endParaRPr lang="en-GB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group ident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51" y="1712464"/>
            <a:ext cx="51665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7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19" y="114300"/>
            <a:ext cx="935559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660066"/>
                </a:solidFill>
                <a:latin typeface="Calibri" panose="020F0502020204030204" pitchFamily="34" charset="0"/>
              </a:rPr>
              <a:t>A hidden identity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6659217" y="1365490"/>
            <a:ext cx="5108713" cy="5132664"/>
          </a:xfrm>
          <a:prstGeom prst="wedgeRoundRectCallout">
            <a:avLst>
              <a:gd name="adj1" fmla="val -2755"/>
              <a:gd name="adj2" fmla="val -67710"/>
              <a:gd name="adj3" fmla="val 16667"/>
            </a:avLst>
          </a:prstGeom>
          <a:solidFill>
            <a:srgbClr val="3E003E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3600" i="1" dirty="0">
                <a:solidFill>
                  <a:schemeClr val="bg1"/>
                </a:solidFill>
              </a:rPr>
              <a:t>“You want to keep a lid on it so much, you want to contain it yourself…it’s a huge comfort that you’re shrouded, there’s no spotlight on your real life.”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2200" dirty="0">
                <a:solidFill>
                  <a:schemeClr val="bg1"/>
                </a:solidFill>
              </a:rPr>
              <a:t>(Michelle, Member, 5-months alcohol-free) </a:t>
            </a:r>
            <a:endParaRPr lang="en-GB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Image result for in the spot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4" y="1687689"/>
            <a:ext cx="5125156" cy="44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72009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Soberistas Ethos</a:t>
            </a:r>
          </a:p>
        </p:txBody>
      </p:sp>
    </p:spTree>
    <p:extLst>
      <p:ext uri="{BB962C8B-B14F-4D97-AF65-F5344CB8AC3E}">
        <p14:creationId xmlns:p14="http://schemas.microsoft.com/office/powerpoint/2010/main" val="226492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72009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Soberistas Ethos</a:t>
            </a:r>
          </a:p>
        </p:txBody>
      </p:sp>
      <p:sp>
        <p:nvSpPr>
          <p:cNvPr id="7" name="Rounded Rectangular Callout 3"/>
          <p:cNvSpPr>
            <a:spLocks noChangeArrowheads="1"/>
          </p:cNvSpPr>
          <p:nvPr/>
        </p:nvSpPr>
        <p:spPr bwMode="auto">
          <a:xfrm>
            <a:off x="325120" y="969963"/>
            <a:ext cx="11562080" cy="4758265"/>
          </a:xfrm>
          <a:prstGeom prst="wedgeRoundRectCallout">
            <a:avLst>
              <a:gd name="adj1" fmla="val -40949"/>
              <a:gd name="adj2" fmla="val 68069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43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first night I was on…the first message I got was, </a:t>
            </a:r>
            <a:r>
              <a:rPr lang="en-GB" sz="4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“how long are you AF?” </a:t>
            </a:r>
          </a:p>
          <a:p>
            <a:pPr algn="ctr"/>
            <a:r>
              <a:rPr lang="en-GB" sz="43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 I didn’t know what AF was, I was actually too embarrassed to ask what AF was…</a:t>
            </a:r>
          </a:p>
          <a:p>
            <a:pPr algn="ctr"/>
            <a:r>
              <a:rPr lang="en-GB" sz="43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kind of worked it out myself, well I thought that must be ‘alcohol-free’.”</a:t>
            </a:r>
            <a:r>
              <a:rPr lang="en-GB" sz="4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(Kevin, Member, 2-years alcohol-free)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72009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Soberistas Ethos</a:t>
            </a:r>
          </a:p>
        </p:txBody>
      </p:sp>
      <p:sp>
        <p:nvSpPr>
          <p:cNvPr id="6" name="Rounded Rectangular Callout 3"/>
          <p:cNvSpPr>
            <a:spLocks noChangeArrowheads="1"/>
          </p:cNvSpPr>
          <p:nvPr/>
        </p:nvSpPr>
        <p:spPr bwMode="auto">
          <a:xfrm>
            <a:off x="6698974" y="337930"/>
            <a:ext cx="5079348" cy="5554869"/>
          </a:xfrm>
          <a:prstGeom prst="wedgeRoundRectCallout">
            <a:avLst>
              <a:gd name="adj1" fmla="val 50237"/>
              <a:gd name="adj2" fmla="val 67311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3400" i="1" dirty="0">
                <a:solidFill>
                  <a:schemeClr val="bg1"/>
                </a:solidFill>
              </a:rPr>
              <a:t> “I said I was thinking of having a drink – I got lots of support, but I also got lots of aggressive comments, and then when I did drink I blogged about it but it got really quite nasty.”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(Angela, Member, currently drinking)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DRINKING W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/>
          <a:stretch/>
        </p:blipFill>
        <p:spPr bwMode="auto">
          <a:xfrm>
            <a:off x="663787" y="1463260"/>
            <a:ext cx="5502884" cy="48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5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72009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Soberistas Ethos</a:t>
            </a:r>
          </a:p>
        </p:txBody>
      </p:sp>
      <p:sp>
        <p:nvSpPr>
          <p:cNvPr id="6" name="Rounded Rectangular Callout 3"/>
          <p:cNvSpPr>
            <a:spLocks noChangeArrowheads="1"/>
          </p:cNvSpPr>
          <p:nvPr/>
        </p:nvSpPr>
        <p:spPr bwMode="auto">
          <a:xfrm>
            <a:off x="7901354" y="981130"/>
            <a:ext cx="4069549" cy="4130131"/>
          </a:xfrm>
          <a:prstGeom prst="wedgeRoundRectCallout">
            <a:avLst>
              <a:gd name="adj1" fmla="val 41730"/>
              <a:gd name="adj2" fmla="val -65383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4000" i="1" dirty="0">
                <a:solidFill>
                  <a:schemeClr val="bg1"/>
                </a:solidFill>
              </a:rPr>
              <a:t>“I fundamentally did not, and still do not believe that I was ‘an alcoholic’”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(Hayley, ex-member, 3-years alcohol-free)</a:t>
            </a:r>
          </a:p>
        </p:txBody>
      </p:sp>
      <p:sp>
        <p:nvSpPr>
          <p:cNvPr id="8" name="Rounded Rectangular Callout 3"/>
          <p:cNvSpPr>
            <a:spLocks noChangeArrowheads="1"/>
          </p:cNvSpPr>
          <p:nvPr/>
        </p:nvSpPr>
        <p:spPr bwMode="auto">
          <a:xfrm>
            <a:off x="325120" y="1594338"/>
            <a:ext cx="7200900" cy="5040924"/>
          </a:xfrm>
          <a:prstGeom prst="wedgeRoundRectCallout">
            <a:avLst>
              <a:gd name="adj1" fmla="val -47441"/>
              <a:gd name="adj2" fmla="val -62368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3600" i="1" dirty="0">
                <a:solidFill>
                  <a:schemeClr val="bg1"/>
                </a:solidFill>
              </a:rPr>
              <a:t> “‘Alcoholic’ tends to stir up discomfort in people…if I think of an alcoholic I would think of someone who would engender pity, and that’s not what it is about…It’s about the </a:t>
            </a:r>
            <a:r>
              <a:rPr lang="en-GB" sz="4400" b="1" i="1" dirty="0">
                <a:solidFill>
                  <a:schemeClr val="bg1"/>
                </a:solidFill>
              </a:rPr>
              <a:t>celebration</a:t>
            </a:r>
            <a:r>
              <a:rPr lang="en-GB" sz="3600" i="1" dirty="0">
                <a:solidFill>
                  <a:schemeClr val="bg1"/>
                </a:solidFill>
              </a:rPr>
              <a:t> of not drinking.”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(Yasmin, ex-member, 18-months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alcohol-free)</a:t>
            </a:r>
          </a:p>
        </p:txBody>
      </p:sp>
    </p:spTree>
    <p:extLst>
      <p:ext uri="{BB962C8B-B14F-4D97-AF65-F5344CB8AC3E}">
        <p14:creationId xmlns:p14="http://schemas.microsoft.com/office/powerpoint/2010/main" val="72933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996774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1D5927"/>
                </a:solidFill>
                <a:latin typeface="Calibri" panose="020F0502020204030204" pitchFamily="34" charset="0"/>
              </a:rPr>
              <a:t>Accountability as a mechanism of change</a:t>
            </a:r>
          </a:p>
        </p:txBody>
      </p:sp>
      <p:pic>
        <p:nvPicPr>
          <p:cNvPr id="9" name="Picture 8" descr="http://www.polyvore.com/cgi/img-thing?.out=jpg&amp;size=l&amp;tid=345734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920" r="7492" b="35986"/>
          <a:stretch/>
        </p:blipFill>
        <p:spPr bwMode="auto">
          <a:xfrm>
            <a:off x="6471138" y="1321655"/>
            <a:ext cx="553329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16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996774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1D5927"/>
                </a:solidFill>
                <a:latin typeface="Calibri" panose="020F0502020204030204" pitchFamily="34" charset="0"/>
              </a:rPr>
              <a:t>Accountability as a mechanism of change</a:t>
            </a:r>
          </a:p>
        </p:txBody>
      </p:sp>
      <p:sp>
        <p:nvSpPr>
          <p:cNvPr id="7" name="Rounded Rectangular Callout 3"/>
          <p:cNvSpPr>
            <a:spLocks noChangeArrowheads="1"/>
          </p:cNvSpPr>
          <p:nvPr/>
        </p:nvSpPr>
        <p:spPr bwMode="auto">
          <a:xfrm>
            <a:off x="325120" y="969963"/>
            <a:ext cx="5841217" cy="5295044"/>
          </a:xfrm>
          <a:prstGeom prst="wedgeRoundRectCallout">
            <a:avLst>
              <a:gd name="adj1" fmla="val 78221"/>
              <a:gd name="adj2" fmla="val 54238"/>
              <a:gd name="adj3" fmla="val 16667"/>
            </a:avLst>
          </a:prstGeom>
          <a:solidFill>
            <a:srgbClr val="1D592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3600" i="1" dirty="0">
                <a:solidFill>
                  <a:schemeClr val="bg1"/>
                </a:solidFill>
              </a:rPr>
              <a:t>“Once you create an ‘identity’, and you put yourself out there on blogs or commenting on other people's blogs, you're almost a little bit, in your heart of hearts –accountable.” </a:t>
            </a:r>
            <a:r>
              <a:rPr lang="en-GB" sz="2200" dirty="0">
                <a:solidFill>
                  <a:schemeClr val="bg1"/>
                </a:solidFill>
              </a:rPr>
              <a:t>(Michelle, Member, 5-months alcohol-free)</a:t>
            </a:r>
          </a:p>
        </p:txBody>
      </p:sp>
      <p:pic>
        <p:nvPicPr>
          <p:cNvPr id="9" name="Picture 8" descr="http://www.polyvore.com/cgi/img-thing?.out=jpg&amp;size=l&amp;tid=345734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920" r="7492" b="35986"/>
          <a:stretch/>
        </p:blipFill>
        <p:spPr bwMode="auto">
          <a:xfrm>
            <a:off x="6471138" y="1321655"/>
            <a:ext cx="553329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31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ine after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7" y="450730"/>
            <a:ext cx="489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cohol and stressful work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47" y="1096633"/>
            <a:ext cx="6668816" cy="44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93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996774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1D5927"/>
                </a:solidFill>
                <a:latin typeface="Calibri" panose="020F0502020204030204" pitchFamily="34" charset="0"/>
              </a:rPr>
              <a:t>Accountability as a mechanism of change</a:t>
            </a:r>
          </a:p>
        </p:txBody>
      </p:sp>
      <p:sp>
        <p:nvSpPr>
          <p:cNvPr id="7" name="Rounded Rectangular Callout 3"/>
          <p:cNvSpPr>
            <a:spLocks noChangeArrowheads="1"/>
          </p:cNvSpPr>
          <p:nvPr/>
        </p:nvSpPr>
        <p:spPr bwMode="auto">
          <a:xfrm>
            <a:off x="586155" y="1790580"/>
            <a:ext cx="11207260" cy="4211636"/>
          </a:xfrm>
          <a:prstGeom prst="wedgeRoundRectCallout">
            <a:avLst>
              <a:gd name="adj1" fmla="val 48920"/>
              <a:gd name="adj2" fmla="val -63545"/>
              <a:gd name="adj3" fmla="val 16667"/>
            </a:avLst>
          </a:prstGeom>
          <a:solidFill>
            <a:srgbClr val="1D592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4400" i="1" dirty="0">
                <a:solidFill>
                  <a:schemeClr val="bg1"/>
                </a:solidFill>
              </a:rPr>
              <a:t>“When I was going through a moderating phase, I didn’t really look at the site…I didn’t really want to engage. Using the site is for me to not drink…when I am drinking I kind of don't see the point.”</a:t>
            </a:r>
            <a:r>
              <a:rPr lang="en-GB" sz="4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(Kimberley, member, 2-months alcohol-free)</a:t>
            </a:r>
          </a:p>
        </p:txBody>
      </p:sp>
    </p:spTree>
    <p:extLst>
      <p:ext uri="{BB962C8B-B14F-4D97-AF65-F5344CB8AC3E}">
        <p14:creationId xmlns:p14="http://schemas.microsoft.com/office/powerpoint/2010/main" val="428405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ystal diam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3" y="24389"/>
            <a:ext cx="5390960" cy="68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8239" y="6192008"/>
            <a:ext cx="420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Tracy &amp; </a:t>
            </a:r>
            <a:r>
              <a:rPr lang="en-GB" sz="2800" b="1" dirty="0" err="1"/>
              <a:t>Trethewey</a:t>
            </a:r>
            <a:r>
              <a:rPr lang="en-GB" sz="2800" b="1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98021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3"/>
          <p:cNvSpPr>
            <a:spLocks noChangeArrowheads="1"/>
          </p:cNvSpPr>
          <p:nvPr/>
        </p:nvSpPr>
        <p:spPr bwMode="auto">
          <a:xfrm>
            <a:off x="342901" y="328246"/>
            <a:ext cx="11544300" cy="5555719"/>
          </a:xfrm>
          <a:prstGeom prst="wedgeRoundRectCallout">
            <a:avLst>
              <a:gd name="adj1" fmla="val -44470"/>
              <a:gd name="adj2" fmla="val 65143"/>
              <a:gd name="adj3" fmla="val 16667"/>
            </a:avLst>
          </a:prstGeom>
          <a:solidFill>
            <a:srgbClr val="3E003E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4400" i="1" dirty="0">
                <a:solidFill>
                  <a:schemeClr val="bg1"/>
                </a:solidFill>
              </a:rPr>
              <a:t>“I just found it easier to talk about the whole subject anonymously…it becomes terribly easy to talk about it in a third person almost, as if you’re somebody else, and I found that very helpful. I found it much easier to admit that I was sitting there at 9 o’clock in the morning with a bottle of vodka in front of me.”</a:t>
            </a:r>
            <a:r>
              <a:rPr lang="en-GB" sz="4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(Ben, member, 3-years alcohol-free)</a:t>
            </a:r>
          </a:p>
        </p:txBody>
      </p:sp>
    </p:spTree>
    <p:extLst>
      <p:ext uri="{BB962C8B-B14F-4D97-AF65-F5344CB8AC3E}">
        <p14:creationId xmlns:p14="http://schemas.microsoft.com/office/powerpoint/2010/main" val="48566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3"/>
          <p:cNvSpPr>
            <a:spLocks noChangeArrowheads="1"/>
          </p:cNvSpPr>
          <p:nvPr/>
        </p:nvSpPr>
        <p:spPr bwMode="auto">
          <a:xfrm>
            <a:off x="5767755" y="4423814"/>
            <a:ext cx="6002215" cy="2176157"/>
          </a:xfrm>
          <a:prstGeom prst="wedgeRoundRectCallout">
            <a:avLst>
              <a:gd name="adj1" fmla="val 45404"/>
              <a:gd name="adj2" fmla="val -84016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105000"/>
              </a:lnSpc>
              <a:spcAft>
                <a:spcPct val="0"/>
              </a:spcAft>
              <a:buClrTx/>
            </a:pPr>
            <a:r>
              <a:rPr lang="en-GB" sz="4400" i="1" dirty="0">
                <a:solidFill>
                  <a:schemeClr val="bg1"/>
                </a:solidFill>
              </a:rPr>
              <a:t>“I am my authentic self not drinking.”</a:t>
            </a:r>
            <a:endParaRPr lang="en-GB" altLang="en-US" sz="4400" b="1" i="1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(Yasmin, ex-member, 18-months alcohol-free)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996774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990000"/>
                </a:solidFill>
                <a:latin typeface="Calibri" panose="020F0502020204030204" pitchFamily="34" charset="0"/>
              </a:rPr>
              <a:t>Building an “authentic” identity</a:t>
            </a:r>
          </a:p>
        </p:txBody>
      </p:sp>
      <p:sp>
        <p:nvSpPr>
          <p:cNvPr id="8" name="Rounded Rectangular Callout 3"/>
          <p:cNvSpPr>
            <a:spLocks noChangeArrowheads="1"/>
          </p:cNvSpPr>
          <p:nvPr/>
        </p:nvSpPr>
        <p:spPr bwMode="auto">
          <a:xfrm>
            <a:off x="5767755" y="1127278"/>
            <a:ext cx="6002215" cy="2124929"/>
          </a:xfrm>
          <a:prstGeom prst="wedgeRoundRectCallout">
            <a:avLst>
              <a:gd name="adj1" fmla="val 50092"/>
              <a:gd name="adj2" fmla="val -91130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105000"/>
              </a:lnSpc>
              <a:spcAft>
                <a:spcPct val="0"/>
              </a:spcAft>
              <a:buClrTx/>
            </a:pPr>
            <a:r>
              <a:rPr lang="en-GB" sz="4400" i="1" dirty="0">
                <a:solidFill>
                  <a:schemeClr val="bg1"/>
                </a:solidFill>
              </a:rPr>
              <a:t>“I am secure in my sobriety”</a:t>
            </a:r>
            <a:endParaRPr lang="en-GB" altLang="en-US" sz="4400" b="1" i="1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(Caroline, member, 3-years alcohol-free)</a:t>
            </a:r>
          </a:p>
        </p:txBody>
      </p:sp>
    </p:spTree>
    <p:extLst>
      <p:ext uri="{BB962C8B-B14F-4D97-AF65-F5344CB8AC3E}">
        <p14:creationId xmlns:p14="http://schemas.microsoft.com/office/powerpoint/2010/main" val="134829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3"/>
          <p:cNvSpPr>
            <a:spLocks noChangeArrowheads="1"/>
          </p:cNvSpPr>
          <p:nvPr/>
        </p:nvSpPr>
        <p:spPr bwMode="auto">
          <a:xfrm>
            <a:off x="5767755" y="4423814"/>
            <a:ext cx="6002215" cy="2176157"/>
          </a:xfrm>
          <a:prstGeom prst="wedgeRoundRectCallout">
            <a:avLst>
              <a:gd name="adj1" fmla="val 45404"/>
              <a:gd name="adj2" fmla="val -84016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105000"/>
              </a:lnSpc>
              <a:spcAft>
                <a:spcPct val="0"/>
              </a:spcAft>
              <a:buClrTx/>
            </a:pPr>
            <a:r>
              <a:rPr lang="en-GB" sz="4400" i="1" dirty="0">
                <a:solidFill>
                  <a:schemeClr val="bg1"/>
                </a:solidFill>
              </a:rPr>
              <a:t>“I am my authentic self not drinking.”</a:t>
            </a:r>
            <a:endParaRPr lang="en-GB" altLang="en-US" sz="4400" b="1" i="1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(Yasmin, ex-member, 18-months alcohol-free)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5120" y="114300"/>
            <a:ext cx="996774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rgbClr val="990000"/>
                </a:solidFill>
                <a:latin typeface="Calibri" panose="020F0502020204030204" pitchFamily="34" charset="0"/>
              </a:rPr>
              <a:t>Building an “authentic” identity</a:t>
            </a:r>
          </a:p>
        </p:txBody>
      </p:sp>
      <p:sp>
        <p:nvSpPr>
          <p:cNvPr id="8" name="Rounded Rectangular Callout 3"/>
          <p:cNvSpPr>
            <a:spLocks noChangeArrowheads="1"/>
          </p:cNvSpPr>
          <p:nvPr/>
        </p:nvSpPr>
        <p:spPr bwMode="auto">
          <a:xfrm>
            <a:off x="5767755" y="1127278"/>
            <a:ext cx="6002215" cy="2124929"/>
          </a:xfrm>
          <a:prstGeom prst="wedgeRoundRectCallout">
            <a:avLst>
              <a:gd name="adj1" fmla="val 50092"/>
              <a:gd name="adj2" fmla="val -91130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txBody>
          <a:bodyPr/>
          <a:lstStyle/>
          <a:p>
            <a:pPr algn="ctr">
              <a:lnSpc>
                <a:spcPct val="105000"/>
              </a:lnSpc>
              <a:spcAft>
                <a:spcPct val="0"/>
              </a:spcAft>
              <a:buClrTx/>
            </a:pPr>
            <a:r>
              <a:rPr lang="en-GB" sz="4400" i="1" dirty="0">
                <a:solidFill>
                  <a:schemeClr val="bg1"/>
                </a:solidFill>
              </a:rPr>
              <a:t>“I am secure in my sobriety”</a:t>
            </a:r>
            <a:endParaRPr lang="en-GB" altLang="en-US" sz="4400" b="1" i="1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(Caroline, member, 3-years alcohol-free)</a:t>
            </a:r>
          </a:p>
        </p:txBody>
      </p:sp>
      <p:sp>
        <p:nvSpPr>
          <p:cNvPr id="10" name="Rounded Rectangular Callout 3"/>
          <p:cNvSpPr>
            <a:spLocks noChangeArrowheads="1"/>
          </p:cNvSpPr>
          <p:nvPr/>
        </p:nvSpPr>
        <p:spPr bwMode="auto">
          <a:xfrm>
            <a:off x="325120" y="1127278"/>
            <a:ext cx="5137834" cy="4968722"/>
          </a:xfrm>
          <a:prstGeom prst="wedgeRoundRectCallout">
            <a:avLst>
              <a:gd name="adj1" fmla="val -45222"/>
              <a:gd name="adj2" fmla="val 60539"/>
              <a:gd name="adj3" fmla="val 16667"/>
            </a:avLst>
          </a:prstGeom>
          <a:solidFill>
            <a:srgbClr val="800000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GB" sz="3700" i="1" dirty="0">
                <a:solidFill>
                  <a:schemeClr val="bg1"/>
                </a:solidFill>
              </a:rPr>
              <a:t>“I thought I’m going to be open, known by my own name…and I was going to stand up and be counted for – </a:t>
            </a:r>
          </a:p>
          <a:p>
            <a:pPr algn="ctr"/>
            <a:r>
              <a:rPr lang="en-GB" sz="4400" b="1" i="1" dirty="0">
                <a:solidFill>
                  <a:schemeClr val="bg1"/>
                </a:solidFill>
              </a:rPr>
              <a:t>give a face to this hidden group.”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(Jenny, member, 5-years alcohol-free)</a:t>
            </a:r>
          </a:p>
        </p:txBody>
      </p:sp>
    </p:spTree>
    <p:extLst>
      <p:ext uri="{BB962C8B-B14F-4D97-AF65-F5344CB8AC3E}">
        <p14:creationId xmlns:p14="http://schemas.microsoft.com/office/powerpoint/2010/main" val="2843704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93" y="222870"/>
            <a:ext cx="24653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8910" y="3647714"/>
            <a:ext cx="9594180" cy="43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Franklin Gothic Medium" panose="020B0603020102020204" pitchFamily="34" charset="0"/>
            </a:endParaRP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Franklin Gothic Medium" panose="020B0603020102020204" pitchFamily="34" charset="0"/>
            </a:endParaRP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Any questions?</a:t>
            </a: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6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6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506" y="1473945"/>
            <a:ext cx="119409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Special thanks to my participants, staff at Soberistas, and my supervisors: </a:t>
            </a:r>
          </a:p>
          <a:p>
            <a:pPr algn="ctr">
              <a:lnSpc>
                <a:spcPct val="105000"/>
              </a:lnSpc>
              <a:spcAft>
                <a:spcPct val="0"/>
              </a:spcAft>
            </a:pPr>
            <a:r>
              <a:rPr lang="en-GB" alt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Dr Julia Sinclair, Professor David Baldwin &amp; Dr </a:t>
            </a:r>
            <a:r>
              <a:rPr lang="en-GB" altLang="en-US" sz="36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Krysia</a:t>
            </a:r>
            <a:r>
              <a:rPr lang="en-GB" altLang="en-US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Canvin</a:t>
            </a:r>
            <a:endParaRPr lang="en-GB" altLang="en-US" sz="3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05000"/>
              </a:lnSpc>
              <a:spcAft>
                <a:spcPct val="0"/>
              </a:spcAft>
            </a:pPr>
            <a:endParaRPr lang="en-GB" altLang="en-US" sz="2800" dirty="0">
              <a:latin typeface="Franklin Gothic Book" panose="020B0503020102020204" pitchFamily="34" charset="0"/>
            </a:endParaRPr>
          </a:p>
          <a:p>
            <a:pPr>
              <a:lnSpc>
                <a:spcPct val="105000"/>
              </a:lnSpc>
              <a:spcAft>
                <a:spcPct val="0"/>
              </a:spcAft>
            </a:pPr>
            <a:endParaRPr lang="en-GB" altLang="en-US" sz="2800" dirty="0">
              <a:latin typeface="Franklin Gothic Book" panose="020B0503020102020204" pitchFamily="34" charset="0"/>
            </a:endParaRPr>
          </a:p>
          <a:p>
            <a:pPr>
              <a:lnSpc>
                <a:spcPct val="105000"/>
              </a:lnSpc>
              <a:spcAft>
                <a:spcPct val="0"/>
              </a:spcAft>
            </a:pPr>
            <a:endParaRPr lang="en-GB" altLang="en-US" sz="2800" dirty="0">
              <a:latin typeface="Franklin Gothic Book" panose="020B0503020102020204" pitchFamily="34" charset="0"/>
            </a:endParaRPr>
          </a:p>
          <a:p>
            <a:pPr>
              <a:lnSpc>
                <a:spcPct val="105000"/>
              </a:lnSpc>
              <a:spcAft>
                <a:spcPct val="0"/>
              </a:spcAft>
            </a:pPr>
            <a:endParaRPr lang="en-GB" altLang="en-US" sz="2800" dirty="0">
              <a:latin typeface="Franklin Gothic Book" panose="020B0503020102020204" pitchFamily="34" charset="0"/>
            </a:endParaRPr>
          </a:p>
          <a:p>
            <a:pPr>
              <a:lnSpc>
                <a:spcPct val="105000"/>
              </a:lnSpc>
              <a:spcAft>
                <a:spcPct val="0"/>
              </a:spcAft>
            </a:pPr>
            <a:endParaRPr lang="en-GB" altLang="en-US" sz="2800" dirty="0">
              <a:latin typeface="Franklin Gothic Book" panose="020B0503020102020204" pitchFamily="34" charset="0"/>
            </a:endParaRPr>
          </a:p>
          <a:p>
            <a:pPr algn="ctr">
              <a:lnSpc>
                <a:spcPct val="105000"/>
              </a:lnSpc>
              <a:spcAft>
                <a:spcPct val="0"/>
              </a:spcAft>
            </a:pPr>
            <a:r>
              <a:rPr lang="en-GB" altLang="en-US" sz="2400" dirty="0">
                <a:latin typeface="Franklin Gothic Book" panose="020B0503020102020204" pitchFamily="34" charset="0"/>
              </a:rPr>
              <a:t>Funding: </a:t>
            </a:r>
            <a:r>
              <a:rPr lang="en-GB" sz="2400" dirty="0">
                <a:latin typeface="Franklin Gothic Book" panose="020B0503020102020204" pitchFamily="34" charset="0"/>
              </a:rPr>
              <a:t>Wessex Academic Health Science Network, in partnership with an enterprise grant awarded to </a:t>
            </a:r>
            <a:r>
              <a:rPr lang="en-GB" sz="2400" i="1" dirty="0">
                <a:latin typeface="Franklin Gothic Book" panose="020B0503020102020204" pitchFamily="34" charset="0"/>
              </a:rPr>
              <a:t>Soberistas</a:t>
            </a:r>
            <a:r>
              <a:rPr lang="en-GB" sz="2400" dirty="0">
                <a:latin typeface="Franklin Gothic Book" panose="020B0503020102020204" pitchFamily="34" charset="0"/>
              </a:rPr>
              <a:t> for independent evaluation of the site.</a:t>
            </a:r>
            <a:endParaRPr lang="en-GB" altLang="en-US" sz="2400" dirty="0">
              <a:latin typeface="Franklin Gothic Book" panose="020B0503020102020204" pitchFamily="34" charset="0"/>
            </a:endParaRPr>
          </a:p>
          <a:p>
            <a:pPr>
              <a:lnSpc>
                <a:spcPct val="105000"/>
              </a:lnSpc>
              <a:spcAft>
                <a:spcPct val="0"/>
              </a:spcAft>
            </a:pPr>
            <a:endParaRPr lang="en-GB" altLang="en-US" sz="2400" dirty="0">
              <a:latin typeface="Franklin Gothic Medium" panose="020B0603020102020204" pitchFamily="34" charset="0"/>
            </a:endParaRPr>
          </a:p>
        </p:txBody>
      </p:sp>
      <p:pic>
        <p:nvPicPr>
          <p:cNvPr id="9" name="Picture 2" descr="Wessex AHS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222870"/>
            <a:ext cx="2174827" cy="7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6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211138"/>
            <a:ext cx="9772650" cy="645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0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tform505.com/wp-content/uploads/Soberistas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2" y="2232818"/>
            <a:ext cx="35544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315325" y="736600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 b="1" dirty="0">
                <a:solidFill>
                  <a:schemeClr val="tx1"/>
                </a:solidFill>
              </a:rPr>
              <a:t>PERSONAL STORIES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601075" y="4279900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 b="1" dirty="0">
                <a:solidFill>
                  <a:schemeClr val="tx1"/>
                </a:solidFill>
              </a:rPr>
              <a:t>ONLINE CHATROOM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32200" y="4879975"/>
            <a:ext cx="29527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 b="1" dirty="0">
                <a:solidFill>
                  <a:schemeClr val="tx1"/>
                </a:solidFill>
              </a:rPr>
              <a:t>ASK THE DOCTOR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28626" y="3956844"/>
            <a:ext cx="295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 b="1" dirty="0">
                <a:solidFill>
                  <a:schemeClr val="tx1"/>
                </a:solidFill>
              </a:rPr>
              <a:t>WEBINARS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15132" y="1613694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 b="1" dirty="0">
                <a:solidFill>
                  <a:schemeClr val="tx1"/>
                </a:solidFill>
              </a:rPr>
              <a:t>BOOK CLUB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387850" y="736600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3600" b="1" dirty="0">
                <a:solidFill>
                  <a:schemeClr val="tx1"/>
                </a:solidFill>
              </a:rPr>
              <a:t>BLOGS</a:t>
            </a:r>
          </a:p>
        </p:txBody>
      </p:sp>
    </p:spTree>
    <p:extLst>
      <p:ext uri="{BB962C8B-B14F-4D97-AF65-F5344CB8AC3E}">
        <p14:creationId xmlns:p14="http://schemas.microsoft.com/office/powerpoint/2010/main" val="293042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2668" y="368501"/>
            <a:ext cx="9034461" cy="6173787"/>
            <a:chOff x="709613" y="404813"/>
            <a:chExt cx="9034461" cy="6173787"/>
          </a:xfrm>
        </p:grpSpPr>
        <p:sp>
          <p:nvSpPr>
            <p:cNvPr id="8" name="Flowchart: Manual Operation 8"/>
            <p:cNvSpPr>
              <a:spLocks noChangeArrowheads="1"/>
            </p:cNvSpPr>
            <p:nvPr/>
          </p:nvSpPr>
          <p:spPr bwMode="auto">
            <a:xfrm>
              <a:off x="709613" y="404813"/>
              <a:ext cx="6262687" cy="6173787"/>
            </a:xfrm>
            <a:prstGeom prst="flowChartManualOperation">
              <a:avLst/>
            </a:prstGeom>
            <a:solidFill>
              <a:schemeClr val="accent6">
                <a:lumMod val="40000"/>
                <a:lumOff val="60000"/>
                <a:alpha val="39999"/>
              </a:schemeClr>
            </a:solidFill>
            <a:ln>
              <a:noFill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431131" y="569118"/>
              <a:ext cx="4819650" cy="421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000" dirty="0">
                  <a:solidFill>
                    <a:schemeClr val="tx1"/>
                  </a:solidFill>
                  <a:latin typeface="Calibri" panose="020F0502020204030204" pitchFamily="34" charset="0"/>
                </a:rPr>
                <a:t>1828 members &amp;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000" dirty="0">
                  <a:solidFill>
                    <a:schemeClr val="tx1"/>
                  </a:solidFill>
                  <a:latin typeface="Calibri" panose="020F0502020204030204" pitchFamily="34" charset="0"/>
                </a:rPr>
                <a:t>≈2000 browsers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5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000" dirty="0">
                  <a:solidFill>
                    <a:schemeClr val="tx1"/>
                  </a:solidFill>
                  <a:latin typeface="Calibri" panose="020F0502020204030204" pitchFamily="34" charset="0"/>
                </a:rPr>
                <a:t>438 completed survey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5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ight Arrow 10"/>
            <p:cNvSpPr>
              <a:spLocks noChangeArrowheads="1"/>
            </p:cNvSpPr>
            <p:nvPr/>
          </p:nvSpPr>
          <p:spPr bwMode="auto">
            <a:xfrm rot="5400000">
              <a:off x="3571080" y="1840708"/>
              <a:ext cx="539750" cy="430213"/>
            </a:xfrm>
            <a:prstGeom prst="rightArrow">
              <a:avLst>
                <a:gd name="adj1" fmla="val 50000"/>
                <a:gd name="adj2" fmla="val 49848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6972299" y="2797968"/>
              <a:ext cx="277177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200" b="1" dirty="0">
                  <a:solidFill>
                    <a:srgbClr val="00B050"/>
                  </a:solidFill>
                </a:rPr>
                <a:t>PHASE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1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www.meetuniversity.com/blog/wp-content/uploads/2015/08/53362_graduate-c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99" y="269138"/>
            <a:ext cx="2988249" cy="22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33683" y="838527"/>
            <a:ext cx="263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60%</a:t>
            </a:r>
          </a:p>
        </p:txBody>
      </p:sp>
      <p:pic>
        <p:nvPicPr>
          <p:cNvPr id="9" name="Picture 6" descr="http://www.clipartbest.com/cliparts/ncE/E9o/ncEE9oKa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9" y="838527"/>
            <a:ext cx="2291193" cy="22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25" y="130641"/>
            <a:ext cx="251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6%	  94%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6786" y="1016140"/>
            <a:ext cx="4037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42% </a:t>
            </a:r>
            <a:r>
              <a:rPr lang="en-GB" sz="4000" b="1" dirty="0"/>
              <a:t>between </a:t>
            </a:r>
          </a:p>
          <a:p>
            <a:pPr algn="ctr"/>
            <a:r>
              <a:rPr lang="en-GB" sz="4000" b="1" dirty="0"/>
              <a:t>45 – 54 years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880307"/>
              </p:ext>
            </p:extLst>
          </p:nvPr>
        </p:nvGraphicFramePr>
        <p:xfrm>
          <a:off x="361059" y="2820650"/>
          <a:ext cx="7594601" cy="416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8" name="Picture 4" descr="Image result for stick fami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84" y="3129719"/>
            <a:ext cx="3441920" cy="23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833683" y="3796748"/>
            <a:ext cx="263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50%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2473" y="6193185"/>
            <a:ext cx="556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Sinclair et al. (2016), Alcohol &amp; Alcoholism</a:t>
            </a:r>
          </a:p>
        </p:txBody>
      </p:sp>
    </p:spTree>
    <p:extLst>
      <p:ext uri="{BB962C8B-B14F-4D97-AF65-F5344CB8AC3E}">
        <p14:creationId xmlns:p14="http://schemas.microsoft.com/office/powerpoint/2010/main" val="268263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02668" y="368501"/>
            <a:ext cx="9034461" cy="6173787"/>
            <a:chOff x="709613" y="404813"/>
            <a:chExt cx="9034461" cy="6173787"/>
          </a:xfrm>
        </p:grpSpPr>
        <p:sp>
          <p:nvSpPr>
            <p:cNvPr id="4" name="Flowchart: Manual Operation 8"/>
            <p:cNvSpPr>
              <a:spLocks noChangeArrowheads="1"/>
            </p:cNvSpPr>
            <p:nvPr/>
          </p:nvSpPr>
          <p:spPr bwMode="auto">
            <a:xfrm>
              <a:off x="709613" y="404813"/>
              <a:ext cx="6262687" cy="6173787"/>
            </a:xfrm>
            <a:prstGeom prst="flowChartManualOperation">
              <a:avLst/>
            </a:prstGeom>
            <a:solidFill>
              <a:schemeClr val="accent6">
                <a:lumMod val="40000"/>
                <a:lumOff val="60000"/>
                <a:alpha val="39999"/>
              </a:schemeClr>
            </a:solidFill>
            <a:ln>
              <a:noFill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/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1431131" y="569118"/>
              <a:ext cx="4819650" cy="5359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000" dirty="0">
                  <a:solidFill>
                    <a:schemeClr val="tx1"/>
                  </a:solidFill>
                  <a:latin typeface="Calibri" panose="020F0502020204030204" pitchFamily="34" charset="0"/>
                </a:rPr>
                <a:t>1828 members &amp;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000" dirty="0">
                  <a:solidFill>
                    <a:schemeClr val="tx1"/>
                  </a:solidFill>
                  <a:latin typeface="Calibri" panose="020F0502020204030204" pitchFamily="34" charset="0"/>
                </a:rPr>
                <a:t>≈2000 browsers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5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000" dirty="0">
                  <a:solidFill>
                    <a:schemeClr val="tx1"/>
                  </a:solidFill>
                  <a:latin typeface="Calibri" panose="020F0502020204030204" pitchFamily="34" charset="0"/>
                </a:rPr>
                <a:t>438 completed survey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5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en-US" sz="2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000" dirty="0">
                  <a:solidFill>
                    <a:schemeClr val="tx1"/>
                  </a:solidFill>
                  <a:latin typeface="Calibri" panose="020F0502020204030204" pitchFamily="34" charset="0"/>
                </a:rPr>
                <a:t>31 interviewed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3600" dirty="0">
                  <a:latin typeface="Calibri" panose="020F0502020204030204" pitchFamily="34" charset="0"/>
                </a:rPr>
                <a:t>(28 from survey)</a:t>
              </a:r>
              <a:endParaRPr lang="en-GB" altLang="en-US" sz="3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ight Arrow 10"/>
            <p:cNvSpPr>
              <a:spLocks noChangeArrowheads="1"/>
            </p:cNvSpPr>
            <p:nvPr/>
          </p:nvSpPr>
          <p:spPr bwMode="auto">
            <a:xfrm rot="5400000">
              <a:off x="3571080" y="1840708"/>
              <a:ext cx="539750" cy="430213"/>
            </a:xfrm>
            <a:prstGeom prst="rightArrow">
              <a:avLst>
                <a:gd name="adj1" fmla="val 50000"/>
                <a:gd name="adj2" fmla="val 49848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7" name="Right Arrow 10"/>
            <p:cNvSpPr>
              <a:spLocks noChangeArrowheads="1"/>
            </p:cNvSpPr>
            <p:nvPr/>
          </p:nvSpPr>
          <p:spPr bwMode="auto">
            <a:xfrm rot="5400000">
              <a:off x="3571079" y="3973051"/>
              <a:ext cx="539750" cy="430213"/>
            </a:xfrm>
            <a:prstGeom prst="rightArrow">
              <a:avLst>
                <a:gd name="adj1" fmla="val 50000"/>
                <a:gd name="adj2" fmla="val 49848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dirty="0"/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6972299" y="2797968"/>
              <a:ext cx="277177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200" b="1" dirty="0">
                  <a:solidFill>
                    <a:srgbClr val="00B050"/>
                  </a:solidFill>
                </a:rPr>
                <a:t>PHASE 1</a:t>
              </a: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6250781" y="4806277"/>
              <a:ext cx="277177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4200" b="1" dirty="0">
                  <a:solidFill>
                    <a:srgbClr val="00B050"/>
                  </a:solidFill>
                </a:rPr>
                <a:t>PHASE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57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6050" y="114300"/>
            <a:ext cx="72009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Maximum Variation Sample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12076"/>
              </p:ext>
            </p:extLst>
          </p:nvPr>
        </p:nvGraphicFramePr>
        <p:xfrm>
          <a:off x="360363" y="969963"/>
          <a:ext cx="11374437" cy="552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584"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Calibri" panose="020F0502020204030204" pitchFamily="34" charset="0"/>
                        </a:rPr>
                        <a:t>My sample</a:t>
                      </a:r>
                    </a:p>
                  </a:txBody>
                  <a:tcPr marL="91435" marR="91435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39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baseline="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39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207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Current</a:t>
                      </a:r>
                      <a:r>
                        <a:rPr lang="en-GB" sz="2700" b="1" baseline="0" dirty="0">
                          <a:latin typeface="Calibri" panose="020F0502020204030204" pitchFamily="34" charset="0"/>
                        </a:rPr>
                        <a:t> alcohol use</a:t>
                      </a:r>
                      <a:endParaRPr lang="en-GB" sz="2700" b="1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701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Treatment</a:t>
                      </a:r>
                      <a:r>
                        <a:rPr lang="en-GB" sz="2700" b="1" baseline="0" dirty="0">
                          <a:latin typeface="Calibri" panose="020F0502020204030204" pitchFamily="34" charset="0"/>
                        </a:rPr>
                        <a:t> history</a:t>
                      </a:r>
                      <a:endParaRPr lang="en-GB" sz="2700" b="1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415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Time</a:t>
                      </a:r>
                      <a:r>
                        <a:rPr lang="en-GB" sz="2700" b="1" baseline="0" dirty="0">
                          <a:latin typeface="Calibri" panose="020F0502020204030204" pitchFamily="34" charset="0"/>
                        </a:rPr>
                        <a:t> with Soberistas</a:t>
                      </a:r>
                      <a:endParaRPr lang="en-GB" sz="2700" b="1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701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Membership status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46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6050" y="114300"/>
            <a:ext cx="72009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Maximum Variation Sample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60363" y="969963"/>
          <a:ext cx="11374437" cy="572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584"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91435" marR="91435" marT="45717" marB="45717"/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Calibri" panose="020F0502020204030204" pitchFamily="34" charset="0"/>
                        </a:rPr>
                        <a:t>My sample</a:t>
                      </a:r>
                    </a:p>
                  </a:txBody>
                  <a:tcPr marL="91435" marR="91435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39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dirty="0">
                          <a:latin typeface="Calibri" panose="020F0502020204030204" pitchFamily="34" charset="0"/>
                        </a:rPr>
                        <a:t>6 male / 25</a:t>
                      </a:r>
                      <a:r>
                        <a:rPr lang="en-GB" sz="2700" baseline="0" dirty="0">
                          <a:latin typeface="Calibri" panose="020F0502020204030204" pitchFamily="34" charset="0"/>
                        </a:rPr>
                        <a:t> female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39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dirty="0">
                          <a:latin typeface="Calibri" panose="020F0502020204030204" pitchFamily="34" charset="0"/>
                        </a:rPr>
                        <a:t>Range 28 – 74 years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207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Current</a:t>
                      </a:r>
                      <a:r>
                        <a:rPr lang="en-GB" sz="2700" b="1" baseline="0" dirty="0">
                          <a:latin typeface="Calibri" panose="020F0502020204030204" pitchFamily="34" charset="0"/>
                        </a:rPr>
                        <a:t> alcohol use</a:t>
                      </a:r>
                      <a:endParaRPr lang="en-GB" sz="2700" b="1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r>
                        <a:rPr lang="en-GB" sz="2700" dirty="0">
                          <a:latin typeface="Calibri" panose="020F0502020204030204" pitchFamily="34" charset="0"/>
                        </a:rPr>
                        <a:t>7 Currently drinking</a:t>
                      </a:r>
                    </a:p>
                    <a:p>
                      <a:r>
                        <a:rPr lang="en-GB" sz="2700" dirty="0">
                          <a:latin typeface="Calibri" panose="020F0502020204030204" pitchFamily="34" charset="0"/>
                        </a:rPr>
                        <a:t>24 Alcohol-free</a:t>
                      </a:r>
                      <a:r>
                        <a:rPr lang="en-GB" sz="2700" baseline="0" dirty="0">
                          <a:latin typeface="Calibri" panose="020F0502020204030204" pitchFamily="34" charset="0"/>
                        </a:rPr>
                        <a:t> (2 weeks – 5 years)</a:t>
                      </a:r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701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Treatment</a:t>
                      </a:r>
                      <a:r>
                        <a:rPr lang="en-GB" sz="2700" b="1" baseline="0" dirty="0">
                          <a:latin typeface="Calibri" panose="020F0502020204030204" pitchFamily="34" charset="0"/>
                        </a:rPr>
                        <a:t> history</a:t>
                      </a:r>
                      <a:endParaRPr lang="en-GB" sz="2700" b="1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r>
                        <a:rPr lang="en-GB" sz="2700" dirty="0">
                          <a:latin typeface="Calibri" panose="020F0502020204030204" pitchFamily="34" charset="0"/>
                        </a:rPr>
                        <a:t>13 None</a:t>
                      </a:r>
                      <a:r>
                        <a:rPr lang="en-GB" sz="2700" baseline="0" dirty="0"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GB" sz="2700" dirty="0">
                          <a:latin typeface="Calibri" panose="020F0502020204030204" pitchFamily="34" charset="0"/>
                        </a:rPr>
                        <a:t>13 Previous</a:t>
                      </a:r>
                    </a:p>
                    <a:p>
                      <a:r>
                        <a:rPr lang="en-GB" sz="2700" dirty="0">
                          <a:latin typeface="Calibri" panose="020F0502020204030204" pitchFamily="34" charset="0"/>
                        </a:rPr>
                        <a:t>5 currently</a:t>
                      </a:r>
                      <a:r>
                        <a:rPr lang="en-GB" sz="27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700" dirty="0">
                          <a:latin typeface="Calibri" panose="020F0502020204030204" pitchFamily="34" charset="0"/>
                        </a:rPr>
                        <a:t>using</a:t>
                      </a:r>
                      <a:r>
                        <a:rPr lang="en-GB" sz="2700" baseline="0" dirty="0">
                          <a:latin typeface="Calibri" panose="020F0502020204030204" pitchFamily="34" charset="0"/>
                        </a:rPr>
                        <a:t> Soberistas alongside something else</a:t>
                      </a:r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415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Time</a:t>
                      </a:r>
                      <a:r>
                        <a:rPr lang="en-GB" sz="2700" b="1" baseline="0" dirty="0">
                          <a:latin typeface="Calibri" panose="020F0502020204030204" pitchFamily="34" charset="0"/>
                        </a:rPr>
                        <a:t> with Soberistas</a:t>
                      </a:r>
                      <a:endParaRPr lang="en-GB" sz="2700" b="1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dirty="0">
                          <a:latin typeface="Calibri" panose="020F0502020204030204" pitchFamily="34" charset="0"/>
                        </a:rPr>
                        <a:t>Range</a:t>
                      </a:r>
                      <a:r>
                        <a:rPr lang="en-GB" sz="27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700" dirty="0">
                          <a:latin typeface="Calibri" panose="020F0502020204030204" pitchFamily="34" charset="0"/>
                        </a:rPr>
                        <a:t>1 week – 3 years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701">
                <a:tc>
                  <a:txBody>
                    <a:bodyPr/>
                    <a:lstStyle/>
                    <a:p>
                      <a:r>
                        <a:rPr lang="en-GB" sz="2700" b="1" dirty="0">
                          <a:latin typeface="Calibri" panose="020F0502020204030204" pitchFamily="34" charset="0"/>
                        </a:rPr>
                        <a:t>Membership status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r>
                        <a:rPr lang="en-GB" sz="2700" dirty="0">
                          <a:latin typeface="Calibri" panose="020F0502020204030204" pitchFamily="34" charset="0"/>
                        </a:rPr>
                        <a:t>24 Subscription-paying</a:t>
                      </a:r>
                    </a:p>
                    <a:p>
                      <a:r>
                        <a:rPr lang="en-GB" sz="2700" dirty="0">
                          <a:latin typeface="Calibri" panose="020F0502020204030204" pitchFamily="34" charset="0"/>
                        </a:rPr>
                        <a:t>4 Ex-members</a:t>
                      </a:r>
                      <a:r>
                        <a:rPr lang="en-GB" sz="2700" baseline="0" dirty="0">
                          <a:latin typeface="Calibri" panose="020F0502020204030204" pitchFamily="34" charset="0"/>
                        </a:rPr>
                        <a:t> / 3 Browsers</a:t>
                      </a:r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914</Words>
  <Application>Microsoft Office PowerPoint</Application>
  <PresentationFormat>Widescreen</PresentationFormat>
  <Paragraphs>152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Microsoft YaHei</vt:lpstr>
      <vt:lpstr>Arial</vt:lpstr>
      <vt:lpstr>Calibri</vt:lpstr>
      <vt:lpstr>Calibri Light</vt:lpstr>
      <vt:lpstr>Franklin Gothic Book</vt:lpstr>
      <vt:lpstr>Franklin Gothic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Chambers</dc:creator>
  <cp:lastModifiedBy>Sophia Chambers</cp:lastModifiedBy>
  <cp:revision>287</cp:revision>
  <dcterms:created xsi:type="dcterms:W3CDTF">2016-10-23T10:05:44Z</dcterms:created>
  <dcterms:modified xsi:type="dcterms:W3CDTF">2016-11-13T13:17:49Z</dcterms:modified>
</cp:coreProperties>
</file>