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7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4" r:id="rId15"/>
    <p:sldId id="272" r:id="rId16"/>
    <p:sldId id="273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2" d="100"/>
          <a:sy n="92" d="100"/>
        </p:scale>
        <p:origin x="-10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997129-11B3-45BA-A55A-FC99D8641D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3538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45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F8641F-1026-44A1-B8BC-C52FEF3D12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4574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D3316E-9B83-4DF0-A655-6395661823D0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41720-8301-48C9-B88B-C5EBD830E9BC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13825E-90A8-4AF7-AEFD-AC4428395460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en-US" sz="10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F91DA-EAEA-4FF6-9EEE-2A36939DC0BF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713FE-D5D8-44F3-89DE-DB41C7C9C0C8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B0B0B-1A85-4C0A-8990-D780F7C3C525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D5A57-8BFE-424E-AFA2-0F46E0847BF9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155CA-854D-4688-82E4-9EB734192E7B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7D98E-82C6-4686-827E-82976C257401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4D9D1-6805-4076-A48A-E41D58C9FE28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584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90A3B-5996-4BA8-ACEB-B4FCE0521121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6E0BF-4C8E-49F4-B506-5E25B7E8D852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292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2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0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4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5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19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2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32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12322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12323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12324" name="Rectangle 3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2325" name="Rectangle 3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2326" name="Rectangle 3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83A6F9-566C-4F8E-BC6A-A08ACF28455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56C4F-370E-4C0A-B64A-ECF0066A1A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018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4E26C-3118-476F-9E6E-87BCA4335A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506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54AC913-D0B3-44E7-9187-A94E9F4F36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260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3C531-A356-41DB-B8E0-46F5D75BFA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191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8A3D1-AE51-48E0-A085-355328F026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91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F1FDF-77E3-4790-9C15-6F802316D0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611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D8AC6-F3A8-4A36-9502-0DBC721AAB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88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EEE9E-5C4D-4812-91AC-5FF3664632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44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F3789-0EC9-4A27-B99B-6E6D1A0AC9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043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1C347-C34E-4BA3-B9D4-EF7D1CFFCB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220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9D177C-3BF8-46ED-B200-2EC47B756E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189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268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1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3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4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5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6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7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8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89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0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1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2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3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4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5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6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97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11298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129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130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1301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859F91-26D0-4350-BAE4-5B942D6495C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1302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/>
              <a:t>Addressing the needs of older substance misusers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/>
              <a:t>Dr Millicent Chikoore, </a:t>
            </a:r>
          </a:p>
          <a:p>
            <a:r>
              <a:rPr lang="en-GB" altLang="en-US"/>
              <a:t>Dr Nicholas Seivewright </a:t>
            </a:r>
          </a:p>
          <a:p>
            <a:r>
              <a:rPr lang="en-GB" altLang="en-US"/>
              <a:t>Sheffield Care Trust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Circumstances during which misuse began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n= 40 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524000" y="2286000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Chart" r:id="rId4" imgW="6096305" imgH="4067556" progId="MSGraph.Chart.8">
                  <p:embed followColorScheme="full"/>
                </p:oleObj>
              </mc:Choice>
              <mc:Fallback>
                <p:oleObj name="Chart" r:id="rId4" imgW="6096305" imgH="406755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286000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Significant physical illness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n=40</a:t>
            </a:r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447800" y="2514600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Chart" r:id="rId4" imgW="6096305" imgH="4067556" progId="MSGraph.Chart.8">
                  <p:embed followColorScheme="full"/>
                </p:oleObj>
              </mc:Choice>
              <mc:Fallback>
                <p:oleObj name="Chart" r:id="rId4" imgW="6096305" imgH="406755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Impaired mobility(impacting on outpt attendance)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n=40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524000" y="2438400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Chart" r:id="rId4" imgW="6096305" imgH="4067556" progId="MSGraph.Chart.8">
                  <p:embed followColorScheme="full"/>
                </p:oleObj>
              </mc:Choice>
              <mc:Fallback>
                <p:oleObj name="Chart" r:id="rId4" imgW="6096305" imgH="406755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438400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Formal psychiatric diagnoses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n=40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676400" y="2514600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Chart" r:id="rId4" imgW="6096305" imgH="4067556" progId="MSGraph.Chart.8">
                  <p:embed followColorScheme="full"/>
                </p:oleObj>
              </mc:Choice>
              <mc:Fallback>
                <p:oleObj name="Chart" r:id="rId4" imgW="6096305" imgH="406755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14600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2 deaths during period of analysis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altLang="en-US" sz="2800"/>
              <a:t>Contributing factors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Polydrug &amp; alcohol misuse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Initiation of heroin in later life (introduced by younger carer)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MI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Incontinence &amp; pressure sores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Self discharge from hospital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Psychological factors-threatening behaviour leading to city-wide ban from primary care services, self harm by knifing in groin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Discussion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/>
              <a:t>Drug users are surviving into old age-captured by national data sets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Unique factors in this age group-physical, psychological, social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Younger people prioritised in addiction policies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Large evidence base –epidemiological data, effective treatments,  however older individuals often excluded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No specific service provision in UK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Discussion continued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Management of older adults requires different approach?</a:t>
            </a:r>
          </a:p>
          <a:p>
            <a:r>
              <a:rPr lang="en-GB" altLang="en-US"/>
              <a:t>Implications for services already stretched</a:t>
            </a:r>
          </a:p>
          <a:p>
            <a:r>
              <a:rPr lang="en-GB" altLang="en-US"/>
              <a:t>Specialist psychogeriatric services?</a:t>
            </a:r>
          </a:p>
          <a:p>
            <a:r>
              <a:rPr lang="en-GB" altLang="en-US"/>
              <a:t>Need for effective interventions in appropriate settings to reduce overall expenditure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Background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Increasing numbers of older substance misusers</a:t>
            </a:r>
          </a:p>
          <a:p>
            <a:r>
              <a:rPr lang="en-GB" altLang="en-US"/>
              <a:t>Increasingly use illicit drugs, not just prescribed drugs and alcohol</a:t>
            </a:r>
          </a:p>
          <a:p>
            <a:r>
              <a:rPr lang="en-GB" altLang="en-US"/>
              <a:t>Range of social, psychological, health problems</a:t>
            </a:r>
          </a:p>
          <a:p>
            <a:pPr>
              <a:buFont typeface="Wingdings" pitchFamily="2" charset="2"/>
              <a:buNone/>
            </a:pPr>
            <a:r>
              <a:rPr lang="en-GB" altLang="en-US"/>
              <a:t>Crome &amp; Bloor 2005, Gossop &amp;Moos 2008.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Background (continued)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 altLang="en-US" sz="2800"/>
              <a:t>Our service</a:t>
            </a:r>
          </a:p>
          <a:p>
            <a:r>
              <a:rPr lang="en-GB" altLang="en-US" sz="2800"/>
              <a:t>Accustomed to young population</a:t>
            </a:r>
          </a:p>
          <a:p>
            <a:r>
              <a:rPr lang="en-GB" altLang="en-US" sz="2800"/>
              <a:t>Little provision for basic level medical services</a:t>
            </a:r>
          </a:p>
          <a:p>
            <a:r>
              <a:rPr lang="en-GB" altLang="en-US" sz="2800"/>
              <a:t>Referral to specialist medical service infrequent</a:t>
            </a:r>
          </a:p>
          <a:p>
            <a:r>
              <a:rPr lang="en-GB" altLang="en-US" sz="2800"/>
              <a:t>Does it appeal to older individuals (different behavioural and clinical manifestations) or is different approach required?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Method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Analysis of  clinical notes of all aged  &gt;50years in Sheffield substance misuse service in May 2008 , misusing substances other than alcohol.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Results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n=40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619250" y="1700213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08" name="Chart" r:id="rId4" imgW="6096305" imgH="4067556" progId="MSGraph.Chart.8">
                  <p:embed followColorScheme="full"/>
                </p:oleObj>
              </mc:Choice>
              <mc:Fallback>
                <p:oleObj name="Chart" r:id="rId4" imgW="6096305" imgH="406755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700213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Ages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169988" y="1946275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Chart" r:id="rId4" imgW="7772705" imgH="4115105" progId="MSGraph.Chart.8">
                  <p:embed followColorScheme="full"/>
                </p:oleObj>
              </mc:Choice>
              <mc:Fallback>
                <p:oleObj name="Chart" r:id="rId4" imgW="7772705" imgH="411510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1946275"/>
                        <a:ext cx="77724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Age at onset of misuse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1143000" y="2209800"/>
          <a:ext cx="7772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Chart" r:id="rId4" imgW="7772705" imgH="4115105" progId="MSGraph.Chart.8">
                  <p:embed followColorScheme="full"/>
                </p:oleObj>
              </mc:Choice>
              <mc:Fallback>
                <p:oleObj name="Chart" r:id="rId4" imgW="7772705" imgH="411510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09800"/>
                        <a:ext cx="77724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Source of substances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n=40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524000" y="2286000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Chart" r:id="rId3" imgW="6096305" imgH="4067556" progId="MSGraph.Chart.8">
                  <p:embed followColorScheme="full"/>
                </p:oleObj>
              </mc:Choice>
              <mc:Fallback>
                <p:oleObj name="Chart" r:id="rId3" imgW="6096305" imgH="406755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286000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Substances used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524000" y="2133600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2" name="Chart" r:id="rId4" imgW="6096305" imgH="4067556" progId="MSGraph.Chart.8">
                  <p:embed followColorScheme="full"/>
                </p:oleObj>
              </mc:Choice>
              <mc:Fallback>
                <p:oleObj name="Chart" r:id="rId4" imgW="6096305" imgH="4067556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33600"/>
                        <a:ext cx="6096000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Designs\Azure.pot</Template>
  <TotalTime>527</TotalTime>
  <Words>299</Words>
  <Application>Microsoft Office PowerPoint</Application>
  <PresentationFormat>On-screen Show (4:3)</PresentationFormat>
  <Paragraphs>63</Paragraphs>
  <Slides>16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Times New Roman</vt:lpstr>
      <vt:lpstr>Wingdings</vt:lpstr>
      <vt:lpstr>Azure</vt:lpstr>
      <vt:lpstr>Microsoft Graph 2000 Chart</vt:lpstr>
      <vt:lpstr>Addressing the needs of older substance misusers</vt:lpstr>
      <vt:lpstr>Background</vt:lpstr>
      <vt:lpstr>Background (continued)</vt:lpstr>
      <vt:lpstr>Method</vt:lpstr>
      <vt:lpstr>Results</vt:lpstr>
      <vt:lpstr>Ages</vt:lpstr>
      <vt:lpstr>Age at onset of misuse</vt:lpstr>
      <vt:lpstr>Source of substances</vt:lpstr>
      <vt:lpstr>Substances used</vt:lpstr>
      <vt:lpstr>Circumstances during which misuse began</vt:lpstr>
      <vt:lpstr>Significant physical illness</vt:lpstr>
      <vt:lpstr>Impaired mobility(impacting on outpt attendance)</vt:lpstr>
      <vt:lpstr>Formal psychiatric diagnoses</vt:lpstr>
      <vt:lpstr>2 deaths during period of analysis</vt:lpstr>
      <vt:lpstr>Discussion</vt:lpstr>
      <vt:lpstr>Discussion continued</vt:lpstr>
    </vt:vector>
  </TitlesOfParts>
  <Company>Rotherham Primary Care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the needs of older substance misusers</dc:title>
  <dc:creator>DefaultUser</dc:creator>
  <cp:lastModifiedBy>Hunt Graham</cp:lastModifiedBy>
  <cp:revision>20</cp:revision>
  <dcterms:created xsi:type="dcterms:W3CDTF">2008-10-14T09:50:20Z</dcterms:created>
  <dcterms:modified xsi:type="dcterms:W3CDTF">2017-07-04T13:28:53Z</dcterms:modified>
</cp:coreProperties>
</file>