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8" r:id="rId5"/>
    <p:sldId id="269" r:id="rId6"/>
    <p:sldId id="270" r:id="rId7"/>
    <p:sldId id="272" r:id="rId8"/>
    <p:sldId id="273" r:id="rId9"/>
    <p:sldId id="274" r:id="rId10"/>
    <p:sldId id="277" r:id="rId11"/>
    <p:sldId id="278" r:id="rId12"/>
    <p:sldId id="279" r:id="rId13"/>
    <p:sldId id="280" r:id="rId14"/>
    <p:sldId id="281" r:id="rId15"/>
    <p:sldId id="263" r:id="rId16"/>
    <p:sldId id="282" r:id="rId17"/>
    <p:sldId id="283" r:id="rId18"/>
    <p:sldId id="285" r:id="rId19"/>
    <p:sldId id="284" r:id="rId20"/>
    <p:sldId id="286" r:id="rId21"/>
    <p:sldId id="287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DBA"/>
    <a:srgbClr val="BAD1D8"/>
    <a:srgbClr val="05161D"/>
    <a:srgbClr val="F6988E"/>
    <a:srgbClr val="57FBA1"/>
    <a:srgbClr val="CCFF66"/>
    <a:srgbClr val="A50021"/>
    <a:srgbClr val="DC5A44"/>
    <a:srgbClr val="435269"/>
    <a:srgbClr val="9AA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9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2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29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6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8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98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9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50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7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96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0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780E-DC0E-449D-807B-A73364E841F3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AFA9-9D1B-41E2-9DFD-2E47022DF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4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4572"/>
            <a:ext cx="12192000" cy="2387600"/>
          </a:xfrm>
          <a:solidFill>
            <a:srgbClr val="9DBDBA"/>
          </a:solidFill>
          <a:ln w="31750" cap="rnd" cmpd="sng">
            <a:noFill/>
            <a:prstDash val="solid"/>
            <a:round/>
          </a:ln>
          <a:effectLst>
            <a:softEdge rad="0"/>
          </a:effectLst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ea typeface="Microsoft JhengHei" panose="020B0604030504040204" pitchFamily="34" charset="-120"/>
                <a:cs typeface="Times New Roman" panose="02020603050405020304" pitchFamily="18" charset="0"/>
              </a:rPr>
              <a:t>The invention of addiction in early modern England, 1629 - 1700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3221501"/>
            <a:ext cx="1219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Jose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Murgatroyd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Cree</a:t>
            </a:r>
          </a:p>
          <a:p>
            <a:pPr algn="ctr"/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Department of History - University of Sheffield</a:t>
            </a:r>
          </a:p>
          <a:p>
            <a:pPr algn="ctr"/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@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murgatroydcree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01" y="5742372"/>
            <a:ext cx="2514600" cy="1005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5269"/>
            <a:ext cx="2627801" cy="100294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0754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TextBox 8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 rot="16200000">
            <a:off x="-335840" y="1199007"/>
            <a:ext cx="148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ORIGINS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27288" y="736503"/>
            <a:ext cx="3493762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Addictus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Judgment that delivered over the debtor into the hands of his Creditor.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196810" y="778979"/>
            <a:ext cx="3458470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Deditus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yield or give into the power of another, to surrender, to submit.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027" y="736503"/>
            <a:ext cx="2999456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Adiunctus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Joined or attached</a:t>
            </a: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805814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8514308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9171845">
            <a:off x="7760036" y="1799347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 rot="19171845">
            <a:off x="3753677" y="1731233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3694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TextBox 8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27287" y="3318437"/>
            <a:ext cx="3493762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 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bound to a person or a god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96810" y="3332952"/>
            <a:ext cx="3458470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devoted to an activity or 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3028" y="3313847"/>
            <a:ext cx="2999456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favouring one thing over another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544349" y="3461663"/>
            <a:ext cx="1901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MEANINGS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335840" y="1199007"/>
            <a:ext cx="148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ORIGINS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27288" y="736503"/>
            <a:ext cx="3493762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Addictus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Judgment that delivered over the debtor into the hands of his Creditor.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196810" y="778979"/>
            <a:ext cx="3458470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Deditus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yield or give into the power of another, to surrender, to submit.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027" y="736503"/>
            <a:ext cx="2999456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Adiunctus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Joined or attached</a:t>
            </a: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805814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8514308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9171845">
            <a:off x="7760036" y="1799347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9171845">
            <a:off x="3753677" y="1731233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556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TextBox 8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27287" y="3318437"/>
            <a:ext cx="3493762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 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bound to a person or a god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96810" y="3332952"/>
            <a:ext cx="3458470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devoted to an activity or 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3028" y="3313847"/>
            <a:ext cx="2999456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favouring one thing over another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544349" y="3461663"/>
            <a:ext cx="1901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MEANINGS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335840" y="1199007"/>
            <a:ext cx="148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ORIGINS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27288" y="736503"/>
            <a:ext cx="3493762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Addictus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Judgment that delivered over the debtor into the hands of his Creditor.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196810" y="778979"/>
            <a:ext cx="3458470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Deditus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yield or give into the power of another, to surrender, to submit.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027" y="736503"/>
            <a:ext cx="2999456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Adiunctus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Joined or attached</a:t>
            </a: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805814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8514308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282140" y="5564325"/>
            <a:ext cx="1381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6583" y="5595102"/>
            <a:ext cx="1872343" cy="461665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Very few uses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37691" y="4514176"/>
            <a:ext cx="150125" cy="1080926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9171845">
            <a:off x="7760036" y="1799347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rot="19171845">
            <a:off x="3753677" y="1731233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38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TextBox 8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27287" y="3318437"/>
            <a:ext cx="3493762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 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bound to a person or a god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96810" y="3332952"/>
            <a:ext cx="3458470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devoted to an activity or 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3028" y="3313847"/>
            <a:ext cx="2999456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Addicted =</a:t>
            </a:r>
          </a:p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favouring one thing over another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544349" y="3461663"/>
            <a:ext cx="1901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MEANINGS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335840" y="1199007"/>
            <a:ext cx="148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ORIGINS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27288" y="736503"/>
            <a:ext cx="3493762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Addictus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Judgment that delivered over the debtor into the hands of his Creditor.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196810" y="778979"/>
            <a:ext cx="3458470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Deditus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yield or give into the power of another, to surrender, to submit.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027" y="736503"/>
            <a:ext cx="2999456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Adiunctus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Joined or attached</a:t>
            </a: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805814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8514308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282140" y="5564325"/>
            <a:ext cx="1381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6583" y="5595102"/>
            <a:ext cx="187234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Very few uses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37691" y="4514176"/>
            <a:ext cx="150125" cy="10809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28312" y="4450114"/>
            <a:ext cx="150125" cy="1080926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9171845">
            <a:off x="7760036" y="1799347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56493" y="5225769"/>
            <a:ext cx="3464556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Begins to decrease at the start of the seventeenth century</a:t>
            </a:r>
          </a:p>
        </p:txBody>
      </p:sp>
      <p:sp>
        <p:nvSpPr>
          <p:cNvPr id="22" name="Down Arrow 21"/>
          <p:cNvSpPr/>
          <p:nvPr/>
        </p:nvSpPr>
        <p:spPr>
          <a:xfrm rot="19171845">
            <a:off x="3753677" y="1731233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746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4805814" y="2286525"/>
            <a:ext cx="711200" cy="933894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TextBox 8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27287" y="3318437"/>
            <a:ext cx="349376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Addicted =  </a:t>
            </a:r>
          </a:p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bound to a person or a god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96810" y="3332952"/>
            <a:ext cx="3458470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Addicted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devoted to an activity or behaviour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3028" y="3313847"/>
            <a:ext cx="2999456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Addicted =</a:t>
            </a:r>
          </a:p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favouring one thing over another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544349" y="3461663"/>
            <a:ext cx="1901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MEANINGS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335840" y="1199007"/>
            <a:ext cx="148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ORIGINS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27288" y="736503"/>
            <a:ext cx="3493762" cy="1569660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Addictus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Judgment that delivered over the debtor into the hands of his Creditor.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196810" y="778979"/>
            <a:ext cx="3458470" cy="1569660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Deditus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yield or give into the power of another, to surrender, to submit.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3027" y="736503"/>
            <a:ext cx="2999456" cy="15696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Adiunctus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=</a:t>
            </a:r>
          </a:p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Joined or attached</a:t>
            </a:r>
          </a:p>
          <a:p>
            <a:pPr algn="ctr"/>
            <a:endParaRPr lang="en-GB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/>
            <a:endParaRPr lang="en-GB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8514308" y="2202971"/>
            <a:ext cx="711200" cy="1017448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282140" y="5564325"/>
            <a:ext cx="1381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6583" y="5595102"/>
            <a:ext cx="187234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Very few uses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37691" y="4514176"/>
            <a:ext cx="150125" cy="10809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28312" y="4450114"/>
            <a:ext cx="150125" cy="10809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50982" y="4514176"/>
            <a:ext cx="150125" cy="1080926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9171845">
            <a:off x="7760036" y="1799347"/>
            <a:ext cx="431255" cy="1583019"/>
          </a:xfrm>
          <a:prstGeom prst="down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56493" y="5225769"/>
            <a:ext cx="3464556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Begins to decrease at the start of the seventeenth century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94265" y="5225769"/>
            <a:ext cx="3461015" cy="1200329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predominant meaning of addiction throughout the early modern period</a:t>
            </a:r>
          </a:p>
        </p:txBody>
      </p:sp>
      <p:sp>
        <p:nvSpPr>
          <p:cNvPr id="25" name="Down Arrow 24"/>
          <p:cNvSpPr/>
          <p:nvPr/>
        </p:nvSpPr>
        <p:spPr>
          <a:xfrm rot="19171845">
            <a:off x="3753677" y="1731233"/>
            <a:ext cx="431255" cy="158301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86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0" y="502275"/>
            <a:ext cx="10726572" cy="5859888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TextBox 10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TWO: ON THE USES OF ADDICTION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97582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589486" y="0"/>
            <a:ext cx="5602514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PART TWO: ON THE USES OF ADDICTION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TextBox 11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TWO: ON THE USES OF ADDICTION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573808"/>
            <a:ext cx="3556000" cy="1143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00500" y="1545143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images of virtually every work printed in England, Ireland, Scotland, Wales and British North America and works in English printed elsewhere from 1473–1700. Approx. 132,000 titles.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3828950"/>
            <a:ext cx="5477639" cy="121937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922138" y="3828950"/>
            <a:ext cx="6079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Text Creation Partnership transcribe and encode the page images of books from EEBO. EEBO-TCP currently contains 48,339 titles.</a:t>
            </a:r>
          </a:p>
        </p:txBody>
      </p:sp>
    </p:spTree>
    <p:extLst>
      <p:ext uri="{BB962C8B-B14F-4D97-AF65-F5344CB8AC3E}">
        <p14:creationId xmlns:p14="http://schemas.microsoft.com/office/powerpoint/2010/main" val="1055228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TextBox 2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TWO: ON THE USES OF ADDICTION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06" y="828027"/>
            <a:ext cx="11776153" cy="5458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" y="1724400"/>
            <a:ext cx="12140634" cy="41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TextBox 2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TWO: ON THE USES OF ADDICTION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06" y="828027"/>
            <a:ext cx="11776153" cy="5458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" y="1740195"/>
            <a:ext cx="12140634" cy="41119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6" y="1724238"/>
            <a:ext cx="12138374" cy="41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588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TextBox 2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TWO: ON THE USES OF ADDICTION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64" y="316192"/>
            <a:ext cx="2535382" cy="6250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891" y="307846"/>
            <a:ext cx="2532021" cy="62423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9486" y="861695"/>
            <a:ext cx="4520485" cy="3693319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Extra information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Search = ad[d,][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I,y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]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Collocation analysis based on lemma, with a window of +2 to +5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Results ordered by log-likelihood</a:t>
            </a: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(the higher the score, the more evidence you have that the association is not due to chance)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9,823 different lemmas in your collocation database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975923" y="1016414"/>
            <a:ext cx="734890" cy="773723"/>
          </a:xfrm>
          <a:prstGeom prst="rightArrow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07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834063"/>
            <a:ext cx="10464800" cy="530281"/>
          </a:xfrm>
          <a:solidFill>
            <a:srgbClr val="9DBDBA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character of the English lexicon was permanently altered.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831772"/>
            <a:ext cx="988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57" y="4597009"/>
            <a:ext cx="10464800" cy="954107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We need to be aware that borrowing is not always a straightforward process of one language taking a word from another.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57" y="2445562"/>
            <a:ext cx="10464800" cy="954107"/>
          </a:xfrm>
          <a:prstGeom prst="rect">
            <a:avLst/>
          </a:prstGeom>
          <a:solidFill>
            <a:srgbClr val="9DBDBA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Learned men were faced with the solemn duty of educating by means of the vernacular their less fortunate brothers.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672" y="1335315"/>
            <a:ext cx="10992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David Crystal, The Stories of English (England, 2004)</a:t>
            </a:r>
          </a:p>
          <a:p>
            <a:pPr lvl="1"/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0457" y="3415057"/>
            <a:ext cx="101309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Richard Foster Jones, The Triumph of the English Language (London, 1953)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24114" y="5607056"/>
            <a:ext cx="10987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Christian Kay and Kathryn Allan, English Historical Semantics (Edinburgh, 2015)</a:t>
            </a:r>
          </a:p>
          <a:p>
            <a:pPr algn="r"/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TextBox 12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009178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02274"/>
            <a:ext cx="12192001" cy="6355726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TextBox 10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TWO: ON THE USES OF ADDICTION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8651631" y="1378634"/>
            <a:ext cx="15851" cy="4030493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147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838199" y="2955972"/>
            <a:ext cx="2640039" cy="2825850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50" y="381793"/>
            <a:ext cx="5552052" cy="1742429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16437" y="2988954"/>
            <a:ext cx="3167575" cy="2173889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90319" y="3325304"/>
            <a:ext cx="3328069" cy="2456518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89485" y="970155"/>
            <a:ext cx="4820697" cy="1535296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TextBox 10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TWO: ON THE USES OF ADDICTION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12650" y="381793"/>
            <a:ext cx="5552052" cy="2123658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 are not ignorant, how her highness is addicted to study, and with what a desire she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longeth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after learning</a:t>
            </a:r>
          </a:p>
          <a:p>
            <a:pPr algn="r"/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M. G. Haddon, 1576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2955972"/>
            <a:ext cx="2640039" cy="332398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this drunkenness the Byzantines were so addicted, that they sold their lands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Lloyd,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Lodowick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1573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9485" y="970155"/>
            <a:ext cx="4820697" cy="184665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some of our students even of Divinity… have addicted themselves to study Popish writers, and Monkish discourses.</a:t>
            </a:r>
          </a:p>
          <a:p>
            <a:pPr algn="r"/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William Perkins, 1606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90319" y="3325304"/>
            <a:ext cx="348878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the same constitution of body, equal courage in battle, and </a:t>
            </a:r>
            <a:r>
              <a:rPr lang="en-GB" sz="24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semblable</a:t>
            </a:r>
            <a:r>
              <a:rPr lang="en-GB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addiction unto hunting, even from their Childhoods.</a:t>
            </a:r>
          </a:p>
          <a:p>
            <a:pPr lvl="0"/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  <a:p>
            <a:pPr lvl="0" algn="r"/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Giovanni </a:t>
            </a:r>
            <a:r>
              <a:rPr lang="en-GB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Botero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, 1630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16437" y="2988954"/>
            <a:ext cx="35591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The Persians are much addicted to Venery with both sexes</a:t>
            </a:r>
          </a:p>
          <a:p>
            <a:pPr lvl="0"/>
            <a:endParaRPr lang="en-GB" sz="3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  <a:p>
            <a:pPr lvl="0" algn="r"/>
            <a:r>
              <a:rPr lang="en-GB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Samuel Purchas, 1613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206246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5052" y="2594946"/>
            <a:ext cx="10490379" cy="2562896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5052" y="1131514"/>
            <a:ext cx="10490379" cy="1141460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TextBox 10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CONCLUSIONS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25052" y="1131514"/>
            <a:ext cx="104903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Addiction could mean a binding attachment to a person, or to god. This was a common sixteenth century use, but it declined steadily throughout the seventeenth century</a:t>
            </a:r>
          </a:p>
          <a:p>
            <a:pPr marL="342900" indent="-342900">
              <a:buAutoNum type="arabicPeriod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Addiction could also mean devotion or dedication to an activity or behaviour. </a:t>
            </a:r>
          </a:p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This type of addiction:</a:t>
            </a:r>
          </a:p>
          <a:p>
            <a:pPr lvl="1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A. Had links to the Latin word </a:t>
            </a:r>
            <a:r>
              <a:rPr lang="en-GB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deditus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suggesting a self-imposed action</a:t>
            </a:r>
          </a:p>
          <a:p>
            <a:pPr lvl="1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B. Was linked to behaviours rather than substances</a:t>
            </a:r>
          </a:p>
          <a:p>
            <a:pPr lvl="1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C. Was not inherently negative or positive</a:t>
            </a:r>
          </a:p>
          <a:p>
            <a:pPr lvl="1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D. Was most frequently applied to study (followed by pleasure, and vice)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36267"/>
            <a:ext cx="12192000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600" dirty="0">
                <a:solidFill>
                  <a:schemeClr val="bg1">
                    <a:lumMod val="85000"/>
                  </a:schemeClr>
                </a:solidFill>
                <a:latin typeface="Calibri Light" panose="020F0302020204030204"/>
              </a:rPr>
              <a:t>Jose </a:t>
            </a:r>
            <a:r>
              <a:rPr lang="en-GB" sz="1600" dirty="0" err="1">
                <a:solidFill>
                  <a:schemeClr val="bg1">
                    <a:lumMod val="85000"/>
                  </a:schemeClr>
                </a:solidFill>
                <a:latin typeface="Calibri Light" panose="020F0302020204030204"/>
              </a:rPr>
              <a:t>Murgatroyd</a:t>
            </a:r>
            <a:r>
              <a:rPr lang="en-GB" sz="1600" dirty="0">
                <a:solidFill>
                  <a:schemeClr val="bg1">
                    <a:lumMod val="85000"/>
                  </a:schemeClr>
                </a:solidFill>
                <a:latin typeface="Calibri Light" panose="020F0302020204030204"/>
              </a:rPr>
              <a:t> Cree		 Department of History - University of Sheffield		@</a:t>
            </a:r>
            <a:r>
              <a:rPr lang="en-GB" sz="1600" dirty="0" err="1">
                <a:solidFill>
                  <a:schemeClr val="bg1">
                    <a:lumMod val="85000"/>
                  </a:schemeClr>
                </a:solidFill>
                <a:latin typeface="Calibri Light" panose="020F0302020204030204"/>
              </a:rPr>
              <a:t>murgatroydcree</a:t>
            </a:r>
            <a:endParaRPr lang="en-GB" sz="1600" dirty="0">
              <a:solidFill>
                <a:schemeClr val="bg1">
                  <a:lumMod val="85000"/>
                </a:schemeClr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5803371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29" y="2073733"/>
            <a:ext cx="11571151" cy="713009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2227" y="5787420"/>
            <a:ext cx="11571151" cy="713009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228" y="4878539"/>
            <a:ext cx="11571151" cy="713009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228" y="3937081"/>
            <a:ext cx="11571151" cy="713009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228" y="2986164"/>
            <a:ext cx="11571151" cy="713009"/>
          </a:xfrm>
          <a:prstGeom prst="rect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19" y="4616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George </a:t>
            </a:r>
            <a:r>
              <a:rPr lang="en-GB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Joye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Psalter of David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(1530)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TextBox 7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258052"/>
              </p:ext>
            </p:extLst>
          </p:nvPr>
        </p:nvGraphicFramePr>
        <p:xfrm>
          <a:off x="388619" y="2030191"/>
          <a:ext cx="11414761" cy="48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53">
                  <a:extLst>
                    <a:ext uri="{9D8B030D-6E8A-4147-A177-3AD203B41FA5}">
                      <a16:colId xmlns:a16="http://schemas.microsoft.com/office/drawing/2014/main" val="2549519072"/>
                    </a:ext>
                  </a:extLst>
                </a:gridCol>
                <a:gridCol w="8370307">
                  <a:extLst>
                    <a:ext uri="{9D8B030D-6E8A-4147-A177-3AD203B41FA5}">
                      <a16:colId xmlns:a16="http://schemas.microsoft.com/office/drawing/2014/main" val="310778119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604207649"/>
                    </a:ext>
                  </a:extLst>
                </a:gridCol>
              </a:tblGrid>
              <a:tr h="992906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Deliver us from these mortal men which are thy hand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wherest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thou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smitest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/ even</a:t>
                      </a:r>
                      <a:r>
                        <a:rPr lang="en-GB" sz="2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 mortal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 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this world. </a:t>
                      </a:r>
                    </a:p>
                    <a:p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addictis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7719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All that are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wickedness, shall begin</a:t>
                      </a:r>
                      <a:r>
                        <a:rPr lang="en-GB" sz="2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spread themselves to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thentente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they should be blown away forever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469257"/>
                  </a:ext>
                </a:extLst>
              </a:tr>
              <a:tr h="83031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Shall they thus boast them selves / these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all given to wickedness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5802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They were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&amp; married unto Baal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peor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they ate the dead sacrifices.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adiuncti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79966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Make fast they promises to thy servant: which is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thy worship.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addixit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8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07369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29" y="2073733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2227" y="5787420"/>
            <a:ext cx="11571151" cy="713009"/>
          </a:xfrm>
          <a:prstGeom prst="rect">
            <a:avLst/>
          </a:prstGeom>
          <a:solidFill>
            <a:srgbClr val="9DBDBA"/>
          </a:solidFill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228" y="4878539"/>
            <a:ext cx="11571151" cy="713009"/>
          </a:xfrm>
          <a:prstGeom prst="rect">
            <a:avLst/>
          </a:prstGeom>
          <a:solidFill>
            <a:srgbClr val="9DBDBA"/>
          </a:solidFill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228" y="3937081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228" y="2986164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19" y="4616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George </a:t>
            </a:r>
            <a:r>
              <a:rPr lang="en-GB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Joye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Psalter of David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(1530)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TextBox 7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8619" y="2030191"/>
          <a:ext cx="11414761" cy="48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53">
                  <a:extLst>
                    <a:ext uri="{9D8B030D-6E8A-4147-A177-3AD203B41FA5}">
                      <a16:colId xmlns:a16="http://schemas.microsoft.com/office/drawing/2014/main" val="2549519072"/>
                    </a:ext>
                  </a:extLst>
                </a:gridCol>
                <a:gridCol w="8370307">
                  <a:extLst>
                    <a:ext uri="{9D8B030D-6E8A-4147-A177-3AD203B41FA5}">
                      <a16:colId xmlns:a16="http://schemas.microsoft.com/office/drawing/2014/main" val="310778119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604207649"/>
                    </a:ext>
                  </a:extLst>
                </a:gridCol>
              </a:tblGrid>
              <a:tr h="992906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Deliver us from these mortal men which are thy hand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wherest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thou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smitest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/ even</a:t>
                      </a:r>
                      <a:r>
                        <a:rPr lang="en-GB" sz="2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 mortal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 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this world. </a:t>
                      </a:r>
                    </a:p>
                    <a:p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addictis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7719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All that are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wickedness, shall begin</a:t>
                      </a:r>
                      <a:r>
                        <a:rPr lang="en-GB" sz="2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spread themselves to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thentente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they should be blown away forever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469257"/>
                  </a:ext>
                </a:extLst>
              </a:tr>
              <a:tr h="83031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Shall they thus boast them selves / these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all given to wickedness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5802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They were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&amp; married unto Baal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peor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they ate the dead sacrifices.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adiuncti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79966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Make fast they promises to thy servant: which is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thy worship.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addixit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8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798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29" y="2073733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2227" y="5787420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228" y="4878539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228" y="3937081"/>
            <a:ext cx="11571151" cy="713009"/>
          </a:xfrm>
          <a:prstGeom prst="rect">
            <a:avLst/>
          </a:prstGeom>
          <a:solidFill>
            <a:srgbClr val="9DBDBA"/>
          </a:solidFill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228" y="2986164"/>
            <a:ext cx="11571151" cy="713009"/>
          </a:xfrm>
          <a:prstGeom prst="rect">
            <a:avLst/>
          </a:prstGeom>
          <a:solidFill>
            <a:srgbClr val="9DBDBA"/>
          </a:solidFill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19" y="4616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George </a:t>
            </a:r>
            <a:r>
              <a:rPr lang="en-GB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Joye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Psalter of David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(1530)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TextBox 7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341218"/>
              </p:ext>
            </p:extLst>
          </p:nvPr>
        </p:nvGraphicFramePr>
        <p:xfrm>
          <a:off x="388619" y="2030191"/>
          <a:ext cx="11414761" cy="48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53">
                  <a:extLst>
                    <a:ext uri="{9D8B030D-6E8A-4147-A177-3AD203B41FA5}">
                      <a16:colId xmlns:a16="http://schemas.microsoft.com/office/drawing/2014/main" val="2549519072"/>
                    </a:ext>
                  </a:extLst>
                </a:gridCol>
                <a:gridCol w="8370307">
                  <a:extLst>
                    <a:ext uri="{9D8B030D-6E8A-4147-A177-3AD203B41FA5}">
                      <a16:colId xmlns:a16="http://schemas.microsoft.com/office/drawing/2014/main" val="310778119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604207649"/>
                    </a:ext>
                  </a:extLst>
                </a:gridCol>
              </a:tblGrid>
              <a:tr h="992906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Deliver us from these mortal men which are thy hand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wherest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thou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smitest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/ even</a:t>
                      </a:r>
                      <a:r>
                        <a:rPr lang="en-GB" sz="2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 mortal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 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this world. </a:t>
                      </a:r>
                    </a:p>
                    <a:p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addictis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7719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All that are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wickedness, shall begin</a:t>
                      </a:r>
                      <a:r>
                        <a:rPr lang="en-GB" sz="2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spread themselves to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thentente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they should be blown away forever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469257"/>
                  </a:ext>
                </a:extLst>
              </a:tr>
              <a:tr h="83031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Shall they thus boast them selves / these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all given to wickedness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5802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They were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&amp; married unto Baal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peor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they ate the dead sacrifices.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adiuncti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79966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Make fast they promises to thy servant: which is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thy worship.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addixit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8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271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29" y="2073733"/>
            <a:ext cx="11571151" cy="713009"/>
          </a:xfrm>
          <a:prstGeom prst="rect">
            <a:avLst/>
          </a:prstGeom>
          <a:solidFill>
            <a:srgbClr val="9DBDBA"/>
          </a:solidFill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2227" y="5787420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228" y="4878539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228" y="3937081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228" y="2986164"/>
            <a:ext cx="11571151" cy="71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19" y="4616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George </a:t>
            </a:r>
            <a:r>
              <a:rPr lang="en-GB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Joye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Psalter of David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(1530)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TextBox 7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8619" y="2030191"/>
          <a:ext cx="11414761" cy="48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53">
                  <a:extLst>
                    <a:ext uri="{9D8B030D-6E8A-4147-A177-3AD203B41FA5}">
                      <a16:colId xmlns:a16="http://schemas.microsoft.com/office/drawing/2014/main" val="2549519072"/>
                    </a:ext>
                  </a:extLst>
                </a:gridCol>
                <a:gridCol w="8370307">
                  <a:extLst>
                    <a:ext uri="{9D8B030D-6E8A-4147-A177-3AD203B41FA5}">
                      <a16:colId xmlns:a16="http://schemas.microsoft.com/office/drawing/2014/main" val="310778119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604207649"/>
                    </a:ext>
                  </a:extLst>
                </a:gridCol>
              </a:tblGrid>
              <a:tr h="992906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Deliver us from these mortal men which are thy hand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wherest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thou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smitest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/ even</a:t>
                      </a:r>
                      <a:r>
                        <a:rPr lang="en-GB" sz="2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 mortal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 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this world. </a:t>
                      </a:r>
                    </a:p>
                    <a:p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addictis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7719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All that are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wickedness, shall begin</a:t>
                      </a:r>
                      <a:r>
                        <a:rPr lang="en-GB" sz="2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spread themselves to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thentente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they should be blown away forever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469257"/>
                  </a:ext>
                </a:extLst>
              </a:tr>
              <a:tr h="83031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Shall they thus boast them selves / these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all given to wickedness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5802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They were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&amp; married unto Baal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peor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they ate the dead sacrifices.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adiuncti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79966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Make fast they promises to thy servant: which is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thy worship.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addixit</a:t>
                      </a:r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8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2260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39487" y="4880283"/>
            <a:ext cx="11571151" cy="162014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227" y="2986164"/>
            <a:ext cx="11571151" cy="166392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229" y="2073733"/>
            <a:ext cx="11571151" cy="713009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19" y="4616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George </a:t>
            </a:r>
            <a:r>
              <a:rPr lang="en-GB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Joye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Psalter of David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(1530)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TextBox 7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10107931" y="1687832"/>
            <a:ext cx="1599835" cy="1198936"/>
          </a:xfrm>
          <a:prstGeom prst="ellipse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169981" y="5544456"/>
            <a:ext cx="1599835" cy="1198936"/>
          </a:xfrm>
          <a:prstGeom prst="ellipse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007997"/>
              </p:ext>
            </p:extLst>
          </p:nvPr>
        </p:nvGraphicFramePr>
        <p:xfrm>
          <a:off x="388619" y="2030191"/>
          <a:ext cx="11414761" cy="48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53">
                  <a:extLst>
                    <a:ext uri="{9D8B030D-6E8A-4147-A177-3AD203B41FA5}">
                      <a16:colId xmlns:a16="http://schemas.microsoft.com/office/drawing/2014/main" val="2549519072"/>
                    </a:ext>
                  </a:extLst>
                </a:gridCol>
                <a:gridCol w="8370307">
                  <a:extLst>
                    <a:ext uri="{9D8B030D-6E8A-4147-A177-3AD203B41FA5}">
                      <a16:colId xmlns:a16="http://schemas.microsoft.com/office/drawing/2014/main" val="310778119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604207649"/>
                    </a:ext>
                  </a:extLst>
                </a:gridCol>
              </a:tblGrid>
              <a:tr h="992906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Deliver us from these mortal men which are thy hand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wherest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thou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smitest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/ even</a:t>
                      </a:r>
                      <a:r>
                        <a:rPr lang="en-GB" sz="2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 mortal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 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this world. </a:t>
                      </a:r>
                    </a:p>
                    <a:p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addictis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7719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All that are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wickedness, shall begin</a:t>
                      </a:r>
                      <a:r>
                        <a:rPr lang="en-GB" sz="2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spread themselves to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thentente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they should be blown away forever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469257"/>
                  </a:ext>
                </a:extLst>
              </a:tr>
              <a:tr h="83031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Shall they thus boast them selves / these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all given to wickedness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5802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They were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&amp; married unto Baal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peor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they ate the dead sacrifices.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adiuncti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79966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Make fast they promises to thy servant: which is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thy worship.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addixit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8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94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2227" y="2986164"/>
            <a:ext cx="11571151" cy="166392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9487" y="4880283"/>
            <a:ext cx="11571151" cy="162014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03543" y="4539197"/>
            <a:ext cx="1599835" cy="1198936"/>
          </a:xfrm>
          <a:prstGeom prst="ellipse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229" y="2073733"/>
            <a:ext cx="11571151" cy="713009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19" y="4616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George </a:t>
            </a:r>
            <a:r>
              <a:rPr lang="en-GB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Joye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Psalter of David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(1530)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TextBox 7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913402"/>
              </p:ext>
            </p:extLst>
          </p:nvPr>
        </p:nvGraphicFramePr>
        <p:xfrm>
          <a:off x="388619" y="2030191"/>
          <a:ext cx="11414761" cy="48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53">
                  <a:extLst>
                    <a:ext uri="{9D8B030D-6E8A-4147-A177-3AD203B41FA5}">
                      <a16:colId xmlns:a16="http://schemas.microsoft.com/office/drawing/2014/main" val="2549519072"/>
                    </a:ext>
                  </a:extLst>
                </a:gridCol>
                <a:gridCol w="8370307">
                  <a:extLst>
                    <a:ext uri="{9D8B030D-6E8A-4147-A177-3AD203B41FA5}">
                      <a16:colId xmlns:a16="http://schemas.microsoft.com/office/drawing/2014/main" val="310778119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604207649"/>
                    </a:ext>
                  </a:extLst>
                </a:gridCol>
              </a:tblGrid>
              <a:tr h="992906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Deliver us from these mortal men which are thy hand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wherest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thou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smitest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/ even</a:t>
                      </a:r>
                      <a:r>
                        <a:rPr lang="en-GB" sz="2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 mortal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 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this world. </a:t>
                      </a:r>
                    </a:p>
                    <a:p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addictis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7719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All that are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wickedness, shall begin</a:t>
                      </a:r>
                      <a:r>
                        <a:rPr lang="en-GB" sz="2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spread themselves to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thentente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they should be blown away forever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469257"/>
                  </a:ext>
                </a:extLst>
              </a:tr>
              <a:tr h="83031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Shall they thus boast them selves / these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all given to wickedness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5802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They were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&amp; married unto Baal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peor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they ate the dead sacrifices.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adiuncti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79966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Make fast they promises to thy servant: which is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thy worship.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addixit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8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485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39487" y="4880283"/>
            <a:ext cx="11571151" cy="162014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227" y="2986164"/>
            <a:ext cx="11571151" cy="1663926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229" y="2073733"/>
            <a:ext cx="11571151" cy="713009"/>
          </a:xfrm>
          <a:prstGeom prst="rect">
            <a:avLst/>
          </a:prstGeom>
          <a:noFill/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19" y="46166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George </a:t>
            </a:r>
            <a:r>
              <a:rPr lang="en-GB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Joye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sz="3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The Psalter of David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(1530)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TextBox 7"/>
            <p:cNvSpPr txBox="1"/>
            <p:nvPr/>
          </p:nvSpPr>
          <p:spPr>
            <a:xfrm>
              <a:off x="6589486" y="0"/>
              <a:ext cx="5602514" cy="46166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PART ONE: ON THE ORIGINS OF ADDICTION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10104301" y="2712289"/>
            <a:ext cx="1599835" cy="2148186"/>
          </a:xfrm>
          <a:prstGeom prst="ellipse">
            <a:avLst/>
          </a:prstGeom>
          <a:solidFill>
            <a:srgbClr val="9DB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98875"/>
              </p:ext>
            </p:extLst>
          </p:nvPr>
        </p:nvGraphicFramePr>
        <p:xfrm>
          <a:off x="388619" y="2030191"/>
          <a:ext cx="11414761" cy="48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853">
                  <a:extLst>
                    <a:ext uri="{9D8B030D-6E8A-4147-A177-3AD203B41FA5}">
                      <a16:colId xmlns:a16="http://schemas.microsoft.com/office/drawing/2014/main" val="2549519072"/>
                    </a:ext>
                  </a:extLst>
                </a:gridCol>
                <a:gridCol w="8370307">
                  <a:extLst>
                    <a:ext uri="{9D8B030D-6E8A-4147-A177-3AD203B41FA5}">
                      <a16:colId xmlns:a16="http://schemas.microsoft.com/office/drawing/2014/main" val="310778119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604207649"/>
                    </a:ext>
                  </a:extLst>
                </a:gridCol>
              </a:tblGrid>
              <a:tr h="992906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Deliver us from these mortal men which are thy hand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wherest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thou </a:t>
                      </a:r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smitest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/ even</a:t>
                      </a:r>
                      <a:r>
                        <a:rPr lang="en-GB" sz="2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 mortal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 </a:t>
                      </a:r>
                      <a:r>
                        <a:rPr lang="en-GB" sz="2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this world. </a:t>
                      </a:r>
                    </a:p>
                    <a:p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addictis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7719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All that are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wickedness, shall begin</a:t>
                      </a:r>
                      <a:r>
                        <a:rPr lang="en-GB" sz="2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 spread themselves to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thentente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they should be blown away forever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469257"/>
                  </a:ext>
                </a:extLst>
              </a:tr>
              <a:tr h="83031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Shall they thus boast them selves / these men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all given to wickedness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dediti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5802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They were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&amp; married unto Baal </a:t>
                      </a:r>
                      <a:r>
                        <a:rPr lang="en-GB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peor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and they ate the dead sacrifices. </a:t>
                      </a:r>
                    </a:p>
                    <a:p>
                      <a:endParaRPr lang="en-GB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adiuncti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179966"/>
                  </a:ext>
                </a:extLst>
              </a:tr>
              <a:tr h="99290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Psalm 119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Make fast they promises to thy servant: which is </a:t>
                      </a:r>
                      <a:r>
                        <a:rPr lang="en-GB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addict</a:t>
                      </a:r>
                      <a:r>
                        <a:rPr lang="en-GB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unto thy worship.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addixit</a:t>
                      </a:r>
                      <a:endParaRPr lang="en-GB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87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7887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DBDBA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3911</TotalTime>
  <Words>1687</Words>
  <Application>Microsoft Office PowerPoint</Application>
  <PresentationFormat>Widescreen</PresentationFormat>
  <Paragraphs>251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Microsoft JhengHei</vt:lpstr>
      <vt:lpstr>Arial</vt:lpstr>
      <vt:lpstr>Calibri</vt:lpstr>
      <vt:lpstr>Calibri Light</vt:lpstr>
      <vt:lpstr>Times New Roman</vt:lpstr>
      <vt:lpstr>Office Theme</vt:lpstr>
      <vt:lpstr>The invention of addiction in early modern England, 1629 - 1700</vt:lpstr>
      <vt:lpstr>PowerPoint Presentation</vt:lpstr>
      <vt:lpstr>George Joye, The Psalter of David (1530)</vt:lpstr>
      <vt:lpstr>George Joye, The Psalter of David (1530)</vt:lpstr>
      <vt:lpstr>George Joye, The Psalter of David (1530)</vt:lpstr>
      <vt:lpstr>George Joye, The Psalter of David (1530)</vt:lpstr>
      <vt:lpstr>George Joye, The Psalter of David (1530)</vt:lpstr>
      <vt:lpstr>George Joye, The Psalter of David (1530)</vt:lpstr>
      <vt:lpstr>George Joye, The Psalter of David (1530)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Discourses of addiction in early modern England</dc:title>
  <dc:creator>Jose</dc:creator>
  <cp:lastModifiedBy>Jose</cp:lastModifiedBy>
  <cp:revision>94</cp:revision>
  <dcterms:created xsi:type="dcterms:W3CDTF">2016-09-29T10:21:34Z</dcterms:created>
  <dcterms:modified xsi:type="dcterms:W3CDTF">2016-11-10T22:35:27Z</dcterms:modified>
</cp:coreProperties>
</file>