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4" r:id="rId2"/>
    <p:sldId id="260" r:id="rId3"/>
    <p:sldId id="265" r:id="rId4"/>
    <p:sldId id="261" r:id="rId5"/>
    <p:sldId id="263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77"/>
    <p:restoredTop sz="94727"/>
  </p:normalViewPr>
  <p:slideViewPr>
    <p:cSldViewPr snapToGrid="0" snapToObjects="1">
      <p:cViewPr varScale="1">
        <p:scale>
          <a:sx n="54" d="100"/>
          <a:sy n="54" d="100"/>
        </p:scale>
        <p:origin x="8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E25AE-C170-2149-A260-F147D71BE6BC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B533F-E7B1-1C49-B51A-1C37282BE0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185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246F4-3BA3-EC42-9416-18BF360A76E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48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246F4-3BA3-EC42-9416-18BF360A76E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220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47967-A201-8646-BEA6-EE6444258DC3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501B-21C2-6D40-8ED0-B994478C4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01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47967-A201-8646-BEA6-EE6444258DC3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501B-21C2-6D40-8ED0-B994478C4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92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47967-A201-8646-BEA6-EE6444258DC3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501B-21C2-6D40-8ED0-B994478C4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105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47967-A201-8646-BEA6-EE6444258DC3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501B-21C2-6D40-8ED0-B994478C4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27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47967-A201-8646-BEA6-EE6444258DC3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501B-21C2-6D40-8ED0-B994478C4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87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47967-A201-8646-BEA6-EE6444258DC3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501B-21C2-6D40-8ED0-B994478C4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613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47967-A201-8646-BEA6-EE6444258DC3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501B-21C2-6D40-8ED0-B994478C4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185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47967-A201-8646-BEA6-EE6444258DC3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501B-21C2-6D40-8ED0-B994478C4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889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47967-A201-8646-BEA6-EE6444258DC3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501B-21C2-6D40-8ED0-B994478C4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456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47967-A201-8646-BEA6-EE6444258DC3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501B-21C2-6D40-8ED0-B994478C4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555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47967-A201-8646-BEA6-EE6444258DC3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501B-21C2-6D40-8ED0-B994478C4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0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47967-A201-8646-BEA6-EE6444258DC3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E501B-21C2-6D40-8ED0-B994478C4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0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1.tiff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2805" y="171987"/>
            <a:ext cx="10472738" cy="2387600"/>
          </a:xfrm>
        </p:spPr>
        <p:txBody>
          <a:bodyPr>
            <a:noAutofit/>
          </a:bodyPr>
          <a:lstStyle/>
          <a:p>
            <a:r>
              <a:rPr lang="en-GB" sz="4200" b="1" dirty="0">
                <a:latin typeface="Calibri" charset="0"/>
                <a:ea typeface="Calibri" charset="0"/>
                <a:cs typeface="Calibri" charset="0"/>
              </a:rPr>
              <a:t>The Role of Gamma-Aminobutyric Acid B Receptors in Alcohol Related Behaviours in </a:t>
            </a:r>
            <a:r>
              <a:rPr lang="en-GB" sz="4200" b="1" i="1" dirty="0">
                <a:latin typeface="Calibri" charset="0"/>
                <a:ea typeface="Calibri" charset="0"/>
                <a:cs typeface="Calibri" charset="0"/>
              </a:rPr>
              <a:t>Drosophila</a:t>
            </a:r>
            <a:r>
              <a:rPr lang="en-GB" sz="4200" b="1" dirty="0">
                <a:latin typeface="Calibri" charset="0"/>
                <a:ea typeface="Calibri" charset="0"/>
                <a:cs typeface="Calibri" charset="0"/>
              </a:rPr>
              <a:t> Models of Ethanol Tolerance and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414819" y="3418583"/>
            <a:ext cx="9144000" cy="15138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latin typeface="Calibri" charset="0"/>
                <a:ea typeface="Calibri" charset="0"/>
                <a:cs typeface="Calibri" charset="0"/>
              </a:rPr>
              <a:t>Daniel Ranson BSc MRes</a:t>
            </a:r>
          </a:p>
          <a:p>
            <a:r>
              <a:rPr lang="en-GB" sz="2800" dirty="0">
                <a:latin typeface="Calibri" charset="0"/>
                <a:ea typeface="Calibri" charset="0"/>
                <a:cs typeface="Calibri" charset="0"/>
              </a:rPr>
              <a:t>PhD Student- Medicines Research Group</a:t>
            </a:r>
          </a:p>
          <a:p>
            <a:r>
              <a:rPr lang="en-GB" sz="2800" dirty="0">
                <a:latin typeface="Calibri" charset="0"/>
                <a:ea typeface="Calibri" charset="0"/>
                <a:cs typeface="Calibri" charset="0"/>
              </a:rPr>
              <a:t>University of East London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690173" y="5514014"/>
            <a:ext cx="6254496" cy="1014270"/>
            <a:chOff x="4222435" y="5754920"/>
            <a:chExt cx="6254496" cy="1014270"/>
          </a:xfrm>
        </p:grpSpPr>
        <p:sp>
          <p:nvSpPr>
            <p:cNvPr id="5" name="TextBox 4"/>
            <p:cNvSpPr txBox="1"/>
            <p:nvPr/>
          </p:nvSpPr>
          <p:spPr>
            <a:xfrm>
              <a:off x="4222435" y="5787688"/>
              <a:ext cx="62544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Calibri" charset="0"/>
                  <a:ea typeface="Calibri" charset="0"/>
                  <a:cs typeface="Calibri" charset="0"/>
                </a:rPr>
                <a:t>	</a:t>
              </a:r>
              <a:r>
                <a:rPr lang="en-GB" sz="2800" dirty="0" err="1">
                  <a:latin typeface="Calibri" charset="0"/>
                  <a:ea typeface="Calibri" charset="0"/>
                  <a:cs typeface="Calibri" charset="0"/>
                </a:rPr>
                <a:t>d.ranson@uel.ac.uk</a:t>
              </a:r>
              <a:r>
                <a:rPr lang="en-GB" sz="2800" dirty="0">
                  <a:latin typeface="Calibri" charset="0"/>
                  <a:ea typeface="Calibri" charset="0"/>
                  <a:cs typeface="Calibri" charset="0"/>
                </a:rPr>
                <a:t>			@</a:t>
              </a:r>
              <a:r>
                <a:rPr lang="en-GB" sz="2800" dirty="0" err="1">
                  <a:latin typeface="Calibri" charset="0"/>
                  <a:ea typeface="Calibri" charset="0"/>
                  <a:cs typeface="Calibri" charset="0"/>
                </a:rPr>
                <a:t>mrdanielranson</a:t>
              </a:r>
              <a:r>
                <a:rPr lang="en-GB" sz="2800" dirty="0">
                  <a:latin typeface="Calibri" charset="0"/>
                  <a:ea typeface="Calibri" charset="0"/>
                  <a:cs typeface="Calibri" charset="0"/>
                </a:rPr>
                <a:t>			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587534" y="5754920"/>
              <a:ext cx="615462" cy="1014270"/>
              <a:chOff x="4587534" y="5754920"/>
              <a:chExt cx="615462" cy="101427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87534" y="5754920"/>
                <a:ext cx="615462" cy="615462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38090" y="6254840"/>
                <a:ext cx="514350" cy="514350"/>
              </a:xfrm>
              <a:prstGeom prst="rect">
                <a:avLst/>
              </a:prstGeom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344416" y="5386000"/>
            <a:ext cx="1631929" cy="1275669"/>
            <a:chOff x="960386" y="1403224"/>
            <a:chExt cx="3186932" cy="2441568"/>
          </a:xfrm>
        </p:grpSpPr>
        <p:pic>
          <p:nvPicPr>
            <p:cNvPr id="11" name="Picture 48" descr="SSA logo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93" b="-7814"/>
            <a:stretch/>
          </p:blipFill>
          <p:spPr bwMode="auto">
            <a:xfrm>
              <a:off x="964673" y="1403224"/>
              <a:ext cx="3083226" cy="1267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8" descr="SSA logo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78" t="-9759" b="-4030"/>
            <a:stretch/>
          </p:blipFill>
          <p:spPr bwMode="auto">
            <a:xfrm>
              <a:off x="960386" y="2569123"/>
              <a:ext cx="3186932" cy="1275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river 1.png"/>
          <p:cNvPicPr>
            <a:picLocks noChangeAspect="1"/>
          </p:cNvPicPr>
          <p:nvPr/>
        </p:nvPicPr>
        <p:blipFill>
          <a:blip r:embed="rId5" cstate="print"/>
          <a:srcRect l="58267" r="25211" b="35243"/>
          <a:stretch>
            <a:fillRect/>
          </a:stretch>
        </p:blipFill>
        <p:spPr>
          <a:xfrm>
            <a:off x="10631161" y="5309082"/>
            <a:ext cx="1340503" cy="160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27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charset="0"/>
                <a:ea typeface="Arial" charset="0"/>
                <a:cs typeface="Arial" charset="0"/>
              </a:rPr>
              <a:t>GABA B Receptor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980" y="1690688"/>
            <a:ext cx="5548532" cy="4944574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rial" charset="0"/>
                <a:ea typeface="Arial" charset="0"/>
                <a:cs typeface="Arial" charset="0"/>
              </a:rPr>
              <a:t>Heterodimer structure:</a:t>
            </a:r>
          </a:p>
          <a:p>
            <a:pPr lvl="1"/>
            <a:r>
              <a:rPr lang="en-GB" sz="2800" dirty="0">
                <a:latin typeface="Arial" charset="0"/>
                <a:ea typeface="Arial" charset="0"/>
                <a:cs typeface="Arial" charset="0"/>
              </a:rPr>
              <a:t>2 Subunits: B1 &amp; B2</a:t>
            </a:r>
          </a:p>
          <a:p>
            <a:endParaRPr lang="en-GB" sz="3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GB" sz="3200" dirty="0">
                <a:latin typeface="Arial" charset="0"/>
                <a:ea typeface="Arial" charset="0"/>
                <a:cs typeface="Arial" charset="0"/>
              </a:rPr>
              <a:t>Class C GPCR:</a:t>
            </a:r>
          </a:p>
          <a:p>
            <a:pPr lvl="1"/>
            <a:r>
              <a:rPr lang="en-GB" sz="2800" dirty="0">
                <a:latin typeface="Arial" charset="0"/>
                <a:ea typeface="Arial" charset="0"/>
                <a:cs typeface="Arial" charset="0"/>
              </a:rPr>
              <a:t>Ca</a:t>
            </a:r>
            <a:r>
              <a:rPr lang="en-GB" sz="2800" baseline="30000" dirty="0">
                <a:latin typeface="Arial" charset="0"/>
                <a:ea typeface="Arial" charset="0"/>
                <a:cs typeface="Arial" charset="0"/>
              </a:rPr>
              <a:t>2+ </a:t>
            </a: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and K</a:t>
            </a:r>
            <a:r>
              <a:rPr lang="en-GB" sz="2800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 channels and elicit both pre/post synaptic inhibitions.</a:t>
            </a:r>
          </a:p>
          <a:p>
            <a:pPr lvl="1"/>
            <a:endParaRPr lang="en-GB" sz="2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GB" sz="3200" dirty="0">
                <a:latin typeface="Arial" charset="0"/>
                <a:ea typeface="Arial" charset="0"/>
                <a:cs typeface="Arial" charset="0"/>
              </a:rPr>
              <a:t>Binding modulates change in G Proteins.</a:t>
            </a:r>
          </a:p>
          <a:p>
            <a:endParaRPr lang="en-GB" sz="3200" dirty="0">
              <a:latin typeface="Arial" charset="0"/>
              <a:ea typeface="Arial" charset="0"/>
              <a:cs typeface="Arial" charset="0"/>
            </a:endParaRPr>
          </a:p>
          <a:p>
            <a:endParaRPr lang="en-GB" sz="3200" dirty="0">
              <a:latin typeface="Arial" charset="0"/>
              <a:ea typeface="Arial" charset="0"/>
              <a:cs typeface="Arial" charset="0"/>
            </a:endParaRPr>
          </a:p>
          <a:p>
            <a:endParaRPr lang="en-GB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986" b="38328"/>
          <a:stretch/>
        </p:blipFill>
        <p:spPr>
          <a:xfrm>
            <a:off x="5946512" y="2070132"/>
            <a:ext cx="6117471" cy="35335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D8531B2-7BCC-6646-A3F5-901804631F97}"/>
              </a:ext>
            </a:extLst>
          </p:cNvPr>
          <p:cNvGrpSpPr/>
          <p:nvPr/>
        </p:nvGrpSpPr>
        <p:grpSpPr>
          <a:xfrm>
            <a:off x="8093724" y="6424419"/>
            <a:ext cx="8196552" cy="421684"/>
            <a:chOff x="8093724" y="6424419"/>
            <a:chExt cx="8196552" cy="42168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D0B001-E666-5B45-A91F-DA1DFEF1A994}"/>
                </a:ext>
              </a:extLst>
            </p:cNvPr>
            <p:cNvSpPr txBox="1"/>
            <p:nvPr/>
          </p:nvSpPr>
          <p:spPr>
            <a:xfrm>
              <a:off x="8093724" y="6496762"/>
              <a:ext cx="81965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Calibri" charset="0"/>
                  <a:ea typeface="Calibri" charset="0"/>
                  <a:cs typeface="Calibri" charset="0"/>
                </a:rPr>
                <a:t>	d.ranson@uel.ac.uk 	@</a:t>
              </a:r>
              <a:r>
                <a:rPr lang="en-GB" sz="1200" dirty="0" err="1">
                  <a:latin typeface="Calibri" charset="0"/>
                  <a:ea typeface="Calibri" charset="0"/>
                  <a:cs typeface="Calibri" charset="0"/>
                </a:rPr>
                <a:t>mrdanielranson</a:t>
              </a:r>
              <a:r>
                <a:rPr lang="en-GB" sz="1200" dirty="0">
                  <a:latin typeface="Calibri" charset="0"/>
                  <a:ea typeface="Calibri" charset="0"/>
                  <a:cs typeface="Calibri" charset="0"/>
                </a:rPr>
                <a:t> 				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B6C0840-8FF9-2040-AB8E-20EB450473AB}"/>
                </a:ext>
              </a:extLst>
            </p:cNvPr>
            <p:cNvGrpSpPr/>
            <p:nvPr/>
          </p:nvGrpSpPr>
          <p:grpSpPr>
            <a:xfrm>
              <a:off x="8648984" y="6424419"/>
              <a:ext cx="2229432" cy="421684"/>
              <a:chOff x="6343916" y="11814214"/>
              <a:chExt cx="2229432" cy="42168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43B8753-6DD7-2B4A-85CA-219B70EA4B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43916" y="11814214"/>
                <a:ext cx="421684" cy="42168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4DBE4FB-F43C-6246-93F8-B0E870A65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10532" y="11852121"/>
                <a:ext cx="362816" cy="36281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3523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1625"/>
            <a:ext cx="10515600" cy="1325563"/>
          </a:xfrm>
        </p:spPr>
        <p:txBody>
          <a:bodyPr/>
          <a:lstStyle/>
          <a:p>
            <a:r>
              <a:rPr lang="en-GB" b="1" i="1" dirty="0">
                <a:latin typeface="Arial" charset="0"/>
                <a:ea typeface="Arial" charset="0"/>
                <a:cs typeface="Arial" charset="0"/>
              </a:rPr>
              <a:t>Drosophila melanogaster</a:t>
            </a:r>
            <a:endParaRPr lang="en-GB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004300" cy="4351338"/>
          </a:xfrm>
        </p:spPr>
        <p:txBody>
          <a:bodyPr>
            <a:normAutofit fontScale="40000" lnSpcReduction="20000"/>
          </a:bodyPr>
          <a:lstStyle/>
          <a:p>
            <a:r>
              <a:rPr lang="en-GB" sz="4400" i="1" dirty="0"/>
              <a:t>Drosophila melanogaster </a:t>
            </a:r>
            <a:r>
              <a:rPr lang="en-GB" sz="4400" dirty="0"/>
              <a:t>is one of the most genetically accessible animal models.</a:t>
            </a:r>
          </a:p>
          <a:p>
            <a:endParaRPr lang="en-GB" sz="4400" dirty="0"/>
          </a:p>
          <a:p>
            <a:r>
              <a:rPr lang="en-GB" sz="4400" dirty="0"/>
              <a:t>Behavioural similarities shared between mammals and the fruit fly when exposed to ethanol:</a:t>
            </a:r>
          </a:p>
          <a:p>
            <a:pPr lvl="1"/>
            <a:r>
              <a:rPr lang="en-GB" sz="4400" dirty="0"/>
              <a:t>Both exhibit locomotor stimulation</a:t>
            </a:r>
          </a:p>
          <a:p>
            <a:pPr lvl="1"/>
            <a:endParaRPr lang="en-GB" sz="4400" dirty="0"/>
          </a:p>
          <a:p>
            <a:pPr lvl="1"/>
            <a:r>
              <a:rPr lang="en-GB" sz="4400" dirty="0"/>
              <a:t>Both exhibit sedation</a:t>
            </a:r>
          </a:p>
          <a:p>
            <a:pPr lvl="1"/>
            <a:endParaRPr lang="en-GB" sz="4400" dirty="0"/>
          </a:p>
          <a:p>
            <a:pPr lvl="1"/>
            <a:r>
              <a:rPr lang="en-GB" sz="4400" dirty="0"/>
              <a:t>Both exhibit preference</a:t>
            </a:r>
          </a:p>
          <a:p>
            <a:pPr lvl="1"/>
            <a:endParaRPr lang="en-GB" sz="4400" dirty="0"/>
          </a:p>
          <a:p>
            <a:r>
              <a:rPr lang="en-GB" sz="4400" dirty="0"/>
              <a:t>In addition, flies exhibit preference for ethanol in a number of ways, in their natural behaviours: </a:t>
            </a:r>
          </a:p>
          <a:p>
            <a:pPr lvl="1"/>
            <a:r>
              <a:rPr lang="en-GB" sz="4400" dirty="0"/>
              <a:t>Females prefer to lay eggs on ethanol containing food.</a:t>
            </a:r>
          </a:p>
          <a:p>
            <a:pPr lvl="1"/>
            <a:r>
              <a:rPr lang="en-GB" sz="4400" dirty="0"/>
              <a:t>Larvae spend more time on ethanol containing food.</a:t>
            </a:r>
          </a:p>
          <a:p>
            <a:pPr lvl="1"/>
            <a:r>
              <a:rPr lang="en-GB" sz="4400" dirty="0"/>
              <a:t>Flies prefer to eat ethanol containing food.</a:t>
            </a:r>
          </a:p>
          <a:p>
            <a:pPr lvl="1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8559" b="-46"/>
          <a:stretch/>
        </p:blipFill>
        <p:spPr>
          <a:xfrm>
            <a:off x="9724380" y="5308203"/>
            <a:ext cx="2277120" cy="109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48559" b="-46"/>
          <a:stretch/>
        </p:blipFill>
        <p:spPr>
          <a:xfrm>
            <a:off x="9724380" y="5361385"/>
            <a:ext cx="2277120" cy="1092200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10450795" y="5109766"/>
            <a:ext cx="942410" cy="688932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88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347 L 0.00299 -0.6379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3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789" y="583392"/>
            <a:ext cx="7749917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Arial" charset="0"/>
                <a:ea typeface="Arial" charset="0"/>
                <a:cs typeface="Arial" charset="0"/>
              </a:rPr>
              <a:t>Tolerance Development and Sensitivity Reduction to Ethanol Vapour</a:t>
            </a:r>
            <a:endParaRPr lang="en-GB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004300" cy="4351338"/>
          </a:xfrm>
        </p:spPr>
        <p:txBody>
          <a:bodyPr>
            <a:normAutofit/>
          </a:bodyPr>
          <a:lstStyle/>
          <a:p>
            <a:endParaRPr lang="en-GB" sz="4400" dirty="0"/>
          </a:p>
          <a:p>
            <a:pPr lvl="1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AFF33B-E322-554E-A749-F54459B1484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198" y="71221"/>
            <a:ext cx="2683191" cy="1981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E23739-1138-D54F-BE25-A56D1A9CB49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58" y="2484708"/>
            <a:ext cx="5466948" cy="4424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8D241F-0C1C-8742-935D-F3A31980B1C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833" y="2484708"/>
            <a:ext cx="5695950" cy="44246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79832C-4431-0B47-9036-0815713DB75B}"/>
              </a:ext>
            </a:extLst>
          </p:cNvPr>
          <p:cNvSpPr txBox="1"/>
          <p:nvPr/>
        </p:nvSpPr>
        <p:spPr>
          <a:xfrm>
            <a:off x="84374" y="2111784"/>
            <a:ext cx="54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Agonist Administration: Sensitivity to Ethanol Increases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B026AC-2B03-1D46-9B69-B6B45B4A343E}"/>
              </a:ext>
            </a:extLst>
          </p:cNvPr>
          <p:cNvSpPr txBox="1"/>
          <p:nvPr/>
        </p:nvSpPr>
        <p:spPr>
          <a:xfrm>
            <a:off x="5710589" y="2111784"/>
            <a:ext cx="5851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Antagonist Administration: Sensitivity to Ethanol Decreases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29129E-9237-E140-9C21-B2B18FE63736}"/>
              </a:ext>
            </a:extLst>
          </p:cNvPr>
          <p:cNvSpPr/>
          <p:nvPr/>
        </p:nvSpPr>
        <p:spPr>
          <a:xfrm>
            <a:off x="5780999" y="2171293"/>
            <a:ext cx="6411001" cy="4686707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28E51F-8AB5-C943-97CB-A94BC75BFB90}"/>
              </a:ext>
            </a:extLst>
          </p:cNvPr>
          <p:cNvSpPr/>
          <p:nvPr/>
        </p:nvSpPr>
        <p:spPr>
          <a:xfrm>
            <a:off x="-630002" y="2170304"/>
            <a:ext cx="6411001" cy="4686707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232F82-5F4A-FA4E-9887-74D0B53FBCF3}"/>
              </a:ext>
            </a:extLst>
          </p:cNvPr>
          <p:cNvSpPr/>
          <p:nvPr/>
        </p:nvSpPr>
        <p:spPr>
          <a:xfrm>
            <a:off x="9384410" y="0"/>
            <a:ext cx="2818694" cy="2167701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C579C3-E110-4948-9914-2EC09D530568}"/>
              </a:ext>
            </a:extLst>
          </p:cNvPr>
          <p:cNvGrpSpPr/>
          <p:nvPr/>
        </p:nvGrpSpPr>
        <p:grpSpPr>
          <a:xfrm>
            <a:off x="-377923" y="103188"/>
            <a:ext cx="8196552" cy="421684"/>
            <a:chOff x="8093724" y="6424419"/>
            <a:chExt cx="8196552" cy="4216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02B384-1398-F244-B4F3-E7B15BD396B5}"/>
                </a:ext>
              </a:extLst>
            </p:cNvPr>
            <p:cNvSpPr txBox="1"/>
            <p:nvPr/>
          </p:nvSpPr>
          <p:spPr>
            <a:xfrm>
              <a:off x="8093724" y="6496762"/>
              <a:ext cx="81965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Calibri" charset="0"/>
                  <a:ea typeface="Calibri" charset="0"/>
                  <a:cs typeface="Calibri" charset="0"/>
                </a:rPr>
                <a:t>	d.ranson@uel.ac.uk 	@</a:t>
              </a:r>
              <a:r>
                <a:rPr lang="en-GB" sz="1200" dirty="0" err="1">
                  <a:latin typeface="Calibri" charset="0"/>
                  <a:ea typeface="Calibri" charset="0"/>
                  <a:cs typeface="Calibri" charset="0"/>
                </a:rPr>
                <a:t>mrdanielranson</a:t>
              </a:r>
              <a:r>
                <a:rPr lang="en-GB" sz="1200" dirty="0">
                  <a:latin typeface="Calibri" charset="0"/>
                  <a:ea typeface="Calibri" charset="0"/>
                  <a:cs typeface="Calibri" charset="0"/>
                </a:rPr>
                <a:t> 				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FF96A4F-DE25-B744-A34D-BC401711411A}"/>
                </a:ext>
              </a:extLst>
            </p:cNvPr>
            <p:cNvGrpSpPr/>
            <p:nvPr/>
          </p:nvGrpSpPr>
          <p:grpSpPr>
            <a:xfrm>
              <a:off x="8648984" y="6424419"/>
              <a:ext cx="2229432" cy="421684"/>
              <a:chOff x="6343916" y="11814214"/>
              <a:chExt cx="2229432" cy="42168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C6D561E-248D-5447-B9CB-DE8F54560A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43916" y="11814214"/>
                <a:ext cx="421684" cy="421684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9F0AECB-B88C-BA49-9BD0-860E0B12C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10532" y="11852121"/>
                <a:ext cx="362816" cy="36281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0531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4" grpId="1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12522" cy="1325563"/>
          </a:xfrm>
        </p:spPr>
        <p:txBody>
          <a:bodyPr/>
          <a:lstStyle/>
          <a:p>
            <a:r>
              <a:rPr lang="en-GB" b="1" dirty="0">
                <a:latin typeface="Arial" charset="0"/>
                <a:ea typeface="Arial" charset="0"/>
                <a:cs typeface="Arial" charset="0"/>
              </a:rPr>
              <a:t>Project Objectives and Findings to Date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0728" y="1788450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lvl="0" algn="just"/>
            <a:r>
              <a:rPr lang="en-GB" dirty="0">
                <a:latin typeface="Arial" charset="0"/>
                <a:ea typeface="Arial" charset="0"/>
                <a:cs typeface="Arial" charset="0"/>
              </a:rPr>
              <a:t>Develop further the </a:t>
            </a:r>
            <a:r>
              <a:rPr lang="en-GB" i="1" dirty="0">
                <a:latin typeface="Arial" charset="0"/>
                <a:ea typeface="Arial" charset="0"/>
                <a:cs typeface="Arial" charset="0"/>
              </a:rPr>
              <a:t>Drosophila melanogaster</a:t>
            </a:r>
            <a:r>
              <a:rPr lang="en-GB" dirty="0">
                <a:latin typeface="Arial" charset="0"/>
                <a:ea typeface="Arial" charset="0"/>
                <a:cs typeface="Arial" charset="0"/>
              </a:rPr>
              <a:t> as a model to study the effects of addiction like behaviours.</a:t>
            </a:r>
          </a:p>
          <a:p>
            <a:pPr lvl="0" algn="just"/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 lvl="0" algn="just"/>
            <a:r>
              <a:rPr lang="en-GB" dirty="0">
                <a:latin typeface="Arial" charset="0"/>
                <a:ea typeface="Arial" charset="0"/>
                <a:cs typeface="Arial" charset="0"/>
              </a:rPr>
              <a:t>Investigate GABA</a:t>
            </a:r>
            <a:r>
              <a:rPr lang="en-GB" baseline="-25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GB" dirty="0">
                <a:latin typeface="Arial" charset="0"/>
                <a:ea typeface="Arial" charset="0"/>
                <a:cs typeface="Arial" charset="0"/>
              </a:rPr>
              <a:t> gene behaves differently in response to alcohol. </a:t>
            </a:r>
          </a:p>
          <a:p>
            <a:pPr lvl="0" algn="just"/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 lvl="0" algn="just"/>
            <a:r>
              <a:rPr lang="en-GB" dirty="0">
                <a:latin typeface="Arial" charset="0"/>
                <a:ea typeface="Arial" charset="0"/>
                <a:cs typeface="Arial" charset="0"/>
              </a:rPr>
              <a:t>Investigate if GABA</a:t>
            </a:r>
            <a:r>
              <a:rPr lang="en-GB" baseline="-25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GB" dirty="0">
                <a:latin typeface="Arial" charset="0"/>
                <a:ea typeface="Arial" charset="0"/>
                <a:cs typeface="Arial" charset="0"/>
              </a:rPr>
              <a:t> receptor drugs can effect addiction like behaviours.</a:t>
            </a:r>
          </a:p>
          <a:p>
            <a:pPr lvl="0" algn="just"/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 lvl="0" algn="just"/>
            <a:r>
              <a:rPr lang="en-GB" dirty="0">
                <a:latin typeface="Arial" charset="0"/>
                <a:ea typeface="Arial" charset="0"/>
                <a:cs typeface="Arial" charset="0"/>
              </a:rPr>
              <a:t>Determine if tolerance to ethanol can be reversed by the administration of a GABA</a:t>
            </a:r>
            <a:r>
              <a:rPr lang="en-GB" baseline="-25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GB" dirty="0">
                <a:latin typeface="Arial" charset="0"/>
                <a:ea typeface="Arial" charset="0"/>
                <a:cs typeface="Arial" charset="0"/>
              </a:rPr>
              <a:t> receptor drugs.</a:t>
            </a:r>
          </a:p>
          <a:p>
            <a:pPr lvl="0" algn="just"/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 lvl="0" algn="just"/>
            <a:r>
              <a:rPr lang="en-GB" dirty="0">
                <a:latin typeface="Arial" charset="0"/>
                <a:ea typeface="Arial" charset="0"/>
                <a:cs typeface="Arial" charset="0"/>
              </a:rPr>
              <a:t>Determine if tolerance to ethanol can be prevented with the administration of GABA</a:t>
            </a:r>
            <a:r>
              <a:rPr lang="en-GB" baseline="-25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GB" dirty="0">
                <a:latin typeface="Arial" charset="0"/>
                <a:ea typeface="Arial" charset="0"/>
                <a:cs typeface="Arial" charset="0"/>
              </a:rPr>
              <a:t> receptor drugs before ethanol exposure.</a:t>
            </a:r>
          </a:p>
          <a:p>
            <a:pPr algn="just">
              <a:lnSpc>
                <a:spcPct val="100000"/>
              </a:lnSpc>
            </a:pPr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60024" y="1420689"/>
            <a:ext cx="78769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✓</a:t>
            </a:r>
            <a:endParaRPr lang="en-GB" sz="9600" b="1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38D9DA-481E-374B-8619-E2F71ACA2A5A}"/>
              </a:ext>
            </a:extLst>
          </p:cNvPr>
          <p:cNvSpPr txBox="1"/>
          <p:nvPr/>
        </p:nvSpPr>
        <p:spPr>
          <a:xfrm>
            <a:off x="10860024" y="2205519"/>
            <a:ext cx="78769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✓</a:t>
            </a:r>
            <a:endParaRPr lang="en-GB" sz="96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6A0C8-3036-3844-B958-003EC9B3E7E7}"/>
              </a:ext>
            </a:extLst>
          </p:cNvPr>
          <p:cNvSpPr txBox="1"/>
          <p:nvPr/>
        </p:nvSpPr>
        <p:spPr>
          <a:xfrm>
            <a:off x="10933176" y="2918401"/>
            <a:ext cx="78769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✓</a:t>
            </a:r>
            <a:endParaRPr lang="en-GB" sz="96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5E9449-5E00-5545-A347-B35949DC30CD}"/>
              </a:ext>
            </a:extLst>
          </p:cNvPr>
          <p:cNvSpPr txBox="1"/>
          <p:nvPr/>
        </p:nvSpPr>
        <p:spPr>
          <a:xfrm>
            <a:off x="11006328" y="3757711"/>
            <a:ext cx="78769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✓</a:t>
            </a:r>
            <a:endParaRPr lang="en-GB" sz="96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B6020-DF3B-834F-847D-3CA6AFB7F23E}"/>
              </a:ext>
            </a:extLst>
          </p:cNvPr>
          <p:cNvSpPr txBox="1"/>
          <p:nvPr/>
        </p:nvSpPr>
        <p:spPr>
          <a:xfrm>
            <a:off x="10998404" y="4948750"/>
            <a:ext cx="78769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✓</a:t>
            </a:r>
            <a:endParaRPr lang="en-GB" sz="9600" b="1" dirty="0">
              <a:solidFill>
                <a:srgbClr val="00B05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F6449A-26AC-A64C-85B6-BAC9D84D0FCD}"/>
              </a:ext>
            </a:extLst>
          </p:cNvPr>
          <p:cNvGrpSpPr/>
          <p:nvPr/>
        </p:nvGrpSpPr>
        <p:grpSpPr>
          <a:xfrm>
            <a:off x="8093724" y="6424419"/>
            <a:ext cx="8196552" cy="421684"/>
            <a:chOff x="8093724" y="6424419"/>
            <a:chExt cx="8196552" cy="42168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FE3516D-F7D6-C147-97CB-FCD98C8E7B06}"/>
                </a:ext>
              </a:extLst>
            </p:cNvPr>
            <p:cNvSpPr txBox="1"/>
            <p:nvPr/>
          </p:nvSpPr>
          <p:spPr>
            <a:xfrm>
              <a:off x="8093724" y="6496762"/>
              <a:ext cx="81965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Calibri" charset="0"/>
                  <a:ea typeface="Calibri" charset="0"/>
                  <a:cs typeface="Calibri" charset="0"/>
                </a:rPr>
                <a:t>	d.ranson@uel.ac.uk 	@</a:t>
              </a:r>
              <a:r>
                <a:rPr lang="en-GB" sz="1200" dirty="0" err="1">
                  <a:latin typeface="Calibri" charset="0"/>
                  <a:ea typeface="Calibri" charset="0"/>
                  <a:cs typeface="Calibri" charset="0"/>
                </a:rPr>
                <a:t>mrdanielranson</a:t>
              </a:r>
              <a:r>
                <a:rPr lang="en-GB" sz="1200" dirty="0">
                  <a:latin typeface="Calibri" charset="0"/>
                  <a:ea typeface="Calibri" charset="0"/>
                  <a:cs typeface="Calibri" charset="0"/>
                </a:rPr>
                <a:t> 				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0C198AA-CA2C-6544-A79D-07D52288DBB6}"/>
                </a:ext>
              </a:extLst>
            </p:cNvPr>
            <p:cNvGrpSpPr/>
            <p:nvPr/>
          </p:nvGrpSpPr>
          <p:grpSpPr>
            <a:xfrm>
              <a:off x="8648984" y="6424419"/>
              <a:ext cx="2229432" cy="421684"/>
              <a:chOff x="6343916" y="11814214"/>
              <a:chExt cx="2229432" cy="42168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A4B3FD9-A9EB-CB47-BAF0-6B611D0CF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43916" y="11814214"/>
                <a:ext cx="421684" cy="421684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9C2823C-CD72-8645-B47C-6FCC44B284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10532" y="11852121"/>
                <a:ext cx="362816" cy="36281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0811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62068"/>
            <a:ext cx="9144000" cy="3050809"/>
          </a:xfrm>
        </p:spPr>
        <p:txBody>
          <a:bodyPr>
            <a:normAutofit/>
          </a:bodyPr>
          <a:lstStyle/>
          <a:p>
            <a:r>
              <a:rPr lang="en-GB" sz="2800" dirty="0"/>
              <a:t>Daniel </a:t>
            </a:r>
            <a:r>
              <a:rPr lang="en-GB" sz="2800" dirty="0" err="1"/>
              <a:t>Ranson</a:t>
            </a:r>
            <a:r>
              <a:rPr lang="en-GB" sz="2800" dirty="0"/>
              <a:t> BSc </a:t>
            </a:r>
            <a:r>
              <a:rPr lang="en-GB" sz="2800" dirty="0" err="1"/>
              <a:t>MRes</a:t>
            </a:r>
            <a:endParaRPr lang="en-GB" sz="2800" dirty="0"/>
          </a:p>
          <a:p>
            <a:r>
              <a:rPr lang="en-GB" sz="2800" dirty="0"/>
              <a:t>University of East London| Stratford Campus</a:t>
            </a:r>
          </a:p>
          <a:p>
            <a:endParaRPr lang="en-GB" dirty="0"/>
          </a:p>
          <a:p>
            <a:pPr algn="l"/>
            <a:r>
              <a:rPr lang="en-GB" dirty="0"/>
              <a:t>				</a:t>
            </a:r>
          </a:p>
          <a:p>
            <a:pPr algn="l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109" y="4573883"/>
            <a:ext cx="615462" cy="615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665" y="5073803"/>
            <a:ext cx="514350" cy="514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221" y="5603810"/>
            <a:ext cx="413238" cy="41323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24000" y="39272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+mn-lt"/>
              </a:rPr>
              <a:t>Thank you for listening!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26567" y="4638480"/>
            <a:ext cx="625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GB" sz="2800" dirty="0" err="1">
                <a:latin typeface="Calibri" charset="0"/>
                <a:ea typeface="Calibri" charset="0"/>
                <a:cs typeface="Calibri" charset="0"/>
              </a:rPr>
              <a:t>d.ranson@uel.ac.uk</a:t>
            </a:r>
            <a:r>
              <a:rPr lang="en-GB" sz="2800" dirty="0">
                <a:latin typeface="Calibri" charset="0"/>
                <a:ea typeface="Calibri" charset="0"/>
                <a:cs typeface="Calibri" charset="0"/>
              </a:rPr>
              <a:t>			@</a:t>
            </a:r>
            <a:r>
              <a:rPr lang="en-GB" sz="2800" dirty="0" err="1">
                <a:latin typeface="Calibri" charset="0"/>
                <a:ea typeface="Calibri" charset="0"/>
                <a:cs typeface="Calibri" charset="0"/>
              </a:rPr>
              <a:t>mrdanielranson</a:t>
            </a:r>
            <a:r>
              <a:rPr lang="en-GB" sz="2800" dirty="0">
                <a:latin typeface="Calibri" charset="0"/>
                <a:ea typeface="Calibri" charset="0"/>
                <a:cs typeface="Calibri" charset="0"/>
              </a:rPr>
              <a:t>			</a:t>
            </a:r>
            <a:r>
              <a:rPr lang="en-GB" sz="2800" dirty="0" err="1">
                <a:latin typeface="Calibri" charset="0"/>
                <a:ea typeface="Calibri" charset="0"/>
                <a:cs typeface="Calibri" charset="0"/>
              </a:rPr>
              <a:t>linkedin.com</a:t>
            </a:r>
            <a:r>
              <a:rPr lang="en-GB" sz="2800" dirty="0">
                <a:latin typeface="Calibri" charset="0"/>
                <a:ea typeface="Calibri" charset="0"/>
                <a:cs typeface="Calibri" charset="0"/>
              </a:rPr>
              <a:t>/in/</a:t>
            </a:r>
            <a:r>
              <a:rPr lang="en-GB" sz="2800" dirty="0" err="1">
                <a:latin typeface="Calibri" charset="0"/>
                <a:ea typeface="Calibri" charset="0"/>
                <a:cs typeface="Calibri" charset="0"/>
              </a:rPr>
              <a:t>danielranson</a:t>
            </a:r>
            <a:endParaRPr lang="en-GB" sz="28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124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278</Words>
  <Application>Microsoft Office PowerPoint</Application>
  <PresentationFormat>Widescreen</PresentationFormat>
  <Paragraphs>57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The Role of Gamma-Aminobutyric Acid B Receptors in Alcohol Related Behaviours in Drosophila Models of Ethanol Tolerance and</vt:lpstr>
      <vt:lpstr>GABA B Receptor</vt:lpstr>
      <vt:lpstr>Drosophila melanogaster</vt:lpstr>
      <vt:lpstr>Tolerance Development and Sensitivity Reduction to Ethanol Vapour</vt:lpstr>
      <vt:lpstr>Project Objectives and Findings to Date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Gamma-Aminobutyric Acid B Receptors in Alcohol Related Behaviours in Drosophila Models of Ethanol Tolerance and Preference</dc:title>
  <dc:creator>Daniel RANSON</dc:creator>
  <cp:lastModifiedBy>Milward, Joanna</cp:lastModifiedBy>
  <cp:revision>8</cp:revision>
  <dcterms:created xsi:type="dcterms:W3CDTF">2017-11-02T09:15:49Z</dcterms:created>
  <dcterms:modified xsi:type="dcterms:W3CDTF">2018-11-02T09:43:35Z</dcterms:modified>
</cp:coreProperties>
</file>