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58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lker Thoma" initials="VT" lastIdx="5" clrIdx="0">
    <p:extLst>
      <p:ext uri="{19B8F6BF-5375-455C-9EA6-DF929625EA0E}">
        <p15:presenceInfo xmlns:p15="http://schemas.microsoft.com/office/powerpoint/2012/main" userId="S::volker@uel.ac.uk::dd0896d6-d513-488b-9448-3395ed2b2c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CB0"/>
    <a:srgbClr val="301E54"/>
    <a:srgbClr val="00FAE8"/>
    <a:srgbClr val="CE923A"/>
    <a:srgbClr val="54301E"/>
    <a:srgbClr val="8C6ECC"/>
    <a:srgbClr val="8775B5"/>
    <a:srgbClr val="BBB1D5"/>
    <a:srgbClr val="E2E0E4"/>
    <a:srgbClr val="DCD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>
      <p:cViewPr varScale="1">
        <p:scale>
          <a:sx n="106" d="100"/>
          <a:sy n="106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na6\Downloads\Analysis\Analysis%20phase%201%20-%20Second%20experiment%20(N40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na6\Downloads\Analysis\Analysis%20phase%201%20-%20Second%20experiment%20(N40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na6\Downloads\Analysis\Analysis%20phase%201%20-%20First%20experiment%20(N24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cap="none" dirty="0" smtClean="0">
                <a:solidFill>
                  <a:schemeClr val="tx1"/>
                </a:solidFill>
              </a:rPr>
              <a:t>b</a:t>
            </a:r>
            <a:endParaRPr lang="en-GB" sz="1400" cap="none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785970168949471"/>
          <c:y val="0.15390801873531634"/>
          <c:w val="0.61282028138079392"/>
          <c:h val="0.60729036110535806"/>
        </c:manualLayout>
      </c:layout>
      <c:lineChart>
        <c:grouping val="standard"/>
        <c:varyColors val="0"/>
        <c:ser>
          <c:idx val="0"/>
          <c:order val="0"/>
          <c:tx>
            <c:strRef>
              <c:f>'Impulsivity Stim vs Sham'!$AN$47</c:f>
              <c:strCache>
                <c:ptCount val="1"/>
                <c:pt idx="0">
                  <c:v>LI</c:v>
                </c:pt>
              </c:strCache>
            </c:strRef>
          </c:tx>
          <c:spPr>
            <a:ln w="22225" cap="rnd">
              <a:solidFill>
                <a:srgbClr val="00B05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00B050"/>
              </a:solidFill>
              <a:ln w="9525">
                <a:solidFill>
                  <a:srgbClr val="00B050"/>
                </a:solidFill>
                <a:round/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'Impulsivity Stim vs Sham'!$AM$48:$AM$51</c:f>
              <c:strCache>
                <c:ptCount val="4"/>
                <c:pt idx="0">
                  <c:v>9 to 1</c:v>
                </c:pt>
                <c:pt idx="1">
                  <c:v>8 to 2</c:v>
                </c:pt>
                <c:pt idx="2">
                  <c:v>7 to 3</c:v>
                </c:pt>
                <c:pt idx="3">
                  <c:v>6 to 4</c:v>
                </c:pt>
              </c:strCache>
            </c:strRef>
          </c:cat>
          <c:val>
            <c:numRef>
              <c:f>'Impulsivity Stim vs Sham'!$AN$48:$AN$51</c:f>
              <c:numCache>
                <c:formatCode>General</c:formatCode>
                <c:ptCount val="4"/>
                <c:pt idx="0">
                  <c:v>72.895833333333343</c:v>
                </c:pt>
                <c:pt idx="1">
                  <c:v>67.71875</c:v>
                </c:pt>
                <c:pt idx="2">
                  <c:v>55.1875</c:v>
                </c:pt>
                <c:pt idx="3">
                  <c:v>46.833333333333329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BC0-E541-AEA5-8724515862F6}"/>
            </c:ext>
          </c:extLst>
        </c:ser>
        <c:ser>
          <c:idx val="1"/>
          <c:order val="1"/>
          <c:tx>
            <c:strRef>
              <c:f>'Impulsivity Stim vs Sham'!$AO$47</c:f>
              <c:strCache>
                <c:ptCount val="1"/>
                <c:pt idx="0">
                  <c:v>MI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rgbClr val="FFC000"/>
              </a:solidFill>
              <a:ln w="9525">
                <a:solidFill>
                  <a:srgbClr val="FFC000"/>
                </a:solidFill>
                <a:round/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'Impulsivity Stim vs Sham'!$AM$48:$AM$51</c:f>
              <c:strCache>
                <c:ptCount val="4"/>
                <c:pt idx="0">
                  <c:v>9 to 1</c:v>
                </c:pt>
                <c:pt idx="1">
                  <c:v>8 to 2</c:v>
                </c:pt>
                <c:pt idx="2">
                  <c:v>7 to 3</c:v>
                </c:pt>
                <c:pt idx="3">
                  <c:v>6 to 4</c:v>
                </c:pt>
              </c:strCache>
            </c:strRef>
          </c:cat>
          <c:val>
            <c:numRef>
              <c:f>'Impulsivity Stim vs Sham'!$AO$48:$AO$51</c:f>
              <c:numCache>
                <c:formatCode>General</c:formatCode>
                <c:ptCount val="4"/>
                <c:pt idx="0">
                  <c:v>75.265625</c:v>
                </c:pt>
                <c:pt idx="1">
                  <c:v>64.15625</c:v>
                </c:pt>
                <c:pt idx="2">
                  <c:v>49.526041666666671</c:v>
                </c:pt>
                <c:pt idx="3">
                  <c:v>39.546875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BC0-E541-AEA5-8724515862F6}"/>
            </c:ext>
          </c:extLst>
        </c:ser>
        <c:ser>
          <c:idx val="2"/>
          <c:order val="2"/>
          <c:tx>
            <c:strRef>
              <c:f>'Impulsivity Stim vs Sham'!$AP$47</c:f>
              <c:strCache>
                <c:ptCount val="1"/>
                <c:pt idx="0">
                  <c:v>HI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rgbClr val="C00000"/>
              </a:solidFill>
              <a:ln w="9525">
                <a:solidFill>
                  <a:srgbClr val="C00000"/>
                </a:solidFill>
                <a:round/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'Impulsivity Stim vs Sham'!$AM$48:$AM$51</c:f>
              <c:strCache>
                <c:ptCount val="4"/>
                <c:pt idx="0">
                  <c:v>9 to 1</c:v>
                </c:pt>
                <c:pt idx="1">
                  <c:v>8 to 2</c:v>
                </c:pt>
                <c:pt idx="2">
                  <c:v>7 to 3</c:v>
                </c:pt>
                <c:pt idx="3">
                  <c:v>6 to 4</c:v>
                </c:pt>
              </c:strCache>
            </c:strRef>
          </c:cat>
          <c:val>
            <c:numRef>
              <c:f>'Impulsivity Stim vs Sham'!$AP$48:$AP$51</c:f>
              <c:numCache>
                <c:formatCode>General</c:formatCode>
                <c:ptCount val="4"/>
                <c:pt idx="0">
                  <c:v>68.59375</c:v>
                </c:pt>
                <c:pt idx="1">
                  <c:v>60.510416666666671</c:v>
                </c:pt>
                <c:pt idx="2">
                  <c:v>56.09375</c:v>
                </c:pt>
                <c:pt idx="3">
                  <c:v>53.520833333333329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BC0-E541-AEA5-872451586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917744"/>
        <c:axId val="141918136"/>
      </c:lineChart>
      <c:catAx>
        <c:axId val="141917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cap="none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Box</a:t>
                </a:r>
                <a:r>
                  <a:rPr lang="en-GB" sz="1200" cap="none" baseline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ratio (risk condition)</a:t>
                </a:r>
                <a:endParaRPr lang="en-GB" sz="1200" cap="none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29686621906682836"/>
              <c:y val="0.893847323256802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none" spc="120" normalizeH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1918136"/>
        <c:crosses val="autoZero"/>
        <c:auto val="1"/>
        <c:lblAlgn val="ctr"/>
        <c:lblOffset val="100"/>
        <c:noMultiLvlLbl val="0"/>
      </c:catAx>
      <c:valAx>
        <c:axId val="1419181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none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en-GB" sz="1200" cap="none">
                    <a:solidFill>
                      <a:sysClr val="windowText" lastClr="000000"/>
                    </a:solidFill>
                    <a:latin typeface="+mn-lt"/>
                    <a:cs typeface="Arial" panose="020B0604020202020204" pitchFamily="34" charset="0"/>
                  </a:rPr>
                  <a:t>Percentage staked</a:t>
                </a:r>
              </a:p>
            </c:rich>
          </c:tx>
          <c:layout>
            <c:manualLayout>
              <c:xMode val="edge"/>
              <c:yMode val="edge"/>
              <c:x val="4.7353057042278122E-2"/>
              <c:y val="0.234994739453500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none" baseline="0">
                  <a:solidFill>
                    <a:sysClr val="windowText" lastClr="000000"/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191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83043203756382356"/>
          <c:y val="0.25395698506882686"/>
          <c:w val="0.13000852999476242"/>
          <c:h val="0.35816597696556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cap="none" dirty="0" smtClean="0">
                <a:solidFill>
                  <a:schemeClr val="tx1"/>
                </a:solidFill>
              </a:rPr>
              <a:t>c</a:t>
            </a:r>
            <a:endParaRPr lang="en-GB" sz="1400" cap="none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209163597502078"/>
          <c:y val="8.29506933241020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689752837197589"/>
          <c:y val="0.21166397058770167"/>
          <c:w val="0.58489925193999781"/>
          <c:h val="0.54796734514963419"/>
        </c:manualLayout>
      </c:layout>
      <c:lineChart>
        <c:grouping val="standard"/>
        <c:varyColors val="0"/>
        <c:ser>
          <c:idx val="0"/>
          <c:order val="0"/>
          <c:tx>
            <c:strRef>
              <c:f>'Graphs Stim vs Sham'!$CD$48</c:f>
              <c:strCache>
                <c:ptCount val="1"/>
                <c:pt idx="0">
                  <c:v>Real stimulation</c:v>
                </c:pt>
              </c:strCache>
            </c:strRef>
          </c:tx>
          <c:spPr>
            <a:ln w="22225" cap="rnd">
              <a:solidFill>
                <a:srgbClr val="0070C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0070C0"/>
              </a:solidFill>
              <a:ln w="9525">
                <a:solidFill>
                  <a:srgbClr val="0070C0"/>
                </a:solidFill>
                <a:round/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'Graphs Stim vs Sham'!$CC$49:$CC$52</c:f>
              <c:strCache>
                <c:ptCount val="4"/>
                <c:pt idx="0">
                  <c:v>9 to 1</c:v>
                </c:pt>
                <c:pt idx="1">
                  <c:v>8 to 2</c:v>
                </c:pt>
                <c:pt idx="2">
                  <c:v>7 to 3</c:v>
                </c:pt>
                <c:pt idx="3">
                  <c:v>6 to 4</c:v>
                </c:pt>
              </c:strCache>
            </c:strRef>
          </c:cat>
          <c:val>
            <c:numRef>
              <c:f>'Graphs Stim vs Sham'!$CD$49:$CD$52</c:f>
              <c:numCache>
                <c:formatCode>General</c:formatCode>
                <c:ptCount val="4"/>
                <c:pt idx="0">
                  <c:v>15</c:v>
                </c:pt>
                <c:pt idx="1">
                  <c:v>11.145833333333332</c:v>
                </c:pt>
                <c:pt idx="2">
                  <c:v>9.4270833333333321</c:v>
                </c:pt>
                <c:pt idx="3">
                  <c:v>6.833333333333333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0C-3B4C-949B-A601CA5837CA}"/>
            </c:ext>
          </c:extLst>
        </c:ser>
        <c:ser>
          <c:idx val="1"/>
          <c:order val="1"/>
          <c:tx>
            <c:strRef>
              <c:f>'Graphs Stim vs Sham'!$CE$48</c:f>
              <c:strCache>
                <c:ptCount val="1"/>
                <c:pt idx="0">
                  <c:v>Sham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rgbClr val="C00000"/>
              </a:solidFill>
              <a:ln w="9525">
                <a:solidFill>
                  <a:srgbClr val="C00000"/>
                </a:solidFill>
                <a:round/>
              </a:ln>
              <a:effectLst/>
            </c:spPr>
          </c:marker>
          <c:dPt>
            <c:idx val="0"/>
            <c:marker>
              <c:symbol val="square"/>
              <c:size val="6"/>
              <c:spPr>
                <a:solidFill>
                  <a:srgbClr val="C00000"/>
                </a:solidFill>
                <a:ln w="9525">
                  <a:solidFill>
                    <a:srgbClr val="C00000"/>
                  </a:solidFill>
                  <a:round/>
                </a:ln>
                <a:effectLst/>
              </c:spPr>
            </c:marker>
            <c:bubble3D val="0"/>
            <c:spPr>
              <a:ln w="22225" cap="rnd">
                <a:solidFill>
                  <a:srgbClr val="C0000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D0C-3B4C-949B-A601CA5837CA}"/>
              </c:ext>
            </c:extLst>
          </c:dPt>
          <c:errBars>
            <c:errDir val="y"/>
            <c:errBarType val="both"/>
            <c:errValType val="stdErr"/>
            <c:noEndCap val="0"/>
            <c:spPr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'Graphs Stim vs Sham'!$CC$49:$CC$52</c:f>
              <c:strCache>
                <c:ptCount val="4"/>
                <c:pt idx="0">
                  <c:v>9 to 1</c:v>
                </c:pt>
                <c:pt idx="1">
                  <c:v>8 to 2</c:v>
                </c:pt>
                <c:pt idx="2">
                  <c:v>7 to 3</c:v>
                </c:pt>
                <c:pt idx="3">
                  <c:v>6 to 4</c:v>
                </c:pt>
              </c:strCache>
            </c:strRef>
          </c:cat>
          <c:val>
            <c:numRef>
              <c:f>'Graphs Stim vs Sham'!$CE$49:$CE$52</c:f>
              <c:numCache>
                <c:formatCode>General</c:formatCode>
                <c:ptCount val="4"/>
                <c:pt idx="0">
                  <c:v>15.395833333333332</c:v>
                </c:pt>
                <c:pt idx="1">
                  <c:v>12.53125</c:v>
                </c:pt>
                <c:pt idx="2">
                  <c:v>15.802083333333334</c:v>
                </c:pt>
                <c:pt idx="3">
                  <c:v>18.71875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D0C-3B4C-949B-A601CA583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918920"/>
        <c:axId val="141919312"/>
      </c:lineChart>
      <c:catAx>
        <c:axId val="141918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cap="none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200" cap="none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Box ratio (risk condition)</a:t>
                </a:r>
              </a:p>
            </c:rich>
          </c:tx>
          <c:layout>
            <c:manualLayout>
              <c:xMode val="edge"/>
              <c:yMode val="edge"/>
              <c:x val="0.25204398585342369"/>
              <c:y val="0.907277997239176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cap="none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none" spc="120" normalizeH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1919312"/>
        <c:crosses val="autoZero"/>
        <c:auto val="1"/>
        <c:lblAlgn val="ctr"/>
        <c:lblOffset val="100"/>
        <c:noMultiLvlLbl val="0"/>
      </c:catAx>
      <c:valAx>
        <c:axId val="1419193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none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200" cap="none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Delay aversion</a:t>
                </a:r>
              </a:p>
            </c:rich>
          </c:tx>
          <c:layout>
            <c:manualLayout>
              <c:xMode val="edge"/>
              <c:yMode val="edge"/>
              <c:x val="6.6930907745824863E-3"/>
              <c:y val="0.289681528847319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none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918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3700464894804663"/>
          <c:y val="0.19007450133203999"/>
          <c:w val="0.2453581896637243"/>
          <c:h val="0.494777813845272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smtClean="0">
                <a:solidFill>
                  <a:schemeClr val="tx1"/>
                </a:solidFill>
              </a:rPr>
              <a:t>a</a:t>
            </a:r>
            <a:endParaRPr lang="en-GB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2464987543026222"/>
          <c:y val="1.94197768254781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138455523531699"/>
          <c:y val="0.14478684766794409"/>
          <c:w val="0.55727902610695823"/>
          <c:h val="0.611620479124301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'Graphs Stim vs Sham'!$C$57</c:f>
              <c:strCache>
                <c:ptCount val="1"/>
                <c:pt idx="0">
                  <c:v>tDCS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52-DD4F-96CC-C1CC68119542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3C-9B49-9262-DFC74B344953}"/>
              </c:ext>
            </c:extLst>
          </c:dPt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'Graphs Stim vs Sham'!$D$56:$E$56</c:f>
              <c:strCache>
                <c:ptCount val="2"/>
                <c:pt idx="0">
                  <c:v>Real stimulation</c:v>
                </c:pt>
                <c:pt idx="1">
                  <c:v>Sham</c:v>
                </c:pt>
              </c:strCache>
            </c:strRef>
          </c:cat>
          <c:val>
            <c:numRef>
              <c:f>'Graphs Stim vs Sham'!$D$57:$E$57</c:f>
              <c:numCache>
                <c:formatCode>General</c:formatCode>
                <c:ptCount val="2"/>
                <c:pt idx="0">
                  <c:v>0.96836078612499998</c:v>
                </c:pt>
                <c:pt idx="1">
                  <c:v>0.93829274038749999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3C-9B49-9262-DFC74B344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1920096"/>
        <c:axId val="141920488"/>
      </c:barChart>
      <c:catAx>
        <c:axId val="141920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tDCS</a:t>
                </a:r>
              </a:p>
            </c:rich>
          </c:tx>
          <c:layout>
            <c:manualLayout>
              <c:xMode val="edge"/>
              <c:yMode val="edge"/>
              <c:x val="0.40517902846613107"/>
              <c:y val="0.904633921290931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1920488"/>
        <c:crosses val="autoZero"/>
        <c:auto val="1"/>
        <c:lblAlgn val="ctr"/>
        <c:lblOffset val="100"/>
        <c:noMultiLvlLbl val="0"/>
      </c:catAx>
      <c:valAx>
        <c:axId val="141920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20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Quality of decision</a:t>
                </a:r>
                <a:r>
                  <a:rPr lang="en-GB" sz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120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making</a:t>
                </a:r>
              </a:p>
            </c:rich>
          </c:tx>
          <c:layout>
            <c:manualLayout>
              <c:xMode val="edge"/>
              <c:yMode val="edge"/>
              <c:x val="3.4476484215563165E-3"/>
              <c:y val="9.11714718661820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192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4480558371568328"/>
          <c:y val="0.24567827591236177"/>
          <c:w val="0.24982958038845596"/>
          <c:h val="0.416270880368350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75977-B2C9-4EF9-B345-76A742C634D8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8001F-4DF8-4964-8680-87FEE30EB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0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8001F-4DF8-4964-8680-87FEE30EB74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33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76F15-8329-486F-8070-50CA716905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690AE-6998-4EAE-85B5-430B8D9D3E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1DD97-8134-4773-A746-01D5A55C07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68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686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721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3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02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8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24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0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98407-DEF1-40E1-AEDF-7C0F12F7CA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85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264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61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82E97-3AC3-4A57-AD54-5C8577D05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B1C72-BA2F-4570-A935-A95FF14163D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8206D-3524-4511-90A1-835EFEEEA28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FD525-AD3E-4B9F-AA5D-7CA23FEF76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C9299-1C7B-44DF-98B9-DBF342F603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C1E4C-1D8C-402D-A843-ACD6BF354E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B652F-C9D7-4768-8DAB-0C100406CF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683560-853F-49BF-B3E0-C52A683A662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91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e.gomisvicent@uel.ac.uk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67944" y="7893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7583" y="1409882"/>
            <a:ext cx="8352928" cy="2166027"/>
          </a:xfrm>
        </p:spPr>
        <p:txBody>
          <a:bodyPr/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The Effects of Transcranial Direct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 Stimulation (</a:t>
            </a:r>
            <a:r>
              <a:rPr lang="en-GB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tDCS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) in Impulsivity and Risk-taking Behaviour</a:t>
            </a:r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Adobe Fan Heiti Std B" panose="020B0700000000000000" pitchFamily="34" charset="-128"/>
                <a:cs typeface="Arial" panose="020B0604020202020204" pitchFamily="34" charset="0"/>
              </a:rPr>
              <a:t/>
            </a: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Adobe Fan Heiti Std B" panose="020B0700000000000000" pitchFamily="34" charset="-128"/>
                <a:cs typeface="Arial" panose="020B0604020202020204" pitchFamily="34" charset="0"/>
              </a:rPr>
            </a:br>
            <a:endParaRPr lang="en-GB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408166"/>
          </a:xfrm>
        </p:spPr>
        <p:txBody>
          <a:bodyPr/>
          <a:lstStyle/>
          <a:p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Adobe Fan Heiti Std B" panose="020B0700000000000000" pitchFamily="34" charset="-128"/>
              <a:cs typeface="Arial" panose="020B0604020202020204" pitchFamily="34" charset="0"/>
            </a:endParaRPr>
          </a:p>
          <a:p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dobe Fan Heiti Std B" panose="020B0700000000000000" pitchFamily="34" charset="-128"/>
                <a:cs typeface="Arial" panose="020B0604020202020204" pitchFamily="34" charset="0"/>
              </a:rPr>
              <a:t>Elena Gomis Vicent</a:t>
            </a:r>
          </a:p>
          <a:p>
            <a:r>
              <a:rPr lang="es-E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dobe Fan Heiti Std B" panose="020B0700000000000000" pitchFamily="34" charset="-128"/>
                <a:cs typeface="Arial" panose="020B0604020202020204" pitchFamily="34" charset="0"/>
              </a:rPr>
              <a:t>University</a:t>
            </a:r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dobe Fan Heiti Std B" panose="020B0700000000000000" pitchFamily="34" charset="-128"/>
                <a:cs typeface="Arial" panose="020B0604020202020204" pitchFamily="34" charset="0"/>
              </a:rPr>
              <a:t> of East London</a:t>
            </a:r>
          </a:p>
          <a:p>
            <a:endParaRPr lang="en-GB" sz="2000" dirty="0"/>
          </a:p>
        </p:txBody>
      </p:sp>
      <p:sp>
        <p:nvSpPr>
          <p:cNvPr id="13" name="Flowchart: Document 12"/>
          <p:cNvSpPr/>
          <p:nvPr/>
        </p:nvSpPr>
        <p:spPr>
          <a:xfrm flipH="1">
            <a:off x="0" y="0"/>
            <a:ext cx="9144000" cy="69269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1764"/>
              <a:gd name="connsiteX1" fmla="*/ 21600 w 21600"/>
              <a:gd name="connsiteY1" fmla="*/ 0 h 21764"/>
              <a:gd name="connsiteX2" fmla="*/ 21600 w 21600"/>
              <a:gd name="connsiteY2" fmla="*/ 17322 h 21764"/>
              <a:gd name="connsiteX3" fmla="*/ 10740 w 21600"/>
              <a:gd name="connsiteY3" fmla="*/ 20137 h 21764"/>
              <a:gd name="connsiteX4" fmla="*/ 0 w 21600"/>
              <a:gd name="connsiteY4" fmla="*/ 20172 h 21764"/>
              <a:gd name="connsiteX5" fmla="*/ 0 w 21600"/>
              <a:gd name="connsiteY5" fmla="*/ 0 h 21764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" h="22515">
                <a:moveTo>
                  <a:pt x="0" y="0"/>
                </a:moveTo>
                <a:lnTo>
                  <a:pt x="21600" y="0"/>
                </a:lnTo>
                <a:lnTo>
                  <a:pt x="21600" y="11832"/>
                </a:lnTo>
                <a:cubicBezTo>
                  <a:pt x="17330" y="5328"/>
                  <a:pt x="15060" y="9577"/>
                  <a:pt x="12180" y="14983"/>
                </a:cubicBezTo>
                <a:cubicBezTo>
                  <a:pt x="7920" y="24422"/>
                  <a:pt x="1790" y="23528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rgbClr val="301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21998" r="4694" b="22590"/>
          <a:stretch/>
        </p:blipFill>
        <p:spPr>
          <a:xfrm>
            <a:off x="6948264" y="116632"/>
            <a:ext cx="2059710" cy="432000"/>
          </a:xfrm>
          <a:prstGeom prst="rect">
            <a:avLst/>
          </a:prstGeom>
        </p:spPr>
      </p:pic>
      <p:sp>
        <p:nvSpPr>
          <p:cNvPr id="12" name="Flowchart: Document 12"/>
          <p:cNvSpPr/>
          <p:nvPr/>
        </p:nvSpPr>
        <p:spPr>
          <a:xfrm rot="10800000" flipH="1">
            <a:off x="0" y="6166221"/>
            <a:ext cx="9144000" cy="69269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1764"/>
              <a:gd name="connsiteX1" fmla="*/ 21600 w 21600"/>
              <a:gd name="connsiteY1" fmla="*/ 0 h 21764"/>
              <a:gd name="connsiteX2" fmla="*/ 21600 w 21600"/>
              <a:gd name="connsiteY2" fmla="*/ 17322 h 21764"/>
              <a:gd name="connsiteX3" fmla="*/ 10740 w 21600"/>
              <a:gd name="connsiteY3" fmla="*/ 20137 h 21764"/>
              <a:gd name="connsiteX4" fmla="*/ 0 w 21600"/>
              <a:gd name="connsiteY4" fmla="*/ 20172 h 21764"/>
              <a:gd name="connsiteX5" fmla="*/ 0 w 21600"/>
              <a:gd name="connsiteY5" fmla="*/ 0 h 21764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" h="22515">
                <a:moveTo>
                  <a:pt x="0" y="0"/>
                </a:moveTo>
                <a:lnTo>
                  <a:pt x="21600" y="0"/>
                </a:lnTo>
                <a:lnTo>
                  <a:pt x="21600" y="11832"/>
                </a:lnTo>
                <a:cubicBezTo>
                  <a:pt x="17330" y="5328"/>
                  <a:pt x="15060" y="9577"/>
                  <a:pt x="12180" y="14983"/>
                </a:cubicBezTo>
                <a:cubicBezTo>
                  <a:pt x="7920" y="24422"/>
                  <a:pt x="1790" y="23528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rgbClr val="301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81328"/>
            <a:ext cx="1755912" cy="369258"/>
          </a:xfrm>
          <a:prstGeom prst="rect">
            <a:avLst/>
          </a:prstGeom>
        </p:spPr>
      </p:pic>
      <p:pic>
        <p:nvPicPr>
          <p:cNvPr id="15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744" y="6379111"/>
            <a:ext cx="1571625" cy="371475"/>
          </a:xfrm>
          <a:prstGeom prst="rect">
            <a:avLst/>
          </a:prstGeom>
        </p:spPr>
      </p:pic>
      <p:pic>
        <p:nvPicPr>
          <p:cNvPr id="17" name="Picture 4" descr="Image result for logo ue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2072" y="3283008"/>
            <a:ext cx="1103949" cy="110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67944" y="7893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3" name="Flowchart: Document 12"/>
          <p:cNvSpPr/>
          <p:nvPr/>
        </p:nvSpPr>
        <p:spPr>
          <a:xfrm flipH="1">
            <a:off x="0" y="-917"/>
            <a:ext cx="9144000" cy="69269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1764"/>
              <a:gd name="connsiteX1" fmla="*/ 21600 w 21600"/>
              <a:gd name="connsiteY1" fmla="*/ 0 h 21764"/>
              <a:gd name="connsiteX2" fmla="*/ 21600 w 21600"/>
              <a:gd name="connsiteY2" fmla="*/ 17322 h 21764"/>
              <a:gd name="connsiteX3" fmla="*/ 10740 w 21600"/>
              <a:gd name="connsiteY3" fmla="*/ 20137 h 21764"/>
              <a:gd name="connsiteX4" fmla="*/ 0 w 21600"/>
              <a:gd name="connsiteY4" fmla="*/ 20172 h 21764"/>
              <a:gd name="connsiteX5" fmla="*/ 0 w 21600"/>
              <a:gd name="connsiteY5" fmla="*/ 0 h 21764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" h="22515">
                <a:moveTo>
                  <a:pt x="0" y="0"/>
                </a:moveTo>
                <a:lnTo>
                  <a:pt x="21600" y="0"/>
                </a:lnTo>
                <a:lnTo>
                  <a:pt x="21600" y="11832"/>
                </a:lnTo>
                <a:cubicBezTo>
                  <a:pt x="17330" y="5328"/>
                  <a:pt x="15060" y="9577"/>
                  <a:pt x="12180" y="14983"/>
                </a:cubicBezTo>
                <a:cubicBezTo>
                  <a:pt x="7920" y="24422"/>
                  <a:pt x="1790" y="23528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rgbClr val="301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21998" r="4694" b="22590"/>
          <a:stretch/>
        </p:blipFill>
        <p:spPr>
          <a:xfrm>
            <a:off x="6948264" y="116632"/>
            <a:ext cx="2059710" cy="432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09482" y="308621"/>
            <a:ext cx="2317505" cy="668175"/>
          </a:xfrm>
        </p:spPr>
        <p:txBody>
          <a:bodyPr/>
          <a:lstStyle/>
          <a:p>
            <a:r>
              <a:rPr lang="en-GB" sz="2800" dirty="0"/>
              <a:t>OVERVIEW</a:t>
            </a:r>
            <a:endParaRPr lang="en-GB" sz="32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09482" y="1095025"/>
            <a:ext cx="3827983" cy="4787662"/>
          </a:xfrm>
        </p:spPr>
        <p:txBody>
          <a:bodyPr/>
          <a:lstStyle/>
          <a:p>
            <a:pPr marL="285750" indent="-285750" algn="just">
              <a:buSzPct val="85000"/>
              <a:buFont typeface="Arial" panose="020B0604020202020204" pitchFamily="34" charset="0"/>
              <a:buChar char="•"/>
            </a:pPr>
            <a:r>
              <a:rPr lang="en-GB" sz="1800" dirty="0"/>
              <a:t>Gambling disorder (GD) has been associated with excessive impulsivity and risk-taking behaviour (</a:t>
            </a:r>
            <a:r>
              <a:rPr lang="en-GB" sz="1800" dirty="0" err="1"/>
              <a:t>Albein-Urios</a:t>
            </a:r>
            <a:r>
              <a:rPr lang="en-GB" sz="1800" dirty="0"/>
              <a:t> et al 2012; Mishra et al 2010).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 algn="just">
              <a:buSzPct val="85000"/>
              <a:buFont typeface="Arial" panose="020B0604020202020204" pitchFamily="34" charset="0"/>
              <a:buChar char="•"/>
            </a:pPr>
            <a:r>
              <a:rPr lang="en-GB" sz="1800" dirty="0"/>
              <a:t>Novel technologies help to study addiction disorders (</a:t>
            </a:r>
            <a:r>
              <a:rPr lang="en-GB" sz="1800" dirty="0" err="1"/>
              <a:t>Fecteau</a:t>
            </a:r>
            <a:r>
              <a:rPr lang="en-GB" sz="1800" dirty="0"/>
              <a:t> et al 2007; </a:t>
            </a:r>
            <a:r>
              <a:rPr lang="en-GB" sz="1800" dirty="0" err="1"/>
              <a:t>Boggio</a:t>
            </a:r>
            <a:r>
              <a:rPr lang="en-GB" sz="1800" dirty="0"/>
              <a:t> et al 2012): transcranial direct current stimulation (</a:t>
            </a:r>
            <a:r>
              <a:rPr lang="en-GB" sz="1800" dirty="0" err="1"/>
              <a:t>tDCS</a:t>
            </a:r>
            <a:r>
              <a:rPr lang="en-GB" sz="1800" dirty="0"/>
              <a:t>).</a:t>
            </a:r>
          </a:p>
          <a:p>
            <a:pPr marL="285750" indent="-285750" algn="just">
              <a:buSzPct val="85000"/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 algn="just">
              <a:buSzPct val="85000"/>
              <a:buFont typeface="Arial" panose="020B0604020202020204" pitchFamily="34" charset="0"/>
              <a:buChar char="•"/>
            </a:pPr>
            <a:r>
              <a:rPr lang="en-GB" sz="1800" dirty="0"/>
              <a:t>Further research is necessary to clarify what </a:t>
            </a:r>
            <a:r>
              <a:rPr lang="en-GB" sz="1800" dirty="0" err="1"/>
              <a:t>tDCS</a:t>
            </a:r>
            <a:r>
              <a:rPr lang="en-GB" sz="1800" dirty="0"/>
              <a:t> protocols are more effective to investigate GD-related cognitive mechanisms.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074213" y="976796"/>
            <a:ext cx="4946184" cy="53860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My PhD project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>
                <a:latin typeface="+mn-lt"/>
              </a:rPr>
              <a:t>Which</a:t>
            </a:r>
            <a:r>
              <a:rPr lang="en-GB" b="1" dirty="0" smtClean="0"/>
              <a:t> </a:t>
            </a:r>
            <a:r>
              <a:rPr lang="en-GB" b="1" dirty="0"/>
              <a:t>brain area to target with </a:t>
            </a:r>
            <a:r>
              <a:rPr lang="en-GB" b="1" dirty="0" err="1"/>
              <a:t>tDCS</a:t>
            </a:r>
            <a:r>
              <a:rPr lang="en-GB" b="1" dirty="0"/>
              <a:t> (</a:t>
            </a:r>
            <a:r>
              <a:rPr lang="en-GB" b="1" dirty="0" smtClean="0"/>
              <a:t>DLPFC - inhibition </a:t>
            </a:r>
            <a:r>
              <a:rPr lang="en-GB" b="1" dirty="0"/>
              <a:t>vs </a:t>
            </a:r>
            <a:r>
              <a:rPr lang="en-GB" b="1" dirty="0" err="1"/>
              <a:t>vmPFC</a:t>
            </a:r>
            <a:r>
              <a:rPr lang="en-GB" b="1" dirty="0"/>
              <a:t> - reward</a:t>
            </a:r>
            <a:r>
              <a:rPr lang="en-GB" b="1" dirty="0" smtClean="0"/>
              <a:t>)?</a:t>
            </a:r>
            <a:r>
              <a:rPr lang="en-GB" b="1" dirty="0"/>
              <a:t>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 smtClean="0"/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endParaRPr lang="es-ES" b="1" dirty="0"/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endParaRPr lang="es-ES" b="1" dirty="0"/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endParaRPr lang="es-ES" b="1" dirty="0"/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Can </a:t>
            </a:r>
            <a:r>
              <a:rPr lang="en-GB" b="1" dirty="0" err="1"/>
              <a:t>tDCS</a:t>
            </a:r>
            <a:r>
              <a:rPr lang="en-GB" b="1" dirty="0"/>
              <a:t> enhance therapy treatment effects in gambling disorder?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8 </a:t>
            </a:r>
            <a:r>
              <a:rPr lang="es-ES" dirty="0" err="1"/>
              <a:t>weeks</a:t>
            </a:r>
            <a:r>
              <a:rPr lang="es-ES" dirty="0"/>
              <a:t> of </a:t>
            </a:r>
            <a:r>
              <a:rPr lang="es-ES" dirty="0" err="1"/>
              <a:t>treatment</a:t>
            </a:r>
            <a:r>
              <a:rPr lang="es-ES" dirty="0"/>
              <a:t> (</a:t>
            </a:r>
            <a:r>
              <a:rPr lang="es-ES" dirty="0" err="1"/>
              <a:t>tDCS</a:t>
            </a:r>
            <a:r>
              <a:rPr lang="es-ES" dirty="0"/>
              <a:t> + CBT) at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dirty="0" err="1" smtClean="0"/>
              <a:t>National</a:t>
            </a:r>
            <a:r>
              <a:rPr lang="es-ES" dirty="0" smtClean="0"/>
              <a:t> </a:t>
            </a:r>
            <a:r>
              <a:rPr lang="es-ES" dirty="0" err="1"/>
              <a:t>Problem</a:t>
            </a:r>
            <a:r>
              <a:rPr lang="es-ES" dirty="0"/>
              <a:t> </a:t>
            </a:r>
            <a:r>
              <a:rPr lang="es-ES" dirty="0" err="1"/>
              <a:t>Gambling</a:t>
            </a:r>
            <a:r>
              <a:rPr lang="es-ES" dirty="0"/>
              <a:t> </a:t>
            </a:r>
            <a:r>
              <a:rPr lang="es-ES" dirty="0" err="1" smtClean="0"/>
              <a:t>Clinic</a:t>
            </a:r>
            <a:endParaRPr lang="es-ES" dirty="0"/>
          </a:p>
        </p:txBody>
      </p:sp>
      <p:pic>
        <p:nvPicPr>
          <p:cNvPr id="14" name="Picture 4" descr="DLPFC H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618" y="2635958"/>
            <a:ext cx="2160754" cy="1902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 descr="vmPFC H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777" y="2635958"/>
            <a:ext cx="2179216" cy="190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 descr="Image result for logo ue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283" y="6093100"/>
            <a:ext cx="625585" cy="62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4067069" y="838304"/>
            <a:ext cx="4946001" cy="56630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uadroTexto 2"/>
          <p:cNvSpPr txBox="1"/>
          <p:nvPr/>
        </p:nvSpPr>
        <p:spPr>
          <a:xfrm>
            <a:off x="4815289" y="220551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rDLPFC</a:t>
            </a:r>
            <a:endParaRPr lang="en-GB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372883" y="2205514"/>
            <a:ext cx="1210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vmPFC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69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2" grpId="0" animBg="1"/>
      <p:bldP spid="3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67944" y="7893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3" name="Flowchart: Document 12"/>
          <p:cNvSpPr/>
          <p:nvPr/>
        </p:nvSpPr>
        <p:spPr>
          <a:xfrm flipH="1">
            <a:off x="0" y="0"/>
            <a:ext cx="9144000" cy="69269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1764"/>
              <a:gd name="connsiteX1" fmla="*/ 21600 w 21600"/>
              <a:gd name="connsiteY1" fmla="*/ 0 h 21764"/>
              <a:gd name="connsiteX2" fmla="*/ 21600 w 21600"/>
              <a:gd name="connsiteY2" fmla="*/ 17322 h 21764"/>
              <a:gd name="connsiteX3" fmla="*/ 10740 w 21600"/>
              <a:gd name="connsiteY3" fmla="*/ 20137 h 21764"/>
              <a:gd name="connsiteX4" fmla="*/ 0 w 21600"/>
              <a:gd name="connsiteY4" fmla="*/ 20172 h 21764"/>
              <a:gd name="connsiteX5" fmla="*/ 0 w 21600"/>
              <a:gd name="connsiteY5" fmla="*/ 0 h 21764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" h="22515">
                <a:moveTo>
                  <a:pt x="0" y="0"/>
                </a:moveTo>
                <a:lnTo>
                  <a:pt x="21600" y="0"/>
                </a:lnTo>
                <a:lnTo>
                  <a:pt x="21600" y="11832"/>
                </a:lnTo>
                <a:cubicBezTo>
                  <a:pt x="17330" y="5328"/>
                  <a:pt x="15060" y="9577"/>
                  <a:pt x="12180" y="14983"/>
                </a:cubicBezTo>
                <a:cubicBezTo>
                  <a:pt x="7920" y="24422"/>
                  <a:pt x="1790" y="23528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rgbClr val="301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21998" r="4694" b="22590"/>
          <a:stretch/>
        </p:blipFill>
        <p:spPr>
          <a:xfrm>
            <a:off x="6948264" y="116632"/>
            <a:ext cx="2059710" cy="432000"/>
          </a:xfrm>
          <a:prstGeom prst="rect">
            <a:avLst/>
          </a:prstGeom>
        </p:spPr>
      </p:pic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5724127" y="4102453"/>
            <a:ext cx="3089299" cy="309771"/>
          </a:xfrm>
        </p:spPr>
        <p:txBody>
          <a:bodyPr/>
          <a:lstStyle/>
          <a:p>
            <a:r>
              <a:rPr lang="en-GB" sz="1200" i="1" dirty="0"/>
              <a:t>Fig 1</a:t>
            </a:r>
            <a:r>
              <a:rPr lang="en-GB" sz="1200" dirty="0"/>
              <a:t>. Cambridge Gambling Task (CGT)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2127818"/>
            <a:ext cx="2562923" cy="192013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654346" y="4466727"/>
            <a:ext cx="33536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OUTCOME MEASURES</a:t>
            </a:r>
          </a:p>
          <a:p>
            <a:endParaRPr lang="en-GB" sz="1600" dirty="0"/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Quality of decision making </a:t>
            </a:r>
            <a:r>
              <a:rPr lang="en-GB" sz="1600" dirty="0" smtClean="0"/>
              <a:t>(number of rational responses)</a:t>
            </a:r>
            <a:endParaRPr lang="en-GB" sz="1600" dirty="0"/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Percentage staked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Delay aversion (impulsivity)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977026"/>
              </p:ext>
            </p:extLst>
          </p:nvPr>
        </p:nvGraphicFramePr>
        <p:xfrm>
          <a:off x="467545" y="1988842"/>
          <a:ext cx="4830412" cy="39539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4346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39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17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3014">
                <a:tc gridSpan="3">
                  <a:txBody>
                    <a:bodyPr/>
                    <a:lstStyle/>
                    <a:p>
                      <a:pPr marL="0" marR="0" lvl="0" indent="0" algn="l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r>
                        <a:rPr lang="es-ES" sz="11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en-GB" sz="11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 groups in</a:t>
                      </a:r>
                      <a:r>
                        <a:rPr lang="en-GB" sz="1100" b="0" i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experiments 1 </a:t>
                      </a:r>
                      <a:r>
                        <a:rPr lang="en-GB" sz="1100" b="0" i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2</a:t>
                      </a:r>
                      <a:endParaRPr lang="en-GB" sz="11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0000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014"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 1 </a:t>
                      </a:r>
                    </a:p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=24)</a:t>
                      </a:r>
                    </a:p>
                  </a:txBody>
                  <a:tcPr marL="137160" marR="137160" marT="137160" marB="13716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 2 </a:t>
                      </a:r>
                    </a:p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(N=40)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4435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tDCS</a:t>
                      </a:r>
                      <a:r>
                        <a:rPr lang="en-GB" sz="11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rDLPFC</a:t>
                      </a:r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(n=12)</a:t>
                      </a:r>
                    </a:p>
                  </a:txBody>
                  <a:tcPr marL="137160" marR="137160" marT="137160" marB="13716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rDLPFC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n=19)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443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vmPFC</a:t>
                      </a:r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(n=12)</a:t>
                      </a:r>
                    </a:p>
                  </a:txBody>
                  <a:tcPr marL="137160" marR="137160" marT="137160" marB="13716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vmPFC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(n=21)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3014"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Impulsivity</a:t>
                      </a:r>
                    </a:p>
                    <a:p>
                      <a:pPr algn="ctr"/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(UPPS </a:t>
                      </a:r>
                      <a:r>
                        <a:rPr lang="en-GB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positive urgency scores)</a:t>
                      </a:r>
                      <a:endParaRPr lang="en-GB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(LI, 50th percentile, n=12)</a:t>
                      </a:r>
                    </a:p>
                  </a:txBody>
                  <a:tcPr marL="137160" marR="137160" marT="137160" marB="13716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(LI, 25th percentile, n=10)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30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(MI, 26-74th percentile, n=19) 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30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(HI, 51st percentile, n=12)</a:t>
                      </a:r>
                    </a:p>
                  </a:txBody>
                  <a:tcPr marL="137160" marR="137160" marT="137160" marB="13716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430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(HI, 75th percentile, n=10)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1" name="Title 4"/>
          <p:cNvSpPr txBox="1">
            <a:spLocks/>
          </p:cNvSpPr>
          <p:nvPr/>
        </p:nvSpPr>
        <p:spPr bwMode="auto">
          <a:xfrm>
            <a:off x="1597" y="318667"/>
            <a:ext cx="2520280" cy="720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3200" kern="0" dirty="0"/>
              <a:t>METHOD</a:t>
            </a:r>
            <a:endParaRPr lang="en-GB" kern="0" dirty="0"/>
          </a:p>
        </p:txBody>
      </p:sp>
      <p:sp>
        <p:nvSpPr>
          <p:cNvPr id="2" name="CuadroTexto 1"/>
          <p:cNvSpPr txBox="1"/>
          <p:nvPr/>
        </p:nvSpPr>
        <p:spPr>
          <a:xfrm>
            <a:off x="251520" y="1044937"/>
            <a:ext cx="825155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1. Which brain area to target with </a:t>
            </a:r>
            <a:r>
              <a:rPr lang="en-GB" sz="2000" b="1" dirty="0" err="1"/>
              <a:t>tDCS</a:t>
            </a:r>
            <a:r>
              <a:rPr lang="en-GB" sz="2000" b="1" dirty="0"/>
              <a:t> (DLPFC vs </a:t>
            </a:r>
            <a:r>
              <a:rPr lang="en-GB" sz="2000" b="1" dirty="0" err="1"/>
              <a:t>vmPFC</a:t>
            </a:r>
            <a:r>
              <a:rPr lang="en-GB" sz="2000" b="1" dirty="0" smtClean="0"/>
              <a:t>)?</a:t>
            </a: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Two experiments were conducted using two different </a:t>
            </a:r>
            <a:r>
              <a:rPr lang="en-GB" dirty="0" err="1" smtClean="0"/>
              <a:t>tDCS</a:t>
            </a:r>
            <a:r>
              <a:rPr lang="en-GB" dirty="0" smtClean="0"/>
              <a:t> montages.</a:t>
            </a:r>
            <a:endParaRPr lang="en-GB" dirty="0"/>
          </a:p>
        </p:txBody>
      </p:sp>
      <p:pic>
        <p:nvPicPr>
          <p:cNvPr id="17" name="Picture 4" descr="Image result for logo u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283" y="6093100"/>
            <a:ext cx="625585" cy="62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4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67944" y="7893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3" name="Flowchart: Document 12"/>
          <p:cNvSpPr/>
          <p:nvPr/>
        </p:nvSpPr>
        <p:spPr>
          <a:xfrm flipH="1">
            <a:off x="0" y="0"/>
            <a:ext cx="9144000" cy="69269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1764"/>
              <a:gd name="connsiteX1" fmla="*/ 21600 w 21600"/>
              <a:gd name="connsiteY1" fmla="*/ 0 h 21764"/>
              <a:gd name="connsiteX2" fmla="*/ 21600 w 21600"/>
              <a:gd name="connsiteY2" fmla="*/ 17322 h 21764"/>
              <a:gd name="connsiteX3" fmla="*/ 10740 w 21600"/>
              <a:gd name="connsiteY3" fmla="*/ 20137 h 21764"/>
              <a:gd name="connsiteX4" fmla="*/ 0 w 21600"/>
              <a:gd name="connsiteY4" fmla="*/ 20172 h 21764"/>
              <a:gd name="connsiteX5" fmla="*/ 0 w 21600"/>
              <a:gd name="connsiteY5" fmla="*/ 0 h 21764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" h="22515">
                <a:moveTo>
                  <a:pt x="0" y="0"/>
                </a:moveTo>
                <a:lnTo>
                  <a:pt x="21600" y="0"/>
                </a:lnTo>
                <a:lnTo>
                  <a:pt x="21600" y="11832"/>
                </a:lnTo>
                <a:cubicBezTo>
                  <a:pt x="17330" y="5328"/>
                  <a:pt x="15060" y="9577"/>
                  <a:pt x="12180" y="14983"/>
                </a:cubicBezTo>
                <a:cubicBezTo>
                  <a:pt x="7920" y="24422"/>
                  <a:pt x="1790" y="23528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rgbClr val="301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21998" r="4694" b="22590"/>
          <a:stretch/>
        </p:blipFill>
        <p:spPr>
          <a:xfrm>
            <a:off x="6948264" y="116632"/>
            <a:ext cx="2059710" cy="432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7983" y="312362"/>
            <a:ext cx="2520280" cy="672120"/>
          </a:xfrm>
        </p:spPr>
        <p:txBody>
          <a:bodyPr/>
          <a:lstStyle/>
          <a:p>
            <a:r>
              <a:rPr lang="en-GB" sz="3200" dirty="0"/>
              <a:t>RESULTS</a:t>
            </a:r>
            <a:endParaRPr lang="en-GB" dirty="0"/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4274300239"/>
              </p:ext>
            </p:extLst>
          </p:nvPr>
        </p:nvGraphicFramePr>
        <p:xfrm>
          <a:off x="4925602" y="1104543"/>
          <a:ext cx="3866058" cy="2886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25"/>
          <p:cNvGraphicFramePr/>
          <p:nvPr>
            <p:extLst>
              <p:ext uri="{D42A27DB-BD31-4B8C-83A1-F6EECF244321}">
                <p14:modId xmlns:p14="http://schemas.microsoft.com/office/powerpoint/2010/main" val="2197207010"/>
              </p:ext>
            </p:extLst>
          </p:nvPr>
        </p:nvGraphicFramePr>
        <p:xfrm>
          <a:off x="5045686" y="3954425"/>
          <a:ext cx="4065984" cy="2755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Chart 26"/>
          <p:cNvGraphicFramePr/>
          <p:nvPr>
            <p:extLst>
              <p:ext uri="{D42A27DB-BD31-4B8C-83A1-F6EECF244321}">
                <p14:modId xmlns:p14="http://schemas.microsoft.com/office/powerpoint/2010/main" val="3749888810"/>
              </p:ext>
            </p:extLst>
          </p:nvPr>
        </p:nvGraphicFramePr>
        <p:xfrm>
          <a:off x="1235701" y="4094389"/>
          <a:ext cx="3689901" cy="261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22" name="Picture 4" descr="Image result for logo uel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283" y="6093100"/>
            <a:ext cx="625585" cy="62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886" y="1104543"/>
            <a:ext cx="4606632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400" b="1" dirty="0" smtClean="0"/>
              <a:t>Experiment 1</a:t>
            </a:r>
          </a:p>
          <a:p>
            <a:pPr algn="just"/>
            <a:endParaRPr lang="en-GB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 err="1" smtClean="0"/>
              <a:t>tDCS</a:t>
            </a:r>
            <a:r>
              <a:rPr lang="en-GB" sz="1400" dirty="0" smtClean="0"/>
              <a:t> real stimulation was associated with higher quality of decision making compared to sham (</a:t>
            </a:r>
            <a:r>
              <a:rPr lang="en-GB" sz="1400" dirty="0"/>
              <a:t>a</a:t>
            </a:r>
            <a:r>
              <a:rPr lang="en-GB" sz="1400" dirty="0" smtClean="0"/>
              <a:t>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640" y="2128376"/>
            <a:ext cx="46048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b="1" dirty="0"/>
              <a:t>Experiment 2</a:t>
            </a:r>
          </a:p>
          <a:p>
            <a:pPr algn="just"/>
            <a:endParaRPr lang="en-GB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 smtClean="0"/>
              <a:t>The high impulsivity (HI) group </a:t>
            </a:r>
            <a:r>
              <a:rPr lang="en-GB" sz="1400" dirty="0" smtClean="0"/>
              <a:t>bet </a:t>
            </a:r>
            <a:r>
              <a:rPr lang="en-GB" sz="1400" dirty="0" smtClean="0"/>
              <a:t>higher </a:t>
            </a:r>
            <a:r>
              <a:rPr lang="en-GB" sz="1400" dirty="0" smtClean="0"/>
              <a:t>percentage of their points in </a:t>
            </a:r>
            <a:r>
              <a:rPr lang="en-GB" sz="1400" dirty="0"/>
              <a:t>the </a:t>
            </a:r>
            <a:r>
              <a:rPr lang="en-GB" sz="1400" dirty="0" smtClean="0"/>
              <a:t>highest risk condition compared </a:t>
            </a:r>
            <a:r>
              <a:rPr lang="en-GB" sz="1400" dirty="0"/>
              <a:t>to the other two </a:t>
            </a:r>
            <a:r>
              <a:rPr lang="en-GB" sz="1400" dirty="0" smtClean="0"/>
              <a:t>groups (</a:t>
            </a:r>
            <a:r>
              <a:rPr lang="en-GB" sz="1400" dirty="0"/>
              <a:t>b</a:t>
            </a:r>
            <a:r>
              <a:rPr lang="en-GB" sz="1400" dirty="0" smtClean="0"/>
              <a:t>)</a:t>
            </a:r>
            <a:r>
              <a:rPr lang="en-GB" sz="1400" dirty="0"/>
              <a:t>.</a:t>
            </a:r>
            <a:r>
              <a:rPr lang="en-GB" sz="1400" b="1" dirty="0" smtClean="0"/>
              <a:t> </a:t>
            </a:r>
            <a:endParaRPr lang="en-GB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198885" y="3297927"/>
            <a:ext cx="45171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 err="1" smtClean="0"/>
              <a:t>tDCS</a:t>
            </a:r>
            <a:r>
              <a:rPr lang="en-GB" sz="1400" dirty="0" smtClean="0"/>
              <a:t> </a:t>
            </a:r>
            <a:r>
              <a:rPr lang="en-GB" sz="1400" dirty="0"/>
              <a:t>real stimulation was associated with lower delay aversion </a:t>
            </a:r>
            <a:r>
              <a:rPr lang="en-GB" sz="1400" dirty="0" smtClean="0"/>
              <a:t>in higher risk conditions </a:t>
            </a:r>
            <a:r>
              <a:rPr lang="en-GB" sz="1400" dirty="0"/>
              <a:t>compared to </a:t>
            </a:r>
            <a:r>
              <a:rPr lang="en-GB" sz="1400" dirty="0" smtClean="0"/>
              <a:t>sham (</a:t>
            </a:r>
            <a:r>
              <a:rPr lang="en-GB" sz="1400" dirty="0"/>
              <a:t>c</a:t>
            </a:r>
            <a:r>
              <a:rPr lang="en-GB" sz="1400" dirty="0" smtClean="0"/>
              <a:t>). 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172708" y="1021888"/>
            <a:ext cx="4816600" cy="3052109"/>
          </a:xfrm>
          <a:prstGeom prst="rect">
            <a:avLst/>
          </a:prstGeom>
          <a:noFill/>
          <a:ln>
            <a:solidFill>
              <a:schemeClr val="accent3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2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Graphic spid="18" grpId="0">
        <p:bldAsOne/>
      </p:bldGraphic>
      <p:bldGraphic spid="20" grpId="0">
        <p:bldAsOne/>
      </p:bldGraphic>
      <p:bldP spid="2" grpId="0"/>
      <p:bldP spid="7" grpId="0"/>
      <p:bldP spid="23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67944" y="7893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3" name="Flowchart: Document 12"/>
          <p:cNvSpPr/>
          <p:nvPr/>
        </p:nvSpPr>
        <p:spPr>
          <a:xfrm flipH="1">
            <a:off x="0" y="0"/>
            <a:ext cx="9144000" cy="69269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1764"/>
              <a:gd name="connsiteX1" fmla="*/ 21600 w 21600"/>
              <a:gd name="connsiteY1" fmla="*/ 0 h 21764"/>
              <a:gd name="connsiteX2" fmla="*/ 21600 w 21600"/>
              <a:gd name="connsiteY2" fmla="*/ 17322 h 21764"/>
              <a:gd name="connsiteX3" fmla="*/ 10740 w 21600"/>
              <a:gd name="connsiteY3" fmla="*/ 20137 h 21764"/>
              <a:gd name="connsiteX4" fmla="*/ 0 w 21600"/>
              <a:gd name="connsiteY4" fmla="*/ 20172 h 21764"/>
              <a:gd name="connsiteX5" fmla="*/ 0 w 21600"/>
              <a:gd name="connsiteY5" fmla="*/ 0 h 21764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0986"/>
              <a:gd name="connsiteX1" fmla="*/ 21600 w 21600"/>
              <a:gd name="connsiteY1" fmla="*/ 0 h 20986"/>
              <a:gd name="connsiteX2" fmla="*/ 21600 w 21600"/>
              <a:gd name="connsiteY2" fmla="*/ 17322 h 20986"/>
              <a:gd name="connsiteX3" fmla="*/ 12180 w 21600"/>
              <a:gd name="connsiteY3" fmla="*/ 14983 h 20986"/>
              <a:gd name="connsiteX4" fmla="*/ 0 w 21600"/>
              <a:gd name="connsiteY4" fmla="*/ 20172 h 20986"/>
              <a:gd name="connsiteX5" fmla="*/ 0 w 21600"/>
              <a:gd name="connsiteY5" fmla="*/ 0 h 20986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732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  <a:gd name="connsiteX0" fmla="*/ 0 w 21600"/>
              <a:gd name="connsiteY0" fmla="*/ 0 h 22515"/>
              <a:gd name="connsiteX1" fmla="*/ 21600 w 21600"/>
              <a:gd name="connsiteY1" fmla="*/ 0 h 22515"/>
              <a:gd name="connsiteX2" fmla="*/ 21600 w 21600"/>
              <a:gd name="connsiteY2" fmla="*/ 11832 h 22515"/>
              <a:gd name="connsiteX3" fmla="*/ 12180 w 21600"/>
              <a:gd name="connsiteY3" fmla="*/ 14983 h 22515"/>
              <a:gd name="connsiteX4" fmla="*/ 0 w 21600"/>
              <a:gd name="connsiteY4" fmla="*/ 20172 h 22515"/>
              <a:gd name="connsiteX5" fmla="*/ 0 w 21600"/>
              <a:gd name="connsiteY5" fmla="*/ 0 h 2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" h="22515">
                <a:moveTo>
                  <a:pt x="0" y="0"/>
                </a:moveTo>
                <a:lnTo>
                  <a:pt x="21600" y="0"/>
                </a:lnTo>
                <a:lnTo>
                  <a:pt x="21600" y="11832"/>
                </a:lnTo>
                <a:cubicBezTo>
                  <a:pt x="17330" y="5328"/>
                  <a:pt x="15060" y="9577"/>
                  <a:pt x="12180" y="14983"/>
                </a:cubicBezTo>
                <a:cubicBezTo>
                  <a:pt x="7920" y="24422"/>
                  <a:pt x="1790" y="23528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rgbClr val="301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21998" r="4694" b="22590"/>
          <a:stretch/>
        </p:blipFill>
        <p:spPr>
          <a:xfrm>
            <a:off x="6948264" y="116632"/>
            <a:ext cx="2059710" cy="432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110" y="332656"/>
            <a:ext cx="3168352" cy="739437"/>
          </a:xfrm>
        </p:spPr>
        <p:txBody>
          <a:bodyPr/>
          <a:lstStyle/>
          <a:p>
            <a:r>
              <a:rPr lang="en-GB" sz="3200" dirty="0"/>
              <a:t>CONCLUSIONS</a:t>
            </a:r>
            <a:endParaRPr lang="en-GB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66110" y="1485186"/>
            <a:ext cx="8539197" cy="4065522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GD-related cognitive mechanisms seem to be modulated by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tDCS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real stimulation was associated with lower delay aversion (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impulsivity)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higher quality of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decision-making (number of rational responses) compared to sham.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Our results showed no significant differences between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rDLPFC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vmPFC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tDCS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stimulation.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DLPFC targeted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tDCS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has reduced symptoms in other addiction studies, and the current data further support stimulation of this site for future GD research and therefore for the next phase of this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at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National Problem Gambling Clinic.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4" descr="Image result for logo u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283" y="6093100"/>
            <a:ext cx="625585" cy="62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67944" y="7893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4000" cy="6858917"/>
            <a:chOff x="0" y="0"/>
            <a:chExt cx="9144000" cy="6858917"/>
          </a:xfrm>
        </p:grpSpPr>
        <p:sp>
          <p:nvSpPr>
            <p:cNvPr id="13" name="Flowchart: Document 12"/>
            <p:cNvSpPr/>
            <p:nvPr/>
          </p:nvSpPr>
          <p:spPr>
            <a:xfrm flipH="1">
              <a:off x="0" y="0"/>
              <a:ext cx="9144000" cy="69269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1764"/>
                <a:gd name="connsiteX1" fmla="*/ 21600 w 21600"/>
                <a:gd name="connsiteY1" fmla="*/ 0 h 21764"/>
                <a:gd name="connsiteX2" fmla="*/ 21600 w 21600"/>
                <a:gd name="connsiteY2" fmla="*/ 17322 h 21764"/>
                <a:gd name="connsiteX3" fmla="*/ 10740 w 21600"/>
                <a:gd name="connsiteY3" fmla="*/ 20137 h 21764"/>
                <a:gd name="connsiteX4" fmla="*/ 0 w 21600"/>
                <a:gd name="connsiteY4" fmla="*/ 20172 h 21764"/>
                <a:gd name="connsiteX5" fmla="*/ 0 w 21600"/>
                <a:gd name="connsiteY5" fmla="*/ 0 h 21764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00" h="22515">
                  <a:moveTo>
                    <a:pt x="0" y="0"/>
                  </a:moveTo>
                  <a:lnTo>
                    <a:pt x="21600" y="0"/>
                  </a:lnTo>
                  <a:lnTo>
                    <a:pt x="21600" y="11832"/>
                  </a:lnTo>
                  <a:cubicBezTo>
                    <a:pt x="17330" y="5328"/>
                    <a:pt x="15060" y="9577"/>
                    <a:pt x="12180" y="14983"/>
                  </a:cubicBezTo>
                  <a:cubicBezTo>
                    <a:pt x="7920" y="24422"/>
                    <a:pt x="1790" y="23528"/>
                    <a:pt x="0" y="201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01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lowchart: Document 12"/>
            <p:cNvSpPr/>
            <p:nvPr/>
          </p:nvSpPr>
          <p:spPr>
            <a:xfrm rot="10800000" flipH="1">
              <a:off x="0" y="6166221"/>
              <a:ext cx="9144000" cy="69269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1764"/>
                <a:gd name="connsiteX1" fmla="*/ 21600 w 21600"/>
                <a:gd name="connsiteY1" fmla="*/ 0 h 21764"/>
                <a:gd name="connsiteX2" fmla="*/ 21600 w 21600"/>
                <a:gd name="connsiteY2" fmla="*/ 17322 h 21764"/>
                <a:gd name="connsiteX3" fmla="*/ 10740 w 21600"/>
                <a:gd name="connsiteY3" fmla="*/ 20137 h 21764"/>
                <a:gd name="connsiteX4" fmla="*/ 0 w 21600"/>
                <a:gd name="connsiteY4" fmla="*/ 20172 h 21764"/>
                <a:gd name="connsiteX5" fmla="*/ 0 w 21600"/>
                <a:gd name="connsiteY5" fmla="*/ 0 h 21764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00" h="22515">
                  <a:moveTo>
                    <a:pt x="0" y="0"/>
                  </a:moveTo>
                  <a:lnTo>
                    <a:pt x="21600" y="0"/>
                  </a:lnTo>
                  <a:lnTo>
                    <a:pt x="21600" y="11832"/>
                  </a:lnTo>
                  <a:cubicBezTo>
                    <a:pt x="17330" y="5328"/>
                    <a:pt x="15060" y="9577"/>
                    <a:pt x="12180" y="14983"/>
                  </a:cubicBezTo>
                  <a:cubicBezTo>
                    <a:pt x="7920" y="24422"/>
                    <a:pt x="1790" y="23528"/>
                    <a:pt x="0" y="201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01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81328"/>
            <a:ext cx="1755912" cy="3692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744" y="6379111"/>
            <a:ext cx="1571625" cy="3714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21998" r="4694" b="22590"/>
          <a:stretch/>
        </p:blipFill>
        <p:spPr>
          <a:xfrm>
            <a:off x="6948264" y="116632"/>
            <a:ext cx="2059710" cy="432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845" y="1356281"/>
            <a:ext cx="3808310" cy="964844"/>
          </a:xfrm>
        </p:spPr>
        <p:txBody>
          <a:bodyPr/>
          <a:lstStyle/>
          <a:p>
            <a:r>
              <a:rPr lang="en-GB" sz="4000" dirty="0"/>
              <a:t>THANK YOU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935424" y="4917495"/>
            <a:ext cx="5359081" cy="988907"/>
          </a:xfrm>
        </p:spPr>
        <p:txBody>
          <a:bodyPr/>
          <a:lstStyle/>
          <a:p>
            <a:r>
              <a:rPr lang="es-ES" altLang="zh-CN" sz="2400" b="1" u="sng" dirty="0" smtClean="0">
                <a:solidFill>
                  <a:srgbClr val="00B0F0"/>
                </a:solidFill>
                <a:latin typeface="Arial" panose="020B0604020202020204" pitchFamily="34" charset="0"/>
                <a:ea typeface="SimSun" pitchFamily="2" charset="-122"/>
                <a:cs typeface="Arial" panose="020B0604020202020204" pitchFamily="34" charset="0"/>
                <a:hlinkClick r:id="rId5"/>
              </a:rPr>
              <a:t>e.gomisvicent@uel.ac.uk</a:t>
            </a:r>
            <a:endParaRPr lang="es-ES" altLang="zh-CN" sz="2400" b="1" u="sng" dirty="0" smtClean="0">
              <a:solidFill>
                <a:srgbClr val="00B0F0"/>
              </a:solidFill>
              <a:latin typeface="Arial" panose="020B0604020202020204" pitchFamily="34" charset="0"/>
              <a:ea typeface="SimSun" pitchFamily="2" charset="-122"/>
              <a:cs typeface="Arial" panose="020B0604020202020204" pitchFamily="34" charset="0"/>
            </a:endParaRPr>
          </a:p>
          <a:p>
            <a:r>
              <a:rPr lang="es-ES" altLang="zh-CN" sz="1800" dirty="0" smtClean="0">
                <a:latin typeface="Arial" panose="020B0604020202020204" pitchFamily="34" charset="0"/>
                <a:ea typeface="SimSun" pitchFamily="2" charset="-122"/>
                <a:cs typeface="Arial" panose="020B0604020202020204" pitchFamily="34" charset="0"/>
              </a:rPr>
              <a:t>Elena Gomis Vicent, PhD </a:t>
            </a:r>
            <a:r>
              <a:rPr lang="es-ES" altLang="zh-CN" sz="1800" dirty="0" err="1" smtClean="0">
                <a:latin typeface="Arial" panose="020B0604020202020204" pitchFamily="34" charset="0"/>
                <a:ea typeface="SimSun" pitchFamily="2" charset="-122"/>
                <a:cs typeface="Arial" panose="020B0604020202020204" pitchFamily="34" charset="0"/>
              </a:rPr>
              <a:t>Student</a:t>
            </a:r>
            <a:endParaRPr lang="es-ES" altLang="zh-CN" sz="1800" dirty="0">
              <a:latin typeface="Arial" panose="020B0604020202020204" pitchFamily="34" charset="0"/>
              <a:ea typeface="SimSun" pitchFamily="2" charset="-122"/>
              <a:cs typeface="Arial" panose="020B0604020202020204" pitchFamily="34" charset="0"/>
            </a:endParaRPr>
          </a:p>
          <a:p>
            <a:endParaRPr lang="en-GB" sz="2400" dirty="0"/>
          </a:p>
        </p:txBody>
      </p:sp>
      <p:pic>
        <p:nvPicPr>
          <p:cNvPr id="12" name="Picture 4" descr="Image result for logo ue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3945" y="801977"/>
            <a:ext cx="1642276" cy="164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84711" y="4277741"/>
            <a:ext cx="2619122" cy="29941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691680" y="4277741"/>
            <a:ext cx="383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This</a:t>
            </a:r>
            <a:r>
              <a:rPr lang="es-ES" dirty="0" smtClean="0"/>
              <a:t> PhD has </a:t>
            </a:r>
            <a:r>
              <a:rPr lang="es-ES" dirty="0" err="1" smtClean="0"/>
              <a:t>been</a:t>
            </a:r>
            <a:r>
              <a:rPr lang="es-ES" dirty="0" smtClean="0"/>
              <a:t> </a:t>
            </a:r>
            <a:r>
              <a:rPr lang="es-ES" dirty="0" err="1" smtClean="0"/>
              <a:t>funded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endParaRPr lang="en-GB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481632" y="2321125"/>
            <a:ext cx="62666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err="1" smtClean="0"/>
              <a:t>Dr</a:t>
            </a:r>
            <a:r>
              <a:rPr lang="es-ES" sz="2000" dirty="0" smtClean="0"/>
              <a:t> </a:t>
            </a:r>
            <a:r>
              <a:rPr lang="es-ES" sz="2000" dirty="0" err="1" smtClean="0"/>
              <a:t>Volker</a:t>
            </a:r>
            <a:r>
              <a:rPr lang="es-ES" sz="2000" dirty="0" smtClean="0"/>
              <a:t> </a:t>
            </a:r>
            <a:r>
              <a:rPr lang="es-ES" sz="2000" dirty="0" err="1" smtClean="0"/>
              <a:t>Thoma</a:t>
            </a:r>
            <a:r>
              <a:rPr lang="es-ES" sz="2000" dirty="0" smtClean="0"/>
              <a:t>, Director of </a:t>
            </a:r>
            <a:r>
              <a:rPr lang="es-ES" sz="2000" dirty="0" err="1" smtClean="0"/>
              <a:t>Studies</a:t>
            </a:r>
            <a:endParaRPr lang="es-ES" sz="2000" dirty="0" smtClean="0"/>
          </a:p>
          <a:p>
            <a:pPr algn="ctr"/>
            <a:r>
              <a:rPr lang="es-ES" sz="2000" dirty="0" err="1" smtClean="0"/>
              <a:t>Prof</a:t>
            </a:r>
            <a:r>
              <a:rPr lang="es-ES" sz="2000" dirty="0" smtClean="0"/>
              <a:t> John Turner, </a:t>
            </a:r>
            <a:r>
              <a:rPr lang="es-ES" sz="2000" dirty="0" err="1" smtClean="0"/>
              <a:t>Second</a:t>
            </a:r>
            <a:r>
              <a:rPr lang="es-ES" sz="2000" dirty="0" smtClean="0"/>
              <a:t> Supervisor</a:t>
            </a:r>
          </a:p>
          <a:p>
            <a:pPr algn="ctr"/>
            <a:r>
              <a:rPr lang="es-ES" sz="2000" dirty="0" err="1" smtClean="0"/>
              <a:t>Dr</a:t>
            </a:r>
            <a:r>
              <a:rPr lang="es-ES" sz="2000" dirty="0" smtClean="0"/>
              <a:t> </a:t>
            </a:r>
            <a:r>
              <a:rPr lang="es-ES" sz="2000" dirty="0" err="1" smtClean="0"/>
              <a:t>Davide</a:t>
            </a:r>
            <a:r>
              <a:rPr lang="es-ES" sz="2000" dirty="0" smtClean="0"/>
              <a:t> </a:t>
            </a:r>
            <a:r>
              <a:rPr lang="es-ES" sz="2000" dirty="0" err="1" smtClean="0"/>
              <a:t>Rivolta</a:t>
            </a:r>
            <a:r>
              <a:rPr lang="es-ES" sz="2000" dirty="0" smtClean="0"/>
              <a:t>, </a:t>
            </a:r>
            <a:r>
              <a:rPr lang="es-ES" sz="2000" dirty="0" err="1" smtClean="0"/>
              <a:t>Third</a:t>
            </a:r>
            <a:r>
              <a:rPr lang="es-ES" sz="2000" dirty="0" smtClean="0"/>
              <a:t> Supervisor</a:t>
            </a:r>
          </a:p>
          <a:p>
            <a:pPr algn="ctr"/>
            <a:r>
              <a:rPr lang="es-ES" sz="2000" dirty="0" err="1" smtClean="0"/>
              <a:t>Dr</a:t>
            </a:r>
            <a:r>
              <a:rPr lang="es-ES" sz="2000" dirty="0" smtClean="0"/>
              <a:t> Amanda Roberts, </a:t>
            </a:r>
            <a:r>
              <a:rPr lang="es-ES" sz="2000" dirty="0" err="1" smtClean="0"/>
              <a:t>External</a:t>
            </a:r>
            <a:r>
              <a:rPr lang="es-ES" sz="2000" dirty="0" smtClean="0"/>
              <a:t> </a:t>
            </a:r>
            <a:r>
              <a:rPr lang="es-ES" sz="2000" dirty="0" err="1" smtClean="0"/>
              <a:t>Advisor</a:t>
            </a:r>
            <a:endParaRPr lang="es-ES" sz="2000" dirty="0" smtClean="0"/>
          </a:p>
          <a:p>
            <a:pPr algn="ctr"/>
            <a:r>
              <a:rPr lang="es-ES" sz="2000" dirty="0" err="1" smtClean="0"/>
              <a:t>Dr</a:t>
            </a:r>
            <a:r>
              <a:rPr lang="es-ES" sz="2000" dirty="0" smtClean="0"/>
              <a:t> </a:t>
            </a:r>
            <a:r>
              <a:rPr lang="es-ES" sz="2000" dirty="0" err="1" smtClean="0"/>
              <a:t>Henrietta</a:t>
            </a:r>
            <a:r>
              <a:rPr lang="es-ES" sz="2000" dirty="0" smtClean="0"/>
              <a:t> </a:t>
            </a:r>
            <a:r>
              <a:rPr lang="es-ES" sz="2000" dirty="0" err="1" smtClean="0"/>
              <a:t>Bowden</a:t>
            </a:r>
            <a:r>
              <a:rPr lang="es-ES" sz="2000" dirty="0" smtClean="0"/>
              <a:t>-Jones, </a:t>
            </a:r>
            <a:r>
              <a:rPr lang="es-ES" sz="2000" dirty="0" err="1" smtClean="0"/>
              <a:t>Consultant</a:t>
            </a:r>
            <a:r>
              <a:rPr lang="es-ES" sz="2000" dirty="0" smtClean="0"/>
              <a:t> </a:t>
            </a:r>
            <a:r>
              <a:rPr lang="es-ES" sz="2000" dirty="0" err="1" smtClean="0"/>
              <a:t>Psychiatrist</a:t>
            </a:r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131680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487</Words>
  <Application>Microsoft Office PowerPoint</Application>
  <PresentationFormat>On-screen Show (4:3)</PresentationFormat>
  <Paragraphs>88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Fan Heiti Std B</vt:lpstr>
      <vt:lpstr>SimSun</vt:lpstr>
      <vt:lpstr>Arial</vt:lpstr>
      <vt:lpstr>Calibri</vt:lpstr>
      <vt:lpstr>Default Design</vt:lpstr>
      <vt:lpstr>Custom Design</vt:lpstr>
      <vt:lpstr>The Effects of Transcranial Direct Current Stimulation (tDCS) in Impulsivity and Risk-taking Behaviour </vt:lpstr>
      <vt:lpstr>OVERVIEW</vt:lpstr>
      <vt:lpstr>PowerPoint Presentation</vt:lpstr>
      <vt:lpstr>RESULTS</vt:lpstr>
      <vt:lpstr>CONCLUSIONS</vt:lpstr>
      <vt:lpstr>THANK YOU</vt:lpstr>
    </vt:vector>
  </TitlesOfParts>
  <Company>Leeds Mental Health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Leeds Mental Health Trust</dc:creator>
  <cp:lastModifiedBy>Elena Gomis Vicent</cp:lastModifiedBy>
  <cp:revision>127</cp:revision>
  <dcterms:created xsi:type="dcterms:W3CDTF">2007-11-06T18:11:25Z</dcterms:created>
  <dcterms:modified xsi:type="dcterms:W3CDTF">2018-10-31T18:37:20Z</dcterms:modified>
</cp:coreProperties>
</file>