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24"/>
  </p:notesMasterIdLst>
  <p:handoutMasterIdLst>
    <p:handoutMasterId r:id="rId25"/>
  </p:handoutMasterIdLst>
  <p:sldIdLst>
    <p:sldId id="256" r:id="rId2"/>
    <p:sldId id="303" r:id="rId3"/>
    <p:sldId id="294" r:id="rId4"/>
    <p:sldId id="302" r:id="rId5"/>
    <p:sldId id="300" r:id="rId6"/>
    <p:sldId id="267" r:id="rId7"/>
    <p:sldId id="258" r:id="rId8"/>
    <p:sldId id="264" r:id="rId9"/>
    <p:sldId id="306" r:id="rId10"/>
    <p:sldId id="307" r:id="rId11"/>
    <p:sldId id="304" r:id="rId12"/>
    <p:sldId id="271" r:id="rId13"/>
    <p:sldId id="278" r:id="rId14"/>
    <p:sldId id="309" r:id="rId15"/>
    <p:sldId id="310" r:id="rId16"/>
    <p:sldId id="295" r:id="rId17"/>
    <p:sldId id="286" r:id="rId18"/>
    <p:sldId id="287" r:id="rId19"/>
    <p:sldId id="288" r:id="rId20"/>
    <p:sldId id="289" r:id="rId21"/>
    <p:sldId id="272" r:id="rId22"/>
    <p:sldId id="305" r:id="rId23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CDABB4-AFDA-4966-B369-A4BA51C822CD}">
          <p14:sldIdLst>
            <p14:sldId id="256"/>
            <p14:sldId id="303"/>
            <p14:sldId id="294"/>
            <p14:sldId id="302"/>
            <p14:sldId id="300"/>
            <p14:sldId id="267"/>
            <p14:sldId id="258"/>
            <p14:sldId id="264"/>
            <p14:sldId id="306"/>
            <p14:sldId id="307"/>
            <p14:sldId id="304"/>
          </p14:sldIdLst>
        </p14:section>
        <p14:section name="Untitled Section" id="{9A6CBD45-41C1-4574-9AAA-B714DAD645EA}">
          <p14:sldIdLst>
            <p14:sldId id="271"/>
            <p14:sldId id="278"/>
            <p14:sldId id="309"/>
            <p14:sldId id="310"/>
            <p14:sldId id="295"/>
            <p14:sldId id="286"/>
            <p14:sldId id="287"/>
            <p14:sldId id="288"/>
            <p14:sldId id="289"/>
            <p14:sldId id="272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59564" autoAdjust="0"/>
  </p:normalViewPr>
  <p:slideViewPr>
    <p:cSldViewPr>
      <p:cViewPr varScale="1">
        <p:scale>
          <a:sx n="132" d="100"/>
          <a:sy n="132" d="100"/>
        </p:scale>
        <p:origin x="94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riony\Documents\CollegvuniAR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 smtClean="0"/>
              <a:t>Experience of ARC harm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Sheet3!$A$24</c:f>
              <c:strCache>
                <c:ptCount val="1"/>
                <c:pt idx="0">
                  <c:v>Proportion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5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trendline>
            <c:spPr>
              <a:ln w="19050" cap="rnd">
                <a:solidFill>
                  <a:schemeClr val="accent5"/>
                </a:solidFill>
              </a:ln>
              <a:effectLst/>
            </c:spPr>
            <c:trendlineType val="linear"/>
            <c:dispRSqr val="1"/>
            <c:dispEq val="0"/>
            <c:trendlineLbl>
              <c:layout>
                <c:manualLayout>
                  <c:x val="-6.1854006452812763E-2"/>
                  <c:y val="0.121201709329629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Sheet3!$B$23:$J$23</c:f>
              <c:numCache>
                <c:formatCode>General</c:formatCode>
                <c:ptCount val="9"/>
                <c:pt idx="0">
                  <c:v>16</c:v>
                </c:pt>
                <c:pt idx="1">
                  <c:v>17</c:v>
                </c:pt>
                <c:pt idx="2">
                  <c:v>18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xVal>
          <c:yVal>
            <c:numRef>
              <c:f>Sheet3!$B$24:$J$24</c:f>
              <c:numCache>
                <c:formatCode>0%</c:formatCode>
                <c:ptCount val="9"/>
                <c:pt idx="0">
                  <c:v>0.45161290322580644</c:v>
                </c:pt>
                <c:pt idx="1">
                  <c:v>0.48648648648648651</c:v>
                </c:pt>
                <c:pt idx="2">
                  <c:v>0.52173913043478259</c:v>
                </c:pt>
                <c:pt idx="3">
                  <c:v>0.74399999999999999</c:v>
                </c:pt>
                <c:pt idx="4">
                  <c:v>0.66666666666666663</c:v>
                </c:pt>
                <c:pt idx="5">
                  <c:v>0.75</c:v>
                </c:pt>
                <c:pt idx="6">
                  <c:v>0.65384615384615385</c:v>
                </c:pt>
                <c:pt idx="7">
                  <c:v>0.86363636363636365</c:v>
                </c:pt>
                <c:pt idx="8">
                  <c:v>0.61538461538461542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623336"/>
        <c:axId val="325623728"/>
      </c:scatterChart>
      <c:valAx>
        <c:axId val="325623336"/>
        <c:scaling>
          <c:orientation val="minMax"/>
          <c:max val="24"/>
          <c:min val="1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Age of respondent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23728"/>
        <c:crosses val="autoZero"/>
        <c:crossBetween val="midCat"/>
      </c:valAx>
      <c:valAx>
        <c:axId val="325623728"/>
        <c:scaling>
          <c:orientation val="minMax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623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1582" cy="493633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2" y="0"/>
            <a:ext cx="2921582" cy="493633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r">
              <a:defRPr sz="1200"/>
            </a:lvl1pPr>
          </a:lstStyle>
          <a:p>
            <a:fld id="{CA4A353A-58C2-471F-B379-24287A8C8157}" type="datetimeFigureOut">
              <a:rPr lang="en-GB" smtClean="0"/>
              <a:t>04/11/2015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77317"/>
            <a:ext cx="2921582" cy="493633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2" y="9377317"/>
            <a:ext cx="2921582" cy="493633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r">
              <a:defRPr sz="1200"/>
            </a:lvl1pPr>
          </a:lstStyle>
          <a:p>
            <a:fld id="{C69E3F3E-53BD-4E6D-AC88-03A6A85004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039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21582" cy="493633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2" y="0"/>
            <a:ext cx="2921582" cy="493633"/>
          </a:xfrm>
          <a:prstGeom prst="rect">
            <a:avLst/>
          </a:prstGeom>
        </p:spPr>
        <p:txBody>
          <a:bodyPr vert="horz" lIns="92121" tIns="46060" rIns="92121" bIns="46060" rtlCol="0"/>
          <a:lstStyle>
            <a:lvl1pPr algn="r">
              <a:defRPr sz="1200"/>
            </a:lvl1pPr>
          </a:lstStyle>
          <a:p>
            <a:fld id="{C2C6BBD6-CBE8-4A3B-83B1-86A8952B70EA}" type="datetimeFigureOut">
              <a:rPr lang="en-GB" smtClean="0"/>
              <a:t>04/11/2015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1" tIns="46060" rIns="92121" bIns="4606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6"/>
            <a:ext cx="5393690" cy="4442698"/>
          </a:xfrm>
          <a:prstGeom prst="rect">
            <a:avLst/>
          </a:prstGeom>
        </p:spPr>
        <p:txBody>
          <a:bodyPr vert="horz" lIns="92121" tIns="46060" rIns="92121" bIns="46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317"/>
            <a:ext cx="2921582" cy="493633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2" y="9377317"/>
            <a:ext cx="2921582" cy="493633"/>
          </a:xfrm>
          <a:prstGeom prst="rect">
            <a:avLst/>
          </a:prstGeom>
        </p:spPr>
        <p:txBody>
          <a:bodyPr vert="horz" lIns="92121" tIns="46060" rIns="92121" bIns="46060" rtlCol="0" anchor="b"/>
          <a:lstStyle>
            <a:lvl1pPr algn="r">
              <a:defRPr sz="1200"/>
            </a:lvl1pPr>
          </a:lstStyle>
          <a:p>
            <a:fld id="{D51667DB-F181-48BB-B6D1-4C65E0C42B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05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667DB-F181-48BB-B6D1-4C65E0C42BE5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92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Alcohol-Related Collateral Harm: the unseen dimension? </a:t>
            </a:r>
            <a:b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adults experience in their family and social circle</a:t>
            </a:r>
            <a:b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7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11316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en-GB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Briony Enser, Oxford Brookes University</a:t>
            </a:r>
            <a:endParaRPr lang="en-GB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at the SSA Annual Symposium 2015 </a:t>
            </a: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York 5-6 November 2015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225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harm awareness</a:t>
            </a:r>
            <a:r>
              <a:rPr lang="en-GB" dirty="0"/>
              <a:t>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>
                <a:solidFill>
                  <a:srgbClr val="C00000"/>
                </a:solidFill>
              </a:rPr>
              <a:t>83% of the survey sample had heard of alcohol-related harms caused by other peoples’ drinking </a:t>
            </a:r>
            <a:r>
              <a:rPr lang="en-GB" sz="1800" dirty="0" smtClean="0">
                <a:solidFill>
                  <a:srgbClr val="C00000"/>
                </a:solidFill>
              </a:rPr>
              <a:t> (</a:t>
            </a:r>
            <a:r>
              <a:rPr lang="en-GB" sz="1800" dirty="0">
                <a:solidFill>
                  <a:srgbClr val="C00000"/>
                </a:solidFill>
              </a:rPr>
              <a:t>91% had heard of second-hand </a:t>
            </a:r>
            <a:r>
              <a:rPr lang="en-GB" sz="1800" dirty="0" smtClean="0">
                <a:solidFill>
                  <a:srgbClr val="C00000"/>
                </a:solidFill>
              </a:rPr>
              <a:t>smoke). </a:t>
            </a:r>
            <a:r>
              <a:rPr lang="en-GB" sz="1800" dirty="0">
                <a:solidFill>
                  <a:srgbClr val="C00000"/>
                </a:solidFill>
              </a:rPr>
              <a:t/>
            </a:r>
            <a:br>
              <a:rPr lang="en-GB" sz="1800" dirty="0">
                <a:solidFill>
                  <a:srgbClr val="C00000"/>
                </a:solidFill>
              </a:rPr>
            </a:br>
            <a:r>
              <a:rPr lang="en-GB" sz="1800" dirty="0">
                <a:solidFill>
                  <a:srgbClr val="C00000"/>
                </a:solidFill>
              </a:rPr>
              <a:t>91% thought drinking alcohol when pregnant was not </a:t>
            </a:r>
            <a:r>
              <a:rPr lang="en-GB" sz="1800" dirty="0" smtClean="0">
                <a:solidFill>
                  <a:srgbClr val="C00000"/>
                </a:solidFill>
              </a:rPr>
              <a:t>acceptable. </a:t>
            </a:r>
            <a:r>
              <a:rPr lang="en-GB" sz="1800" dirty="0">
                <a:solidFill>
                  <a:srgbClr val="C00000"/>
                </a:solidFill>
              </a:rPr>
              <a:t/>
            </a:r>
            <a:br>
              <a:rPr lang="en-GB" sz="1800" dirty="0">
                <a:solidFill>
                  <a:srgbClr val="C00000"/>
                </a:solidFill>
              </a:rPr>
            </a:br>
            <a:r>
              <a:rPr lang="en-GB" sz="1800" dirty="0">
                <a:solidFill>
                  <a:srgbClr val="C00000"/>
                </a:solidFill>
              </a:rPr>
              <a:t>88% believed that parents’ drinking alcohol put children at risk of harm.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284984"/>
            <a:ext cx="7488832" cy="1872208"/>
          </a:xfrm>
        </p:spPr>
        <p:txBody>
          <a:bodyPr>
            <a:normAutofit fontScale="25000" lnSpcReduction="20000"/>
          </a:bodyPr>
          <a:lstStyle/>
          <a:p>
            <a:r>
              <a:rPr lang="en-GB" dirty="0" smtClean="0"/>
              <a:t>  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sz="160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ARC harm experience</a:t>
            </a:r>
          </a:p>
          <a:p>
            <a:r>
              <a:rPr lang="en-GB" sz="6400" dirty="0" smtClean="0">
                <a:solidFill>
                  <a:srgbClr val="C00000"/>
                </a:solidFill>
              </a:rPr>
              <a:t>64% </a:t>
            </a:r>
            <a:r>
              <a:rPr lang="en-GB" sz="6400" dirty="0">
                <a:solidFill>
                  <a:srgbClr val="C00000"/>
                </a:solidFill>
              </a:rPr>
              <a:t>of participants had had their health or safety put at risk by others’ drinking and/or been affected adversely affected </a:t>
            </a:r>
            <a:r>
              <a:rPr lang="en-GB" sz="6400" dirty="0" smtClean="0">
                <a:solidFill>
                  <a:srgbClr val="C00000"/>
                </a:solidFill>
              </a:rPr>
              <a:t>in </a:t>
            </a:r>
            <a:r>
              <a:rPr lang="en-GB" sz="6400" dirty="0">
                <a:solidFill>
                  <a:srgbClr val="C00000"/>
                </a:solidFill>
              </a:rPr>
              <a:t>another adverse way.</a:t>
            </a:r>
          </a:p>
          <a:p>
            <a:r>
              <a:rPr lang="en-GB" sz="6400" dirty="0">
                <a:solidFill>
                  <a:srgbClr val="C00000"/>
                </a:solidFill>
              </a:rPr>
              <a:t>47% had experienced </a:t>
            </a:r>
            <a:r>
              <a:rPr lang="en-GB" sz="6400" dirty="0" smtClean="0">
                <a:solidFill>
                  <a:srgbClr val="C00000"/>
                </a:solidFill>
              </a:rPr>
              <a:t>ARC </a:t>
            </a:r>
            <a:r>
              <a:rPr lang="en-GB" sz="6400" dirty="0">
                <a:solidFill>
                  <a:srgbClr val="C00000"/>
                </a:solidFill>
              </a:rPr>
              <a:t>harm which </a:t>
            </a:r>
            <a:r>
              <a:rPr lang="en-GB" sz="6400" dirty="0" smtClean="0">
                <a:solidFill>
                  <a:srgbClr val="C00000"/>
                </a:solidFill>
              </a:rPr>
              <a:t>affected their </a:t>
            </a:r>
            <a:r>
              <a:rPr lang="en-GB" sz="6400" dirty="0">
                <a:solidFill>
                  <a:srgbClr val="C00000"/>
                </a:solidFill>
              </a:rPr>
              <a:t>health </a:t>
            </a:r>
            <a:r>
              <a:rPr lang="en-GB" sz="6400" dirty="0" smtClean="0">
                <a:solidFill>
                  <a:srgbClr val="C00000"/>
                </a:solidFill>
              </a:rPr>
              <a:t>or safety alone.</a:t>
            </a:r>
            <a:endParaRPr lang="en-GB" sz="6400" dirty="0">
              <a:solidFill>
                <a:srgbClr val="C00000"/>
              </a:solidFill>
            </a:endParaRPr>
          </a:p>
          <a:p>
            <a:r>
              <a:rPr lang="en-GB" sz="6400" dirty="0">
                <a:solidFill>
                  <a:srgbClr val="C00000"/>
                </a:solidFill>
              </a:rPr>
              <a:t>47% had experienced ARC harm which </a:t>
            </a:r>
            <a:r>
              <a:rPr lang="en-GB" sz="6400" dirty="0" smtClean="0">
                <a:solidFill>
                  <a:srgbClr val="C00000"/>
                </a:solidFill>
              </a:rPr>
              <a:t>only affected </a:t>
            </a:r>
            <a:r>
              <a:rPr lang="en-GB" sz="6400" dirty="0">
                <a:solidFill>
                  <a:srgbClr val="C00000"/>
                </a:solidFill>
              </a:rPr>
              <a:t>them in another adverse </a:t>
            </a:r>
            <a:r>
              <a:rPr lang="en-GB" sz="6400" dirty="0" smtClean="0">
                <a:solidFill>
                  <a:srgbClr val="C00000"/>
                </a:solidFill>
              </a:rPr>
              <a:t>way.</a:t>
            </a:r>
            <a:endParaRPr lang="en-GB" sz="6400" dirty="0">
              <a:solidFill>
                <a:srgbClr val="C00000"/>
              </a:solidFill>
            </a:endParaRPr>
          </a:p>
          <a:p>
            <a:r>
              <a:rPr lang="en-GB" sz="6400" dirty="0">
                <a:solidFill>
                  <a:srgbClr val="C00000"/>
                </a:solidFill>
              </a:rPr>
              <a:t>60% of participants </a:t>
            </a:r>
            <a:r>
              <a:rPr lang="en-GB" sz="6400" dirty="0" smtClean="0">
                <a:solidFill>
                  <a:srgbClr val="C00000"/>
                </a:solidFill>
              </a:rPr>
              <a:t>said </a:t>
            </a:r>
            <a:r>
              <a:rPr lang="en-GB" sz="6400" dirty="0">
                <a:solidFill>
                  <a:srgbClr val="C00000"/>
                </a:solidFill>
              </a:rPr>
              <a:t>that friends and/or family affected their decision to </a:t>
            </a:r>
            <a:r>
              <a:rPr lang="en-GB" sz="7200" dirty="0">
                <a:solidFill>
                  <a:srgbClr val="C00000"/>
                </a:solidFill>
              </a:rPr>
              <a:t>drink.  </a:t>
            </a:r>
          </a:p>
          <a:p>
            <a:endParaRPr lang="en-GB" sz="6400" dirty="0"/>
          </a:p>
        </p:txBody>
      </p:sp>
    </p:spTree>
    <p:extLst>
      <p:ext uri="{BB962C8B-B14F-4D97-AF65-F5344CB8AC3E}">
        <p14:creationId xmlns:p14="http://schemas.microsoft.com/office/powerpoint/2010/main" val="2106627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621688"/>
            <a:ext cx="7920880" cy="712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3529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4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02624" cy="1008112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statistical </a:t>
            </a: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analyses </a:t>
            </a: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ARC </a:t>
            </a: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 – Key associations </a:t>
            </a:r>
            <a:b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24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7848872" cy="504056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algn="l"/>
            <a:r>
              <a:rPr lang="en-GB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Young adult women were significantly more likely to have experienced ARC harms than young men (69% to  53%, </a:t>
            </a:r>
            <a:r>
              <a:rPr lang="en-GB" sz="2500" dirty="0">
                <a:solidFill>
                  <a:srgbClr val="FFC000"/>
                </a:solidFill>
                <a:sym typeface="Symbol" panose="05050102010706020507" pitchFamily="18" charset="2"/>
              </a:rPr>
              <a:t></a:t>
            </a:r>
            <a:r>
              <a:rPr lang="en-GB" sz="2500" dirty="0">
                <a:solidFill>
                  <a:srgbClr val="FFC000"/>
                </a:solidFill>
              </a:rPr>
              <a:t>2 </a:t>
            </a:r>
            <a:r>
              <a:rPr lang="en-GB" sz="2500" dirty="0" smtClean="0">
                <a:solidFill>
                  <a:srgbClr val="FFC000"/>
                </a:solidFill>
              </a:rPr>
              <a:t>=10.05, </a:t>
            </a:r>
            <a:r>
              <a:rPr lang="en-GB" sz="2500" dirty="0">
                <a:solidFill>
                  <a:srgbClr val="FFC000"/>
                </a:solidFill>
              </a:rPr>
              <a:t>p= 0.001</a:t>
            </a:r>
            <a:r>
              <a:rPr lang="en-GB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).</a:t>
            </a:r>
          </a:p>
          <a:p>
            <a:pPr algn="l"/>
            <a:r>
              <a:rPr lang="en-GB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ARC harm did not only affect drinkers - Both drinking and non-drinking participants reported personal experience of ARC harm (66% of drinkers, 50% of non-drinkers,    </a:t>
            </a:r>
            <a:r>
              <a:rPr lang="en-GB" sz="2500" dirty="0" smtClean="0">
                <a:solidFill>
                  <a:srgbClr val="FFC000"/>
                </a:solidFill>
                <a:sym typeface="Symbol" panose="05050102010706020507" pitchFamily="18" charset="2"/>
              </a:rPr>
              <a:t></a:t>
            </a:r>
            <a:r>
              <a:rPr lang="en-GB" sz="2500" dirty="0">
                <a:solidFill>
                  <a:srgbClr val="FFC000"/>
                </a:solidFill>
              </a:rPr>
              <a:t>2 </a:t>
            </a:r>
            <a:r>
              <a:rPr lang="en-GB" sz="2500" dirty="0" smtClean="0">
                <a:solidFill>
                  <a:srgbClr val="FFC000"/>
                </a:solidFill>
              </a:rPr>
              <a:t>=6.58, p</a:t>
            </a:r>
            <a:r>
              <a:rPr lang="en-GB" sz="2500" dirty="0">
                <a:solidFill>
                  <a:srgbClr val="FFC000"/>
                </a:solidFill>
              </a:rPr>
              <a:t>&gt;= 0.010</a:t>
            </a:r>
            <a:r>
              <a:rPr lang="en-GB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).</a:t>
            </a:r>
          </a:p>
          <a:p>
            <a:pPr algn="l"/>
            <a:endParaRPr lang="en-GB" sz="31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en-GB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Experience of ARC harm affecting participants’ health or safety was predictive of ARCH also having affected participants in another adverse way</a:t>
            </a:r>
            <a:r>
              <a:rPr lang="en-GB" sz="2500" dirty="0">
                <a:solidFill>
                  <a:srgbClr val="FFC000"/>
                </a:solidFill>
              </a:rPr>
              <a:t>. (</a:t>
            </a:r>
            <a:r>
              <a:rPr lang="en-GB" sz="2500" dirty="0">
                <a:solidFill>
                  <a:srgbClr val="FFC000"/>
                </a:solidFill>
                <a:sym typeface="Symbol" panose="05050102010706020507" pitchFamily="18" charset="2"/>
              </a:rPr>
              <a:t></a:t>
            </a:r>
            <a:r>
              <a:rPr lang="en-GB" sz="2500" dirty="0">
                <a:solidFill>
                  <a:srgbClr val="FFC000"/>
                </a:solidFill>
              </a:rPr>
              <a:t>2 = </a:t>
            </a:r>
            <a:r>
              <a:rPr lang="en-GB" sz="2500" dirty="0" smtClean="0">
                <a:solidFill>
                  <a:srgbClr val="FFC000"/>
                </a:solidFill>
              </a:rPr>
              <a:t>45.38, </a:t>
            </a:r>
            <a:r>
              <a:rPr lang="en-GB" sz="2500" dirty="0">
                <a:solidFill>
                  <a:srgbClr val="FFC000"/>
                </a:solidFill>
              </a:rPr>
              <a:t>p = &lt;0.001) </a:t>
            </a:r>
          </a:p>
          <a:p>
            <a:pPr algn="l"/>
            <a:endParaRPr lang="en-GB" sz="31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en-GB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Experience of ARC harm was predictive of another person having affected participants’ own decisions to have an alcoholic drink or not to drink alcohol.           </a:t>
            </a:r>
            <a:r>
              <a:rPr lang="en-GB" sz="25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GB" sz="2500" dirty="0" smtClean="0">
                <a:solidFill>
                  <a:srgbClr val="FFC000"/>
                </a:solidFill>
                <a:sym typeface="Symbol" panose="05050102010706020507" pitchFamily="18" charset="2"/>
              </a:rPr>
              <a:t></a:t>
            </a:r>
            <a:r>
              <a:rPr lang="en-GB" sz="2500" dirty="0" smtClean="0">
                <a:solidFill>
                  <a:srgbClr val="FFC000"/>
                </a:solidFill>
              </a:rPr>
              <a:t>2 = 20.93, p = &lt;0.001).</a:t>
            </a:r>
            <a:endParaRPr lang="en-GB" sz="25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endParaRPr lang="en-GB" sz="31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en-GB" sz="31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of </a:t>
            </a:r>
            <a:r>
              <a:rPr lang="en-GB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harm </a:t>
            </a:r>
            <a:r>
              <a:rPr lang="en-GB" sz="31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</a:t>
            </a:r>
            <a:r>
              <a:rPr lang="en-GB" sz="3100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GB" sz="31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associated with the amount of alcohol participants consumed per week - Neither drinking 21 units of alcohol or fewer, nor drinking 28 units or more per week was predictive of having experienced </a:t>
            </a:r>
            <a:r>
              <a:rPr lang="en-GB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harm.  </a:t>
            </a:r>
            <a:endParaRPr lang="en-GB" sz="31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GB" sz="31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r>
              <a:rPr lang="en-GB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Participants’ parents’ drinking alcohol was not predictive of participants reporting a personal experience of ARC harm.  BUT participants’ parents’ drinking alcohol every day </a:t>
            </a:r>
            <a:r>
              <a:rPr lang="en-GB" sz="31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was </a:t>
            </a:r>
            <a:r>
              <a:rPr lang="en-GB" sz="31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predictive of the participants reporting a personal experience of ARC harm. </a:t>
            </a:r>
            <a:r>
              <a:rPr lang="en-GB" sz="25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500" dirty="0">
                <a:solidFill>
                  <a:srgbClr val="FFC000"/>
                </a:solidFill>
                <a:sym typeface="Symbol" panose="05050102010706020507" pitchFamily="18" charset="2"/>
              </a:rPr>
              <a:t></a:t>
            </a:r>
            <a:r>
              <a:rPr lang="en-GB" sz="2500" dirty="0">
                <a:solidFill>
                  <a:srgbClr val="FFC000"/>
                </a:solidFill>
              </a:rPr>
              <a:t>2 = </a:t>
            </a:r>
            <a:r>
              <a:rPr lang="en-GB" sz="2500" dirty="0" smtClean="0">
                <a:solidFill>
                  <a:srgbClr val="FFC000"/>
                </a:solidFill>
              </a:rPr>
              <a:t>12.79, </a:t>
            </a:r>
            <a:r>
              <a:rPr lang="en-GB" sz="2500" dirty="0">
                <a:solidFill>
                  <a:srgbClr val="FFC000"/>
                </a:solidFill>
              </a:rPr>
              <a:t>p = &lt;</a:t>
            </a:r>
            <a:r>
              <a:rPr lang="en-GB" sz="2500" dirty="0" smtClean="0">
                <a:solidFill>
                  <a:srgbClr val="FFC000"/>
                </a:solidFill>
              </a:rPr>
              <a:t>0.001).</a:t>
            </a:r>
            <a:endParaRPr lang="en-GB" sz="25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endParaRPr lang="en-GB" sz="31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/>
            <a:endParaRPr lang="en-GB" sz="31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GB" sz="31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83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32048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 initial clusters </a:t>
            </a: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GB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harm from young adults experiences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352928" cy="482453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 fontAlgn="t"/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Avoidance:  Avoidance/exclusion from social experiences where people get drunk.</a:t>
            </a:r>
          </a:p>
          <a:p>
            <a:pPr algn="l" fontAlgn="t"/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Nuisance:  e.g. Disturbed sleep/study from noisy drunken friends &amp; neighbours (Mild to severe depending on nature &amp; frequency).</a:t>
            </a:r>
          </a:p>
          <a:p>
            <a:pPr algn="l" fontAlgn="t"/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Pressure:  e.g. to conform - Peers encourage drinking alcohol as ‘normal’.  </a:t>
            </a:r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Mild </a:t>
            </a:r>
            <a:r>
              <a:rPr lang="en-GB" sz="1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severe, extending to complete exclusion.  Threatening pressure</a:t>
            </a:r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 e.g. unwelcome attention/sexual behaviour by drinkers. </a:t>
            </a:r>
            <a:r>
              <a:rPr lang="en-GB" sz="1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(Mild to </a:t>
            </a:r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severe, verbal abuse/harassment to life threatening situations).</a:t>
            </a:r>
            <a:endParaRPr lang="en-GB" sz="1800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l" fontAlgn="t"/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Unsought responsibility: From  reciprocal caring for drunken friends, to taking them to A&amp;E,  parenting older generation, coping with variants of others’ irresponsibility. </a:t>
            </a:r>
          </a:p>
          <a:p>
            <a:pPr algn="l" fontAlgn="t"/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Psychological  harm:  Embarrassment/distress/bereavement/loss from behaviour of a heavy-drinking friend/family member or stranger.  </a:t>
            </a:r>
          </a:p>
          <a:p>
            <a:pPr algn="l" fontAlgn="t"/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Relationship harm: Negative effect on relationships, arguments and rifts caused by friends’ or family’s alcohol consumption.</a:t>
            </a:r>
          </a:p>
          <a:p>
            <a:pPr algn="l" fontAlgn="t"/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Physical harm: e.g. </a:t>
            </a:r>
            <a:r>
              <a:rPr lang="en-GB" sz="1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 unsolicited attack by a </a:t>
            </a:r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drunk or a </a:t>
            </a:r>
            <a:r>
              <a:rPr lang="en-GB" sz="1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car accident with a drunk driver</a:t>
            </a:r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(Mild to severe, minor scars to life threatening injury).</a:t>
            </a:r>
          </a:p>
          <a:p>
            <a:pPr algn="l" fontAlgn="t"/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Undisclosed harm: Details of harm declined.</a:t>
            </a:r>
            <a:r>
              <a:rPr lang="en-GB" sz="1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Shame / concealment.</a:t>
            </a:r>
            <a:endParaRPr lang="en-GB" sz="1800" dirty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558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914400" y="3581400"/>
            <a:ext cx="3352800" cy="190500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Alcohol-Related Collateral harm takes off at age 18.</a:t>
            </a:r>
            <a:endParaRPr lang="en-GB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914400" y="2286000"/>
            <a:ext cx="3352800" cy="12527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ARC harm by age</a:t>
            </a:r>
            <a:endParaRPr lang="en-GB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4651375" y="1828800"/>
          <a:ext cx="390525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8419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780108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Semi-structured interviews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4852"/>
            <a:ext cx="6400800" cy="212434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Revisited ARC questions in survey &amp; participant’ s own responses to them.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Leeway given to participants to dictate pace  &amp; direction.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Taxonomy of categories of ARC experiences drawn from all survey presented to participants as cross check/prompt.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62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772400" cy="892696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Risk factors for ARCH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729408"/>
            <a:ext cx="6400800" cy="337279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/>
              <a:t>Coming of age (legal age for pubs &amp; clubs) </a:t>
            </a:r>
          </a:p>
          <a:p>
            <a:r>
              <a:rPr lang="en-GB" dirty="0" smtClean="0"/>
              <a:t>Away from home first time</a:t>
            </a:r>
          </a:p>
          <a:p>
            <a:r>
              <a:rPr lang="en-GB" dirty="0" smtClean="0"/>
              <a:t>Expectations of university life</a:t>
            </a:r>
          </a:p>
          <a:p>
            <a:r>
              <a:rPr lang="en-GB" dirty="0" smtClean="0"/>
              <a:t>Alcohol as a joke or game</a:t>
            </a:r>
          </a:p>
          <a:p>
            <a:r>
              <a:rPr lang="en-GB" dirty="0" smtClean="0"/>
              <a:t>Alcohol as “cool” v “sad” non drinkers</a:t>
            </a:r>
          </a:p>
          <a:p>
            <a:r>
              <a:rPr lang="en-GB" dirty="0" smtClean="0"/>
              <a:t>Fear of being left out / need for instant friendships</a:t>
            </a:r>
          </a:p>
          <a:p>
            <a:r>
              <a:rPr lang="en-GB" dirty="0" smtClean="0"/>
              <a:t>Absence of alternative activities</a:t>
            </a:r>
          </a:p>
          <a:p>
            <a:r>
              <a:rPr lang="en-GB" dirty="0" smtClean="0"/>
              <a:t>Absence of censure</a:t>
            </a:r>
            <a:r>
              <a:rPr lang="en-GB" dirty="0"/>
              <a:t> or other messages</a:t>
            </a:r>
          </a:p>
        </p:txBody>
      </p:sp>
    </p:spTree>
    <p:extLst>
      <p:ext uri="{BB962C8B-B14F-4D97-AF65-F5344CB8AC3E}">
        <p14:creationId xmlns:p14="http://schemas.microsoft.com/office/powerpoint/2010/main" val="1887715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GB" sz="2000" b="1" dirty="0" smtClean="0"/>
              <a:t>DESCRIPTIVE CODES</a:t>
            </a:r>
            <a:br>
              <a:rPr lang="en-GB" sz="2000" b="1" dirty="0" smtClean="0"/>
            </a:br>
            <a:r>
              <a:rPr lang="en-GB" sz="2000" b="1" dirty="0" smtClean="0"/>
              <a:t>WHO</a:t>
            </a:r>
            <a:r>
              <a:rPr lang="en-GB" sz="2000" b="1" dirty="0"/>
              <a:t>?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b="1" dirty="0"/>
              <a:t>(</a:t>
            </a:r>
            <a:r>
              <a:rPr lang="en-GB" sz="2000" b="1" dirty="0" smtClean="0"/>
              <a:t>ARC harm perpetrators mentioned by survey participants)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1800" dirty="0"/>
              <a:t>Stranger, acquaintance, friend, boyfriend/girlfriend, parent, sibling, cousin, uncle/aunt, </a:t>
            </a:r>
            <a:r>
              <a:rPr lang="en-GB" sz="1800" dirty="0" smtClean="0"/>
              <a:t>grandparent.</a:t>
            </a:r>
            <a:br>
              <a:rPr lang="en-GB" sz="1800" dirty="0" smtClean="0"/>
            </a:br>
            <a:r>
              <a:rPr lang="en-GB" sz="1800" dirty="0" smtClean="0"/>
              <a:t> (Perpetrator has </a:t>
            </a:r>
            <a:r>
              <a:rPr lang="en-GB" sz="1800" dirty="0"/>
              <a:t>consumed </a:t>
            </a:r>
            <a:r>
              <a:rPr lang="en-GB" sz="1800" dirty="0" smtClean="0"/>
              <a:t>alcohol in all cases, and may be drunk when the ARC harm occurs, but may not be an habitual heavy drinker, nor an alcoholic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GB" b="1" dirty="0"/>
              <a:t>WHAT?</a:t>
            </a:r>
            <a:endParaRPr lang="en-GB" dirty="0"/>
          </a:p>
          <a:p>
            <a:r>
              <a:rPr lang="en-GB" b="1" dirty="0"/>
              <a:t>(Type of </a:t>
            </a:r>
            <a:r>
              <a:rPr lang="en-GB" b="1" dirty="0" smtClean="0"/>
              <a:t>ARC harm experienced)</a:t>
            </a:r>
            <a:endParaRPr lang="en-GB" dirty="0"/>
          </a:p>
          <a:p>
            <a:r>
              <a:rPr lang="en-GB" dirty="0"/>
              <a:t>Nuisance, pressure, responsibility, physical harm, psychological harm, relationship harm, loss (time) loss (opportunity cost), loss (severed relationship/bereavement), undisclosed harm (embarrassment, shame, guilt).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8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96753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1800" b="1" dirty="0"/>
              <a:t>WHEN?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b="1" dirty="0"/>
              <a:t>(Timing </a:t>
            </a:r>
            <a:r>
              <a:rPr lang="en-GB" sz="1800" b="1" dirty="0" smtClean="0"/>
              <a:t>of ARC </a:t>
            </a:r>
            <a:r>
              <a:rPr lang="en-GB" sz="1800" b="1" dirty="0"/>
              <a:t>harm instances </a:t>
            </a:r>
            <a:r>
              <a:rPr lang="en-GB" sz="1800" b="1" dirty="0" smtClean="0"/>
              <a:t>reported - frequency of risk)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24/7, clusters: early evening (pre-drinks around 18.00-22.00), late night/early morning (night-time economy around 22.00- 04.00), weekends (Fri, Sat, Sun), cheap club nights (Mon &amp; Weds). </a:t>
            </a:r>
            <a:br>
              <a:rPr lang="en-GB" sz="1800" dirty="0"/>
            </a:br>
            <a:r>
              <a:rPr lang="en-GB" sz="1800" b="1" dirty="0"/>
              <a:t> </a:t>
            </a: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77828"/>
            <a:ext cx="6400800" cy="213940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GB" b="1" dirty="0"/>
              <a:t>WHERE? </a:t>
            </a:r>
            <a:endParaRPr lang="en-GB" dirty="0"/>
          </a:p>
          <a:p>
            <a:r>
              <a:rPr lang="en-GB" b="1" dirty="0"/>
              <a:t>(Setting where </a:t>
            </a:r>
            <a:r>
              <a:rPr lang="en-GB" b="1" dirty="0" smtClean="0"/>
              <a:t>ARC harm </a:t>
            </a:r>
            <a:r>
              <a:rPr lang="en-GB" b="1" dirty="0"/>
              <a:t>occurs)</a:t>
            </a:r>
            <a:endParaRPr lang="en-GB" dirty="0"/>
          </a:p>
          <a:p>
            <a:r>
              <a:rPr lang="en-GB" dirty="0"/>
              <a:t>Family home, friend’s home, university (hall of residence), university (private or shared home), nightclub, public place/street</a:t>
            </a:r>
            <a:r>
              <a:rPr lang="en-GB" dirty="0" smtClean="0"/>
              <a:t>. </a:t>
            </a:r>
          </a:p>
          <a:p>
            <a:r>
              <a:rPr lang="en-GB" dirty="0" smtClean="0"/>
              <a:t>(Context in which ARC harm occurs) </a:t>
            </a:r>
          </a:p>
          <a:p>
            <a:r>
              <a:rPr lang="en-GB" dirty="0" smtClean="0"/>
              <a:t>Story of harm event in the setting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01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7801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1800" b="1" dirty="0" smtClean="0"/>
              <a:t>WHY?</a:t>
            </a:r>
            <a:br>
              <a:rPr lang="en-GB" sz="1800" b="1" dirty="0" smtClean="0"/>
            </a:br>
            <a:r>
              <a:rPr lang="en-GB" sz="1800" b="1" dirty="0" smtClean="0"/>
              <a:t>AGENTIC STATE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(Carelessness/irresponsibility on part of drinker)</a:t>
            </a:r>
            <a:br>
              <a:rPr lang="en-GB" sz="1800" dirty="0"/>
            </a:br>
            <a:r>
              <a:rPr lang="en-GB" sz="1800" dirty="0"/>
              <a:t>Drinker absolves self from his/her actions </a:t>
            </a:r>
            <a:r>
              <a:rPr lang="en-GB" sz="1800" dirty="0" smtClean="0"/>
              <a:t>or failure to act appropriately. </a:t>
            </a:r>
            <a:br>
              <a:rPr lang="en-GB" sz="1800" dirty="0" smtClean="0"/>
            </a:br>
            <a:r>
              <a:rPr lang="en-GB" sz="1800" dirty="0" smtClean="0"/>
              <a:t>Does not own the </a:t>
            </a:r>
            <a:r>
              <a:rPr lang="en-GB" sz="1800" dirty="0"/>
              <a:t>consequences. (</a:t>
            </a:r>
            <a:r>
              <a:rPr lang="en-GB" sz="1800" dirty="0" smtClean="0"/>
              <a:t>Milgram 1974</a:t>
            </a:r>
            <a:r>
              <a:rPr lang="en-GB" sz="1800" dirty="0"/>
              <a:t>)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18002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GB" b="1" dirty="0"/>
              <a:t>ENVIRONMENTAL CONTEXT</a:t>
            </a:r>
            <a:endParaRPr lang="en-GB" dirty="0"/>
          </a:p>
          <a:p>
            <a:r>
              <a:rPr lang="en-GB" b="1" dirty="0"/>
              <a:t>(Permissive, legitimating) </a:t>
            </a:r>
            <a:endParaRPr lang="en-GB" dirty="0"/>
          </a:p>
          <a:p>
            <a:r>
              <a:rPr lang="en-GB" dirty="0"/>
              <a:t>Drinker and quarry conform to legitimating </a:t>
            </a:r>
            <a:r>
              <a:rPr lang="en-GB" dirty="0" smtClean="0"/>
              <a:t>environment. </a:t>
            </a:r>
          </a:p>
          <a:p>
            <a:r>
              <a:rPr lang="en-GB" dirty="0" smtClean="0"/>
              <a:t>Club environment endorses social and sexual harassment for perpetrator, expectation on quarry to tolerate. </a:t>
            </a:r>
            <a:endParaRPr lang="en-GB" dirty="0"/>
          </a:p>
          <a:p>
            <a:r>
              <a:rPr lang="en-GB" dirty="0"/>
              <a:t>(French &amp; Raven 1957)</a:t>
            </a:r>
          </a:p>
        </p:txBody>
      </p:sp>
    </p:spTree>
    <p:extLst>
      <p:ext uri="{BB962C8B-B14F-4D97-AF65-F5344CB8AC3E}">
        <p14:creationId xmlns:p14="http://schemas.microsoft.com/office/powerpoint/2010/main" val="38825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7990656" cy="1780108"/>
          </a:xfrm>
        </p:spPr>
        <p:txBody>
          <a:bodyPr/>
          <a:lstStyle/>
          <a:p>
            <a:r>
              <a:rPr lang="en-GB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Alcohol-Related Collateral </a:t>
            </a:r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328788"/>
            <a:ext cx="6400800" cy="3476476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Harms that drinkers do to themselves are well recognised and preventive public health messages target drinkers.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Harms that people who drink do to the others around them are poorly conceptualised and poorly recognised.</a:t>
            </a:r>
          </a:p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This </a:t>
            </a:r>
            <a:r>
              <a:rPr lang="en-GB" dirty="0">
                <a:solidFill>
                  <a:srgbClr val="C00000"/>
                </a:solidFill>
              </a:rPr>
              <a:t>study uses the term </a:t>
            </a:r>
            <a:r>
              <a:rPr lang="en-GB" dirty="0" smtClean="0">
                <a:solidFill>
                  <a:srgbClr val="C00000"/>
                </a:solidFill>
              </a:rPr>
              <a:t>“ARC harm” </a:t>
            </a:r>
            <a:r>
              <a:rPr lang="en-GB" dirty="0">
                <a:solidFill>
                  <a:srgbClr val="C00000"/>
                </a:solidFill>
              </a:rPr>
              <a:t>to provide an acronym for this multi-faceted phenomenon and as a metaphor for the circle around the drinker where these ARC harms occur. </a:t>
            </a:r>
          </a:p>
          <a:p>
            <a:r>
              <a:rPr lang="en-GB" dirty="0">
                <a:solidFill>
                  <a:srgbClr val="C00000"/>
                </a:solidFill>
              </a:rPr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0562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58417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1800" b="1" dirty="0"/>
              <a:t>SOCIAL CONTEXT 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b="1" dirty="0"/>
              <a:t>(Normative pressure</a:t>
            </a:r>
            <a:r>
              <a:rPr lang="en-GB" sz="1800" dirty="0"/>
              <a:t>)</a:t>
            </a:r>
            <a:br>
              <a:rPr lang="en-GB" sz="1800" dirty="0"/>
            </a:br>
            <a:r>
              <a:rPr lang="en-GB" sz="1800" dirty="0"/>
              <a:t>Drinker and quarry both conform to social norms.</a:t>
            </a:r>
            <a:br>
              <a:rPr lang="en-GB" sz="1800" dirty="0"/>
            </a:br>
            <a:r>
              <a:rPr lang="en-GB" sz="1800" dirty="0"/>
              <a:t>(Kelly 1952, Lewin 1947</a:t>
            </a:r>
            <a:r>
              <a:rPr lang="en-GB" sz="1800" dirty="0" smtClean="0"/>
              <a:t>)</a:t>
            </a:r>
            <a:br>
              <a:rPr lang="en-GB" sz="1800" dirty="0" smtClean="0"/>
            </a:b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035920"/>
            <a:ext cx="6840760" cy="204926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endParaRPr lang="en-GB" sz="2900" b="1" dirty="0" smtClean="0"/>
          </a:p>
          <a:p>
            <a:r>
              <a:rPr lang="en-GB" sz="2900" b="1" dirty="0" smtClean="0"/>
              <a:t>REINFORCING ENVIRONMENT</a:t>
            </a:r>
            <a:endParaRPr lang="en-GB" sz="2900" dirty="0"/>
          </a:p>
          <a:p>
            <a:r>
              <a:rPr lang="en-GB" sz="2900" b="1" dirty="0"/>
              <a:t>(Reward power)</a:t>
            </a:r>
            <a:endParaRPr lang="en-GB" sz="2900" dirty="0"/>
          </a:p>
          <a:p>
            <a:r>
              <a:rPr lang="en-GB" sz="2900" dirty="0"/>
              <a:t>Drinker and quarry are rewarded for accepting new norms by incentives offered - Freshers’ week freebies, cheap student club nights, absence of </a:t>
            </a:r>
            <a:r>
              <a:rPr lang="en-GB" sz="2900" dirty="0" smtClean="0"/>
              <a:t>alternative, recreational activities</a:t>
            </a:r>
            <a:r>
              <a:rPr lang="en-GB" sz="2900" dirty="0"/>
              <a:t>. </a:t>
            </a:r>
            <a:endParaRPr lang="en-GB" sz="2900" dirty="0" smtClean="0"/>
          </a:p>
          <a:p>
            <a:r>
              <a:rPr lang="en-GB" sz="2900" dirty="0" smtClean="0"/>
              <a:t> </a:t>
            </a:r>
            <a:r>
              <a:rPr lang="en-GB" sz="2900" dirty="0"/>
              <a:t>(Moscovici 1976).</a:t>
            </a:r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5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8012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drinking?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340040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“No 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 ought to be punished simply for being drunk; </a:t>
            </a:r>
            <a:r>
              <a:rPr lang="en-GB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[…] when 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[…] there is definite damage, or a definite risk of damage, either to an individual or to the public, the case is taken out of the province of liberty and placed in that of morality or law</a:t>
            </a:r>
            <a:r>
              <a:rPr lang="en-GB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GB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Mill, J.S. (1859)</a:t>
            </a:r>
            <a:r>
              <a:rPr lang="en-GB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GB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Liberty.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7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48680"/>
            <a:ext cx="6020053" cy="44198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2048" y="4968502"/>
            <a:ext cx="6723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listening</a:t>
            </a:r>
          </a:p>
          <a:p>
            <a:pPr algn="ctr"/>
            <a:endParaRPr lang="en-GB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Briony 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Enser, Oxford Brookes </a:t>
            </a:r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University, 12097441@brookes.ac.uk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8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980728"/>
            <a:ext cx="705678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89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630616" cy="165618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“Young Adults” ?</a:t>
            </a:r>
            <a:b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(aged 16 to 24) and why an educated group of young adults?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2268736"/>
            <a:ext cx="7376864" cy="3384376"/>
          </a:xfrm>
        </p:spPr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focus on harms to the drinker side-lines the young adult population group since most alcohol-related harms to drinkers manifest in later 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life.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on harms to the underprivileged suggests alcohol is not a societal 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issue.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lampoons young adults’ drinking or dismisses it as  a rite of 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passage.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yet: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adults 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comprise the 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group most likely to 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binge-drink.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is the most acute area of lifestyle risk  for young 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adults.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causes almost 25% of all Young Adult </a:t>
            </a:r>
            <a:r>
              <a:rPr lang="en-GB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deaths in the UK. </a:t>
            </a:r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Alcohol-related accidents are the leading cause of death for young adults.</a:t>
            </a:r>
          </a:p>
          <a:p>
            <a:endParaRPr lang="en-GB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48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800" y="651401"/>
            <a:ext cx="7772400" cy="94380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 </a:t>
            </a:r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676" y="1533863"/>
            <a:ext cx="7001715" cy="3119273"/>
          </a:xfrm>
        </p:spPr>
        <p:txBody>
          <a:bodyPr>
            <a:normAutofit/>
          </a:bodyPr>
          <a:lstStyle/>
          <a:p>
            <a:pPr algn="just"/>
            <a:r>
              <a:rPr lang="en-GB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Collect and analyse data on young adults’ experiences of the </a:t>
            </a:r>
            <a:r>
              <a:rPr lang="en-GB" sz="18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alcohol-related collateral </a:t>
            </a:r>
            <a:r>
              <a:rPr lang="en-GB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harms </a:t>
            </a:r>
            <a:r>
              <a:rPr lang="en-GB" sz="18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(ARC harms) that </a:t>
            </a:r>
            <a:r>
              <a:rPr lang="en-GB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people who misuse alcohol cause to the other people around them. </a:t>
            </a:r>
          </a:p>
          <a:p>
            <a:pPr algn="just"/>
            <a:endParaRPr lang="en-GB" sz="1800" dirty="0">
              <a:solidFill>
                <a:srgbClr val="C00000"/>
              </a:solidFill>
            </a:endParaRPr>
          </a:p>
          <a:p>
            <a:pPr algn="just"/>
            <a:r>
              <a:rPr lang="en-GB" sz="1800" dirty="0">
                <a:solidFill>
                  <a:srgbClr val="C00000"/>
                </a:solidFill>
              </a:rPr>
              <a:t>Examine how young adults themselves characterise the issue of ARC harm and the extent of </a:t>
            </a:r>
            <a:r>
              <a:rPr lang="en-GB" sz="1800" dirty="0" smtClean="0">
                <a:solidFill>
                  <a:srgbClr val="C00000"/>
                </a:solidFill>
              </a:rPr>
              <a:t>its </a:t>
            </a:r>
            <a:r>
              <a:rPr lang="en-GB" sz="1800" dirty="0">
                <a:solidFill>
                  <a:srgbClr val="C00000"/>
                </a:solidFill>
              </a:rPr>
              <a:t>impact on their lives.</a:t>
            </a:r>
            <a:endParaRPr lang="en-GB" sz="18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algn="just"/>
            <a:endParaRPr lang="en-GB" sz="180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Explore associations with </a:t>
            </a:r>
            <a:r>
              <a:rPr lang="en-GB" sz="18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the experiences of ARC harm </a:t>
            </a:r>
            <a:r>
              <a:rPr lang="en-GB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identified, categorise </a:t>
            </a:r>
            <a:r>
              <a:rPr lang="en-GB" sz="18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the types of harm, </a:t>
            </a:r>
            <a:r>
              <a:rPr lang="en-GB" sz="1800" dirty="0">
                <a:solidFill>
                  <a:srgbClr val="C00000"/>
                </a:solidFill>
                <a:ea typeface="Times New Roman" panose="02020603050405020304" pitchFamily="18" charset="0"/>
              </a:rPr>
              <a:t>reflect on any insights into their causes and draw out </a:t>
            </a:r>
            <a:r>
              <a:rPr lang="en-GB" sz="18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themes.</a:t>
            </a:r>
            <a:endParaRPr lang="en-GB" sz="1800" dirty="0">
              <a:solidFill>
                <a:srgbClr val="C00000"/>
              </a:solidFill>
            </a:endParaRPr>
          </a:p>
          <a:p>
            <a:pPr algn="just"/>
            <a:endParaRPr lang="en-GB" sz="1608" dirty="0"/>
          </a:p>
        </p:txBody>
      </p:sp>
    </p:spTree>
    <p:extLst>
      <p:ext uri="{BB962C8B-B14F-4D97-AF65-F5344CB8AC3E}">
        <p14:creationId xmlns:p14="http://schemas.microsoft.com/office/powerpoint/2010/main" val="521806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2241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I: Health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Wellbeing Survey</a:t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I: In-depth Interviews</a:t>
            </a: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704856" cy="309634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GB" sz="19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Mixed methods</a:t>
            </a: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I:  On-line survey of college and university students aged 16 -24. Quantitative data collected on ARC harm in the context of the key 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areas for Public Health: 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Smoking, Drinking,  Diet &amp; Exercise.  Qualitative data collected on the types of ARC harm experienced. </a:t>
            </a: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450 sixth form &amp; university students’ responses analysed. </a:t>
            </a:r>
          </a:p>
          <a:p>
            <a:endParaRPr lang="en-GB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 II:  25 semi-structured 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interviews 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collected qualitative data for thematic analysis from a purposive sample of survey participants who reported at least one experience of </a:t>
            </a: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 </a:t>
            </a:r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33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59" cy="6206104"/>
          </a:xfrm>
        </p:spPr>
      </p:pic>
    </p:spTree>
    <p:extLst>
      <p:ext uri="{BB962C8B-B14F-4D97-AF65-F5344CB8AC3E}">
        <p14:creationId xmlns:p14="http://schemas.microsoft.com/office/powerpoint/2010/main" val="341295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 recorded data</a:t>
            </a:r>
            <a:br>
              <a:rPr lang="en-GB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Alcohol-Related Collateral Harm</a:t>
            </a:r>
            <a:endParaRPr lang="en-GB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24036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Macroeconomic significance:</a:t>
            </a: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costs to the NHS £2.7 billion </a:t>
            </a: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costs to the economy £21 billion.</a:t>
            </a:r>
          </a:p>
          <a:p>
            <a:endParaRPr lang="en-GB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&amp; Community significance:</a:t>
            </a: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Estimated 1.3 million children affected</a:t>
            </a: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Almost half of all violent incident offenders </a:t>
            </a: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110,000 cases of domestic abuse per year</a:t>
            </a:r>
          </a:p>
          <a:p>
            <a:r>
              <a:rPr lang="en-GB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non-genetic cause of learning disability</a:t>
            </a:r>
          </a:p>
          <a:p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011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78010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Characteristics of survey sample</a:t>
            </a:r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2492896"/>
            <a:ext cx="7200800" cy="3744416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n-GB" sz="6400" dirty="0" smtClean="0">
                <a:solidFill>
                  <a:srgbClr val="C00000"/>
                </a:solidFill>
              </a:rPr>
              <a:t>85</a:t>
            </a:r>
            <a:r>
              <a:rPr lang="en-GB" sz="6400" dirty="0">
                <a:solidFill>
                  <a:srgbClr val="C00000"/>
                </a:solidFill>
              </a:rPr>
              <a:t>% of survey participants drank alcohol </a:t>
            </a:r>
          </a:p>
          <a:p>
            <a:pPr algn="l"/>
            <a:r>
              <a:rPr lang="en-GB" sz="6400" dirty="0">
                <a:solidFill>
                  <a:srgbClr val="C00000"/>
                </a:solidFill>
              </a:rPr>
              <a:t>79% stated that alcohol played a role in their lives. </a:t>
            </a:r>
          </a:p>
          <a:p>
            <a:pPr algn="l"/>
            <a:r>
              <a:rPr lang="en-GB" sz="6400" dirty="0">
                <a:solidFill>
                  <a:srgbClr val="C00000"/>
                </a:solidFill>
              </a:rPr>
              <a:t>94% had close family members who drank alcohol  </a:t>
            </a:r>
          </a:p>
          <a:p>
            <a:pPr algn="l"/>
            <a:r>
              <a:rPr lang="en-GB" sz="6400" dirty="0">
                <a:solidFill>
                  <a:srgbClr val="C00000"/>
                </a:solidFill>
              </a:rPr>
              <a:t>89% had close friends who drank alcohol.  </a:t>
            </a:r>
          </a:p>
          <a:p>
            <a:pPr algn="l"/>
            <a:r>
              <a:rPr lang="en-GB" sz="6400" dirty="0">
                <a:solidFill>
                  <a:srgbClr val="C00000"/>
                </a:solidFill>
              </a:rPr>
              <a:t>Males reported a weekly average of 7.8 UK units of </a:t>
            </a:r>
            <a:r>
              <a:rPr lang="en-GB" sz="6400" dirty="0" smtClean="0">
                <a:solidFill>
                  <a:srgbClr val="C00000"/>
                </a:solidFill>
              </a:rPr>
              <a:t>alcohol, Females 9.1 units. </a:t>
            </a:r>
            <a:endParaRPr lang="en-GB" sz="6400" dirty="0">
              <a:solidFill>
                <a:srgbClr val="C00000"/>
              </a:solidFill>
            </a:endParaRPr>
          </a:p>
          <a:p>
            <a:pPr algn="l"/>
            <a:r>
              <a:rPr lang="en-GB" sz="6400" dirty="0">
                <a:solidFill>
                  <a:srgbClr val="C00000"/>
                </a:solidFill>
              </a:rPr>
              <a:t>Adjusted:  Males 11.6 units and females 13.6 units weekly</a:t>
            </a:r>
          </a:p>
          <a:p>
            <a:pPr algn="l"/>
            <a:r>
              <a:rPr lang="en-GB" sz="6400" dirty="0">
                <a:solidFill>
                  <a:srgbClr val="C00000"/>
                </a:solidFill>
              </a:rPr>
              <a:t>(National comparator Yo</a:t>
            </a:r>
            <a:r>
              <a:rPr lang="en-GB" sz="6400" i="1" dirty="0">
                <a:solidFill>
                  <a:srgbClr val="C00000"/>
                </a:solidFill>
              </a:rPr>
              <a:t>ung Adult</a:t>
            </a:r>
            <a:r>
              <a:rPr lang="en-GB" sz="6400" dirty="0">
                <a:solidFill>
                  <a:srgbClr val="C00000"/>
                </a:solidFill>
              </a:rPr>
              <a:t> age group: 14.1 units men, 8.2 women) </a:t>
            </a:r>
            <a:r>
              <a:rPr lang="en-GB" sz="6400" dirty="0" smtClean="0">
                <a:solidFill>
                  <a:srgbClr val="C00000"/>
                </a:solidFill>
              </a:rPr>
              <a:t>(</a:t>
            </a:r>
            <a:r>
              <a:rPr lang="en-GB" sz="6400" dirty="0">
                <a:solidFill>
                  <a:srgbClr val="C00000"/>
                </a:solidFill>
              </a:rPr>
              <a:t>NHS Information Centre). 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174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2815</TotalTime>
  <Words>1352</Words>
  <Application>Microsoft Office PowerPoint</Application>
  <PresentationFormat>On-screen Show (4:3)</PresentationFormat>
  <Paragraphs>137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Candara</vt:lpstr>
      <vt:lpstr>Symbol</vt:lpstr>
      <vt:lpstr>Times New Roman</vt:lpstr>
      <vt:lpstr>Waveform</vt:lpstr>
      <vt:lpstr>Alcohol-Related Collateral Harm: the unseen dimension?  Young adults experience in their family and social circle </vt:lpstr>
      <vt:lpstr>Alcohol-Related Collateral harm</vt:lpstr>
      <vt:lpstr>PowerPoint Presentation</vt:lpstr>
      <vt:lpstr>Why “Young Adults” ? (aged 16 to 24) and why an educated group of young adults?</vt:lpstr>
      <vt:lpstr>Aims  </vt:lpstr>
      <vt:lpstr>Phase I: Health &amp; Wellbeing Survey Phase II: In-depth Interviews</vt:lpstr>
      <vt:lpstr>PowerPoint Presentation</vt:lpstr>
      <vt:lpstr>Few recorded data  Alcohol-Related Collateral Harm</vt:lpstr>
      <vt:lpstr>Characteristics of survey sample </vt:lpstr>
      <vt:lpstr>ARC harm awareness  83% of the survey sample had heard of alcohol-related harms caused by other peoples’ drinking  (91% had heard of second-hand smoke).  91% thought drinking alcohol when pregnant was not acceptable.  88% believed that parents’ drinking alcohol put children at risk of harm.</vt:lpstr>
      <vt:lpstr>PowerPoint Presentation</vt:lpstr>
      <vt:lpstr>Survey statistical analyses of ARC harm – Key associations  </vt:lpstr>
      <vt:lpstr>Eight initial clusters of ARC harm from young adults experiences</vt:lpstr>
      <vt:lpstr>PowerPoint Presentation</vt:lpstr>
      <vt:lpstr>Semi-structured interviews</vt:lpstr>
      <vt:lpstr>Risk factors for ARCH</vt:lpstr>
      <vt:lpstr>DESCRIPTIVE CODES WHO? (ARC harm perpetrators mentioned by survey participants) Stranger, acquaintance, friend, boyfriend/girlfriend, parent, sibling, cousin, uncle/aunt, grandparent.  (Perpetrator has consumed alcohol in all cases, and may be drunk when the ARC harm occurs, but may not be an habitual heavy drinker, nor an alcoholic </vt:lpstr>
      <vt:lpstr>WHEN?  (Timing of ARC harm instances reported - frequency of risk) 24/7, clusters: early evening (pre-drinks around 18.00-22.00), late night/early morning (night-time economy around 22.00- 04.00), weekends (Fri, Sat, Sun), cheap club nights (Mon &amp; Weds).    </vt:lpstr>
      <vt:lpstr>WHY? AGENTIC STATE (Carelessness/irresponsibility on part of drinker) Drinker absolves self from his/her actions or failure to act appropriately.  Does not own the consequences. (Milgram 1974) </vt:lpstr>
      <vt:lpstr>SOCIAL CONTEXT  (Normative pressure) Drinker and quarry both conform to social norms. (Kelly 1952, Lewin 1947) </vt:lpstr>
      <vt:lpstr>Responsible drinking?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Alcohol-Related Collateral Harm in the Family &amp; Social Circle</dc:title>
  <dc:creator>Briony Enser</dc:creator>
  <cp:lastModifiedBy>Briony</cp:lastModifiedBy>
  <cp:revision>180</cp:revision>
  <cp:lastPrinted>2015-11-04T20:41:29Z</cp:lastPrinted>
  <dcterms:created xsi:type="dcterms:W3CDTF">2014-01-12T14:50:08Z</dcterms:created>
  <dcterms:modified xsi:type="dcterms:W3CDTF">2015-11-04T20:46:10Z</dcterms:modified>
</cp:coreProperties>
</file>