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8"/>
  </p:notesMasterIdLst>
  <p:handoutMasterIdLst>
    <p:handoutMasterId r:id="rId29"/>
  </p:handoutMasterIdLst>
  <p:sldIdLst>
    <p:sldId id="256" r:id="rId3"/>
    <p:sldId id="257" r:id="rId4"/>
    <p:sldId id="263" r:id="rId5"/>
    <p:sldId id="260" r:id="rId6"/>
    <p:sldId id="271" r:id="rId7"/>
    <p:sldId id="273" r:id="rId8"/>
    <p:sldId id="272" r:id="rId9"/>
    <p:sldId id="278" r:id="rId10"/>
    <p:sldId id="277" r:id="rId11"/>
    <p:sldId id="261" r:id="rId12"/>
    <p:sldId id="269" r:id="rId13"/>
    <p:sldId id="280" r:id="rId14"/>
    <p:sldId id="284" r:id="rId15"/>
    <p:sldId id="286" r:id="rId16"/>
    <p:sldId id="283" r:id="rId17"/>
    <p:sldId id="285" r:id="rId18"/>
    <p:sldId id="287" r:id="rId19"/>
    <p:sldId id="288" r:id="rId20"/>
    <p:sldId id="289" r:id="rId21"/>
    <p:sldId id="262" r:id="rId22"/>
    <p:sldId id="276" r:id="rId23"/>
    <p:sldId id="259" r:id="rId24"/>
    <p:sldId id="290" r:id="rId25"/>
    <p:sldId id="291" r:id="rId26"/>
    <p:sldId id="265" r:id="rId27"/>
  </p:sldIdLst>
  <p:sldSz cx="9144000" cy="6858000" type="screen4x3"/>
  <p:notesSz cx="6669088" cy="9926638"/>
  <p:defaultTextStyle>
    <a:defPPr>
      <a:defRPr lang="en-US"/>
    </a:defPPr>
    <a:lvl1pPr algn="l" rtl="0" eaLnBrk="0" fontAlgn="base" hangingPunct="0">
      <a:spcBef>
        <a:spcPct val="0"/>
      </a:spcBef>
      <a:spcAft>
        <a:spcPct val="0"/>
      </a:spcAft>
      <a:defRPr sz="500" kern="1200">
        <a:solidFill>
          <a:schemeClr val="tx1"/>
        </a:solidFill>
        <a:latin typeface="Times" panose="02020603050405020304" pitchFamily="18" charset="0"/>
        <a:ea typeface="MS PGothic" panose="020B0600070205080204" pitchFamily="34" charset="-128"/>
        <a:cs typeface="+mn-cs"/>
      </a:defRPr>
    </a:lvl1pPr>
    <a:lvl2pPr marL="98425" indent="358775" algn="l" rtl="0" eaLnBrk="0" fontAlgn="base" hangingPunct="0">
      <a:spcBef>
        <a:spcPct val="0"/>
      </a:spcBef>
      <a:spcAft>
        <a:spcPct val="0"/>
      </a:spcAft>
      <a:defRPr sz="500" kern="1200">
        <a:solidFill>
          <a:schemeClr val="tx1"/>
        </a:solidFill>
        <a:latin typeface="Times" panose="02020603050405020304" pitchFamily="18" charset="0"/>
        <a:ea typeface="MS PGothic" panose="020B0600070205080204" pitchFamily="34" charset="-128"/>
        <a:cs typeface="+mn-cs"/>
      </a:defRPr>
    </a:lvl2pPr>
    <a:lvl3pPr marL="198438" indent="715963" algn="l" rtl="0" eaLnBrk="0" fontAlgn="base" hangingPunct="0">
      <a:spcBef>
        <a:spcPct val="0"/>
      </a:spcBef>
      <a:spcAft>
        <a:spcPct val="0"/>
      </a:spcAft>
      <a:defRPr sz="500" kern="1200">
        <a:solidFill>
          <a:schemeClr val="tx1"/>
        </a:solidFill>
        <a:latin typeface="Times" panose="02020603050405020304" pitchFamily="18" charset="0"/>
        <a:ea typeface="MS PGothic" panose="020B0600070205080204" pitchFamily="34" charset="-128"/>
        <a:cs typeface="+mn-cs"/>
      </a:defRPr>
    </a:lvl3pPr>
    <a:lvl4pPr marL="298450" indent="1073150" algn="l" rtl="0" eaLnBrk="0" fontAlgn="base" hangingPunct="0">
      <a:spcBef>
        <a:spcPct val="0"/>
      </a:spcBef>
      <a:spcAft>
        <a:spcPct val="0"/>
      </a:spcAft>
      <a:defRPr sz="500" kern="1200">
        <a:solidFill>
          <a:schemeClr val="tx1"/>
        </a:solidFill>
        <a:latin typeface="Times" panose="02020603050405020304" pitchFamily="18" charset="0"/>
        <a:ea typeface="MS PGothic" panose="020B0600070205080204" pitchFamily="34" charset="-128"/>
        <a:cs typeface="+mn-cs"/>
      </a:defRPr>
    </a:lvl4pPr>
    <a:lvl5pPr marL="398463" indent="1430338" algn="l" rtl="0" eaLnBrk="0" fontAlgn="base" hangingPunct="0">
      <a:spcBef>
        <a:spcPct val="0"/>
      </a:spcBef>
      <a:spcAft>
        <a:spcPct val="0"/>
      </a:spcAft>
      <a:defRPr sz="5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5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5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5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5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CC00"/>
    <a:srgbClr val="FF0000"/>
    <a:srgbClr val="CCFF99"/>
    <a:srgbClr val="99FFCC"/>
    <a:srgbClr val="33CCCC"/>
    <a:srgbClr val="0099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2400" autoAdjust="0"/>
  </p:normalViewPr>
  <p:slideViewPr>
    <p:cSldViewPr>
      <p:cViewPr varScale="1">
        <p:scale>
          <a:sx n="102" d="100"/>
          <a:sy n="102" d="100"/>
        </p:scale>
        <p:origin x="-2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0045" cy="36004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2331812152721797E-2"/>
          <c:y val="9.9793397801784103E-2"/>
          <c:w val="0.92630808243359397"/>
          <c:h val="0.56649909502052997"/>
        </c:manualLayout>
      </c:layout>
      <c:barChart>
        <c:barDir val="bar"/>
        <c:grouping val="stacked"/>
        <c:varyColors val="0"/>
        <c:ser>
          <c:idx val="0"/>
          <c:order val="0"/>
          <c:tx>
            <c:strRef>
              <c:f>Sheet1!$B$1</c:f>
              <c:strCache>
                <c:ptCount val="1"/>
                <c:pt idx="0">
                  <c:v>Lowest 10%</c:v>
                </c:pt>
              </c:strCache>
            </c:strRef>
          </c:tx>
          <c:spPr>
            <a:gradFill rotWithShape="0">
              <a:gsLst>
                <a:gs pos="0">
                  <a:srgbClr val="9BC6CA"/>
                </a:gs>
                <a:gs pos="20000">
                  <a:srgbClr val="9BC4C8"/>
                </a:gs>
                <a:gs pos="100000">
                  <a:srgbClr val="759698"/>
                </a:gs>
              </a:gsLst>
              <a:lin ang="5400000"/>
            </a:gradFill>
            <a:ln w="25397">
              <a:noFill/>
            </a:ln>
            <a:effectLst>
              <a:outerShdw dist="35921" dir="2700000" algn="br">
                <a:srgbClr val="000000"/>
              </a:outerShdw>
            </a:effectLst>
          </c:spPr>
          <c:invertIfNegative val="0"/>
          <c:dLbls>
            <c:dLbl>
              <c:idx val="0"/>
              <c:tx>
                <c:rich>
                  <a:bodyPr/>
                  <a:lstStyle/>
                  <a:p>
                    <a:r>
                      <a:rPr lang="en-US" b="0" i="0" dirty="0" smtClean="0">
                        <a:latin typeface="Calibri"/>
                        <a:cs typeface="Calibri"/>
                      </a:rPr>
                      <a:t>1</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97">
                <a:noFill/>
              </a:ln>
            </c:spPr>
            <c:txPr>
              <a:bodyPr/>
              <a:lstStyle/>
              <a:p>
                <a:pPr>
                  <a:defRPr b="0" i="0">
                    <a:latin typeface="Calibri"/>
                    <a:cs typeface="Calibri"/>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Sheet1!$B$2</c:f>
              <c:numCache>
                <c:formatCode>General</c:formatCode>
                <c:ptCount val="1"/>
                <c:pt idx="0">
                  <c:v>10</c:v>
                </c:pt>
              </c:numCache>
            </c:numRef>
          </c:val>
        </c:ser>
        <c:ser>
          <c:idx val="1"/>
          <c:order val="1"/>
          <c:tx>
            <c:strRef>
              <c:f>Sheet1!$C$1</c:f>
              <c:strCache>
                <c:ptCount val="1"/>
                <c:pt idx="0">
                  <c:v>Very low</c:v>
                </c:pt>
              </c:strCache>
            </c:strRef>
          </c:tx>
          <c:spPr>
            <a:gradFill rotWithShape="0">
              <a:gsLst>
                <a:gs pos="0">
                  <a:srgbClr val="1B1B93"/>
                </a:gs>
                <a:gs pos="20000">
                  <a:srgbClr val="1D1D90"/>
                </a:gs>
                <a:gs pos="100000">
                  <a:srgbClr val="13136D"/>
                </a:gs>
              </a:gsLst>
              <a:lin ang="5400000"/>
            </a:gradFill>
            <a:ln w="25397">
              <a:noFill/>
            </a:ln>
            <a:effectLst>
              <a:outerShdw dist="35921" dir="2700000" algn="br">
                <a:srgbClr val="000000"/>
              </a:outerShdw>
            </a:effectLst>
          </c:spPr>
          <c:invertIfNegative val="0"/>
          <c:dLbls>
            <c:dLbl>
              <c:idx val="0"/>
              <c:tx>
                <c:rich>
                  <a:bodyPr/>
                  <a:lstStyle/>
                  <a:p>
                    <a:pPr>
                      <a:defRPr b="0" i="0">
                        <a:solidFill>
                          <a:srgbClr val="FFFFFF"/>
                        </a:solidFill>
                        <a:latin typeface="Calibri"/>
                        <a:cs typeface="Calibri"/>
                      </a:defRPr>
                    </a:pPr>
                    <a:r>
                      <a:rPr lang="en-US" b="0" i="0" dirty="0" smtClean="0">
                        <a:solidFill>
                          <a:srgbClr val="FFFFFF"/>
                        </a:solidFill>
                        <a:latin typeface="Calibri"/>
                        <a:cs typeface="Calibri"/>
                      </a:rPr>
                      <a:t>2</a:t>
                    </a:r>
                    <a:endParaRPr lang="en-US" dirty="0">
                      <a:solidFill>
                        <a:srgbClr val="FFFFFF"/>
                      </a:solidFill>
                    </a:endParaRPr>
                  </a:p>
                </c:rich>
              </c:tx>
              <c:spPr>
                <a:noFill/>
                <a:ln w="25397">
                  <a:noFill/>
                </a:ln>
              </c:spPr>
              <c:showLegendKey val="0"/>
              <c:showVal val="0"/>
              <c:showCatName val="0"/>
              <c:showSerName val="0"/>
              <c:showPercent val="0"/>
              <c:showBubbleSize val="0"/>
              <c:extLst>
                <c:ext xmlns:c15="http://schemas.microsoft.com/office/drawing/2012/chart" uri="{CE6537A1-D6FC-4f65-9D91-7224C49458BB}">
                  <c15:layout/>
                </c:ext>
              </c:extLst>
            </c:dLbl>
            <c:spPr>
              <a:noFill/>
              <a:ln w="25397">
                <a:noFill/>
              </a:ln>
            </c:spPr>
            <c:txPr>
              <a:bodyPr/>
              <a:lstStyle/>
              <a:p>
                <a:pPr>
                  <a:defRPr b="0" i="0">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Sheet1!$C$2</c:f>
              <c:numCache>
                <c:formatCode>General</c:formatCode>
                <c:ptCount val="1"/>
                <c:pt idx="0">
                  <c:v>10</c:v>
                </c:pt>
              </c:numCache>
            </c:numRef>
          </c:val>
        </c:ser>
        <c:ser>
          <c:idx val="2"/>
          <c:order val="2"/>
          <c:tx>
            <c:strRef>
              <c:f>Sheet1!$D$1</c:f>
              <c:strCache>
                <c:ptCount val="1"/>
                <c:pt idx="0">
                  <c:v>Low</c:v>
                </c:pt>
              </c:strCache>
            </c:strRef>
          </c:tx>
          <c:spPr>
            <a:gradFill rotWithShape="0">
              <a:gsLst>
                <a:gs pos="0">
                  <a:srgbClr val="DCDCDC"/>
                </a:gs>
                <a:gs pos="20000">
                  <a:srgbClr val="DBDBDB"/>
                </a:gs>
                <a:gs pos="100000">
                  <a:srgbClr val="A7A7A7"/>
                </a:gs>
              </a:gsLst>
              <a:lin ang="5400000"/>
            </a:gradFill>
            <a:ln w="25397">
              <a:noFill/>
            </a:ln>
            <a:effectLst>
              <a:outerShdw dist="35921" dir="2700000" algn="br">
                <a:srgbClr val="000000"/>
              </a:outerShdw>
            </a:effectLst>
          </c:spPr>
          <c:invertIfNegative val="0"/>
          <c:dLbls>
            <c:dLbl>
              <c:idx val="0"/>
              <c:tx>
                <c:rich>
                  <a:bodyPr/>
                  <a:lstStyle/>
                  <a:p>
                    <a:pPr>
                      <a:defRPr b="0" i="0">
                        <a:latin typeface="Calibri"/>
                        <a:cs typeface="Calibri"/>
                      </a:defRPr>
                    </a:pPr>
                    <a:r>
                      <a:rPr lang="en-US" b="0" i="0" dirty="0" smtClean="0">
                        <a:latin typeface="Calibri"/>
                        <a:cs typeface="Calibri"/>
                      </a:rPr>
                      <a:t>3</a:t>
                    </a:r>
                    <a:endParaRPr lang="en-US" dirty="0"/>
                  </a:p>
                </c:rich>
              </c:tx>
              <c:spPr>
                <a:noFill/>
                <a:ln w="25397">
                  <a:noFill/>
                </a:ln>
              </c:spPr>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Cateo</c:v>
                </c:pt>
              </c:strCache>
            </c:strRef>
          </c:cat>
          <c:val>
            <c:numRef>
              <c:f>Sheet1!$D$2</c:f>
              <c:numCache>
                <c:formatCode>General</c:formatCode>
                <c:ptCount val="1"/>
                <c:pt idx="0">
                  <c:v>10</c:v>
                </c:pt>
              </c:numCache>
            </c:numRef>
          </c:val>
        </c:ser>
        <c:ser>
          <c:idx val="3"/>
          <c:order val="3"/>
          <c:tx>
            <c:strRef>
              <c:f>Sheet1!$E$1</c:f>
              <c:strCache>
                <c:ptCount val="1"/>
                <c:pt idx="0">
                  <c:v>Low-average</c:v>
                </c:pt>
              </c:strCache>
            </c:strRef>
          </c:tx>
          <c:spPr>
            <a:gradFill rotWithShape="0">
              <a:gsLst>
                <a:gs pos="0">
                  <a:srgbClr val="000000"/>
                </a:gs>
                <a:gs pos="20000">
                  <a:srgbClr val="000000"/>
                </a:gs>
                <a:gs pos="100000">
                  <a:srgbClr val="000000"/>
                </a:gs>
              </a:gsLst>
              <a:lin ang="5400000"/>
            </a:gradFill>
            <a:ln w="25397">
              <a:noFill/>
            </a:ln>
            <a:effectLst>
              <a:outerShdw dist="35921" dir="2700000" algn="br">
                <a:srgbClr val="000000"/>
              </a:outerShdw>
            </a:effectLst>
          </c:spPr>
          <c:invertIfNegative val="0"/>
          <c:dLbls>
            <c:dLbl>
              <c:idx val="0"/>
              <c:tx>
                <c:rich>
                  <a:bodyPr/>
                  <a:lstStyle/>
                  <a:p>
                    <a:r>
                      <a:rPr lang="en-US" dirty="0" smtClean="0">
                        <a:solidFill>
                          <a:srgbClr val="FFFFFF"/>
                        </a:solidFill>
                        <a:latin typeface="Calibri"/>
                        <a:cs typeface="Calibri"/>
                      </a:rPr>
                      <a:t>4</a:t>
                    </a:r>
                    <a:endParaRPr lang="en-US" dirty="0">
                      <a:solidFill>
                        <a:srgbClr val="FFFFFF"/>
                      </a:solidFill>
                    </a:endParaRPr>
                  </a:p>
                </c:rich>
              </c:tx>
              <c:showLegendKey val="0"/>
              <c:showVal val="0"/>
              <c:showCatName val="0"/>
              <c:showSerName val="0"/>
              <c:showPercent val="0"/>
              <c:showBubbleSize val="0"/>
              <c:extLst>
                <c:ext xmlns:c15="http://schemas.microsoft.com/office/drawing/2012/chart" uri="{CE6537A1-D6FC-4f65-9D91-7224C49458BB}">
                  <c15:layout/>
                </c:ext>
              </c:extLst>
            </c:dLbl>
            <c:spPr>
              <a:noFill/>
              <a:ln w="25397">
                <a:noFill/>
              </a:ln>
            </c:spPr>
            <c:txPr>
              <a:bodyPr/>
              <a:lstStyle/>
              <a:p>
                <a:pPr>
                  <a:defRPr>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Sheet1!$E$2</c:f>
              <c:numCache>
                <c:formatCode>General</c:formatCode>
                <c:ptCount val="1"/>
                <c:pt idx="0">
                  <c:v>10</c:v>
                </c:pt>
              </c:numCache>
            </c:numRef>
          </c:val>
        </c:ser>
        <c:ser>
          <c:idx val="4"/>
          <c:order val="4"/>
          <c:tx>
            <c:strRef>
              <c:f>Sheet1!$F$1</c:f>
              <c:strCache>
                <c:ptCount val="1"/>
                <c:pt idx="0">
                  <c:v>Average (middle 20%)</c:v>
                </c:pt>
              </c:strCache>
            </c:strRef>
          </c:tx>
          <c:spPr>
            <a:gradFill rotWithShape="0">
              <a:gsLst>
                <a:gs pos="0">
                  <a:srgbClr val="B8CFD1"/>
                </a:gs>
                <a:gs pos="20000">
                  <a:srgbClr val="B8CDD0"/>
                </a:gs>
                <a:gs pos="100000">
                  <a:srgbClr val="8C9D9F"/>
                </a:gs>
              </a:gsLst>
              <a:lin ang="5400000"/>
            </a:gradFill>
            <a:ln w="25397">
              <a:noFill/>
            </a:ln>
            <a:effectLst>
              <a:outerShdw dist="35921" dir="2700000" algn="br">
                <a:srgbClr val="000000"/>
              </a:outerShdw>
            </a:effectLst>
          </c:spPr>
          <c:invertIfNegative val="0"/>
          <c:dLbls>
            <c:dLbl>
              <c:idx val="0"/>
              <c:tx>
                <c:rich>
                  <a:bodyPr/>
                  <a:lstStyle/>
                  <a:p>
                    <a:r>
                      <a:rPr lang="en-US" dirty="0" smtClean="0">
                        <a:latin typeface="Calibri"/>
                        <a:cs typeface="Calibri"/>
                      </a:rPr>
                      <a:t>5</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97">
                <a:noFill/>
              </a:ln>
            </c:spPr>
            <c:txPr>
              <a:bodyPr/>
              <a:lstStyle/>
              <a:p>
                <a:pPr>
                  <a:defRPr>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Sheet1!$F$2</c:f>
              <c:numCache>
                <c:formatCode>General</c:formatCode>
                <c:ptCount val="1"/>
                <c:pt idx="0">
                  <c:v>20</c:v>
                </c:pt>
              </c:numCache>
            </c:numRef>
          </c:val>
        </c:ser>
        <c:ser>
          <c:idx val="5"/>
          <c:order val="5"/>
          <c:tx>
            <c:strRef>
              <c:f>Sheet1!$G$1</c:f>
              <c:strCache>
                <c:ptCount val="1"/>
                <c:pt idx="0">
                  <c:v>High-average</c:v>
                </c:pt>
              </c:strCache>
            </c:strRef>
          </c:tx>
          <c:spPr>
            <a:gradFill rotWithShape="0">
              <a:gsLst>
                <a:gs pos="0">
                  <a:srgbClr val="171784"/>
                </a:gs>
                <a:gs pos="20000">
                  <a:srgbClr val="191982"/>
                </a:gs>
                <a:gs pos="100000">
                  <a:srgbClr val="101062"/>
                </a:gs>
              </a:gsLst>
              <a:lin ang="5400000"/>
            </a:gradFill>
            <a:ln w="25397">
              <a:noFill/>
            </a:ln>
            <a:effectLst>
              <a:outerShdw dist="35921" dir="2700000" algn="br">
                <a:srgbClr val="000000"/>
              </a:outerShdw>
            </a:effectLst>
          </c:spPr>
          <c:invertIfNegative val="0"/>
          <c:dLbls>
            <c:dLbl>
              <c:idx val="0"/>
              <c:tx>
                <c:rich>
                  <a:bodyPr/>
                  <a:lstStyle/>
                  <a:p>
                    <a:r>
                      <a:rPr lang="en-US" dirty="0" smtClean="0">
                        <a:solidFill>
                          <a:srgbClr val="FFFFFF"/>
                        </a:solidFill>
                        <a:latin typeface="Calibri"/>
                        <a:cs typeface="Calibri"/>
                      </a:rPr>
                      <a:t>6</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97">
                <a:noFill/>
              </a:ln>
            </c:spPr>
            <c:txPr>
              <a:bodyPr/>
              <a:lstStyle/>
              <a:p>
                <a:pPr>
                  <a:defRPr>
                    <a:solidFill>
                      <a:srgbClr val="FFFFFF"/>
                    </a:solidFill>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Sheet1!$G$2</c:f>
              <c:numCache>
                <c:formatCode>General</c:formatCode>
                <c:ptCount val="1"/>
                <c:pt idx="0">
                  <c:v>10</c:v>
                </c:pt>
              </c:numCache>
            </c:numRef>
          </c:val>
        </c:ser>
        <c:ser>
          <c:idx val="6"/>
          <c:order val="6"/>
          <c:tx>
            <c:strRef>
              <c:f>Sheet1!$H$1</c:f>
              <c:strCache>
                <c:ptCount val="1"/>
                <c:pt idx="0">
                  <c:v>High</c:v>
                </c:pt>
              </c:strCache>
            </c:strRef>
          </c:tx>
          <c:spPr>
            <a:gradFill rotWithShape="0">
              <a:gsLst>
                <a:gs pos="0">
                  <a:srgbClr val="C3E5E8"/>
                </a:gs>
                <a:gs pos="20000">
                  <a:srgbClr val="C3E4E7"/>
                </a:gs>
                <a:gs pos="100000">
                  <a:srgbClr val="94AEB0"/>
                </a:gs>
              </a:gsLst>
              <a:lin ang="5400000"/>
            </a:gradFill>
            <a:ln w="25397">
              <a:noFill/>
            </a:ln>
            <a:effectLst>
              <a:outerShdw dist="35921" dir="2700000" algn="br">
                <a:srgbClr val="000000"/>
              </a:outerShdw>
            </a:effectLst>
          </c:spPr>
          <c:invertIfNegative val="0"/>
          <c:dLbls>
            <c:dLbl>
              <c:idx val="0"/>
              <c:tx>
                <c:rich>
                  <a:bodyPr/>
                  <a:lstStyle/>
                  <a:p>
                    <a:r>
                      <a:rPr lang="en-US" dirty="0" smtClean="0">
                        <a:latin typeface="Calibri"/>
                        <a:cs typeface="Calibri"/>
                      </a:rPr>
                      <a:t>7</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97">
                <a:noFill/>
              </a:ln>
            </c:spPr>
            <c:txPr>
              <a:bodyPr/>
              <a:lstStyle/>
              <a:p>
                <a:pPr>
                  <a:defRPr>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Sheet1!$H$2</c:f>
              <c:numCache>
                <c:formatCode>General</c:formatCode>
                <c:ptCount val="1"/>
                <c:pt idx="0">
                  <c:v>10</c:v>
                </c:pt>
              </c:numCache>
            </c:numRef>
          </c:val>
        </c:ser>
        <c:ser>
          <c:idx val="7"/>
          <c:order val="7"/>
          <c:tx>
            <c:strRef>
              <c:f>Sheet1!$I$1</c:f>
              <c:strCache>
                <c:ptCount val="1"/>
                <c:pt idx="0">
                  <c:v>Very high</c:v>
                </c:pt>
              </c:strCache>
            </c:strRef>
          </c:tx>
          <c:spPr>
            <a:gradFill rotWithShape="0">
              <a:gsLst>
                <a:gs pos="0">
                  <a:srgbClr val="7F7FBA"/>
                </a:gs>
                <a:gs pos="20000">
                  <a:srgbClr val="7F7FB8"/>
                </a:gs>
                <a:gs pos="100000">
                  <a:srgbClr val="60608C"/>
                </a:gs>
              </a:gsLst>
              <a:lin ang="5400000"/>
            </a:gradFill>
            <a:ln w="25397">
              <a:noFill/>
            </a:ln>
            <a:effectLst>
              <a:outerShdw dist="35921" dir="2700000" algn="br">
                <a:srgbClr val="000000"/>
              </a:outerShdw>
            </a:effectLst>
          </c:spPr>
          <c:invertIfNegative val="0"/>
          <c:dLbls>
            <c:dLbl>
              <c:idx val="0"/>
              <c:tx>
                <c:rich>
                  <a:bodyPr/>
                  <a:lstStyle/>
                  <a:p>
                    <a:r>
                      <a:rPr lang="en-US" dirty="0" smtClean="0">
                        <a:solidFill>
                          <a:srgbClr val="FFFFFF"/>
                        </a:solidFill>
                        <a:latin typeface="Calibri"/>
                        <a:cs typeface="Calibri"/>
                      </a:rPr>
                      <a:t>8</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97">
                <a:noFill/>
              </a:ln>
            </c:spPr>
            <c:txPr>
              <a:bodyPr/>
              <a:lstStyle/>
              <a:p>
                <a:pPr>
                  <a:defRPr>
                    <a:solidFill>
                      <a:srgbClr val="FFFFFF"/>
                    </a:solidFill>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Sheet1!$I$2</c:f>
              <c:numCache>
                <c:formatCode>General</c:formatCode>
                <c:ptCount val="1"/>
                <c:pt idx="0">
                  <c:v>10</c:v>
                </c:pt>
              </c:numCache>
            </c:numRef>
          </c:val>
        </c:ser>
        <c:ser>
          <c:idx val="8"/>
          <c:order val="8"/>
          <c:tx>
            <c:strRef>
              <c:f>Sheet1!$J$1</c:f>
              <c:strCache>
                <c:ptCount val="1"/>
                <c:pt idx="0">
                  <c:v>Top 10%</c:v>
                </c:pt>
              </c:strCache>
            </c:strRef>
          </c:tx>
          <c:spPr>
            <a:gradFill rotWithShape="0">
              <a:gsLst>
                <a:gs pos="0">
                  <a:srgbClr val="F8F8F8"/>
                </a:gs>
                <a:gs pos="20000">
                  <a:srgbClr val="F7F7F7"/>
                </a:gs>
                <a:gs pos="100000">
                  <a:srgbClr val="BDBDBD"/>
                </a:gs>
              </a:gsLst>
              <a:lin ang="5400000"/>
            </a:gradFill>
            <a:ln w="25397">
              <a:noFill/>
            </a:ln>
            <a:effectLst>
              <a:outerShdw dist="35921" dir="2700000" algn="br">
                <a:srgbClr val="000000"/>
              </a:outerShdw>
            </a:effectLst>
          </c:spPr>
          <c:invertIfNegative val="0"/>
          <c:dLbls>
            <c:dLbl>
              <c:idx val="0"/>
              <c:tx>
                <c:rich>
                  <a:bodyPr/>
                  <a:lstStyle/>
                  <a:p>
                    <a:r>
                      <a:rPr lang="en-US" dirty="0" smtClean="0">
                        <a:latin typeface="Calibri"/>
                        <a:cs typeface="Calibri"/>
                      </a:rPr>
                      <a:t>9</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97">
                <a:noFill/>
              </a:ln>
            </c:spPr>
            <c:txPr>
              <a:bodyPr/>
              <a:lstStyle/>
              <a:p>
                <a:pPr>
                  <a:defRPr>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Sheet1!$J$2</c:f>
              <c:numCache>
                <c:formatCode>General</c:formatCode>
                <c:ptCount val="1"/>
                <c:pt idx="0">
                  <c:v>10</c:v>
                </c:pt>
              </c:numCache>
            </c:numRef>
          </c:val>
        </c:ser>
        <c:dLbls>
          <c:showLegendKey val="0"/>
          <c:showVal val="0"/>
          <c:showCatName val="0"/>
          <c:showSerName val="0"/>
          <c:showPercent val="0"/>
          <c:showBubbleSize val="0"/>
        </c:dLbls>
        <c:gapWidth val="150"/>
        <c:overlap val="100"/>
        <c:axId val="112872064"/>
        <c:axId val="112898432"/>
      </c:barChart>
      <c:catAx>
        <c:axId val="112872064"/>
        <c:scaling>
          <c:orientation val="minMax"/>
        </c:scaling>
        <c:delete val="1"/>
        <c:axPos val="l"/>
        <c:numFmt formatCode="General" sourceLinked="1"/>
        <c:majorTickMark val="out"/>
        <c:minorTickMark val="none"/>
        <c:tickLblPos val="nextTo"/>
        <c:crossAx val="112898432"/>
        <c:crosses val="autoZero"/>
        <c:auto val="1"/>
        <c:lblAlgn val="ctr"/>
        <c:lblOffset val="100"/>
        <c:noMultiLvlLbl val="0"/>
      </c:catAx>
      <c:valAx>
        <c:axId val="112898432"/>
        <c:scaling>
          <c:orientation val="minMax"/>
          <c:max val="100"/>
        </c:scaling>
        <c:delete val="0"/>
        <c:axPos val="b"/>
        <c:majorGridlines>
          <c:spPr>
            <a:ln w="3175">
              <a:solidFill>
                <a:srgbClr val="808080"/>
              </a:solidFill>
              <a:prstDash val="solid"/>
            </a:ln>
          </c:spPr>
        </c:majorGridlines>
        <c:title>
          <c:tx>
            <c:rich>
              <a:bodyPr/>
              <a:lstStyle/>
              <a:p>
                <a:pPr>
                  <a:defRPr sz="1420" b="1" i="0" u="none" strike="noStrike" baseline="0">
                    <a:solidFill>
                      <a:srgbClr val="000000"/>
                    </a:solidFill>
                    <a:latin typeface="Calibri"/>
                    <a:ea typeface="Calibri"/>
                    <a:cs typeface="Calibri"/>
                  </a:defRPr>
                </a:pPr>
                <a:r>
                  <a:rPr lang="en-GB"/>
                  <a:t>%</a:t>
                </a:r>
              </a:p>
            </c:rich>
          </c:tx>
          <c:layout>
            <c:manualLayout>
              <c:xMode val="edge"/>
              <c:yMode val="edge"/>
              <c:x val="0.49477545709328702"/>
              <c:y val="0.81982170332156801"/>
            </c:manualLayout>
          </c:layout>
          <c:overlay val="0"/>
          <c:spPr>
            <a:noFill/>
            <a:ln w="25397">
              <a:noFill/>
            </a:ln>
          </c:spPr>
        </c:title>
        <c:numFmt formatCode="#,##0;\-#,##0%" sourceLinked="0"/>
        <c:majorTickMark val="out"/>
        <c:minorTickMark val="none"/>
        <c:tickLblPos val="nextTo"/>
        <c:spPr>
          <a:ln w="3175">
            <a:solidFill>
              <a:srgbClr val="808080"/>
            </a:solidFill>
            <a:prstDash val="solid"/>
          </a:ln>
        </c:spPr>
        <c:txPr>
          <a:bodyPr/>
          <a:lstStyle/>
          <a:p>
            <a:pPr>
              <a:defRPr sz="1070" b="0" i="0">
                <a:latin typeface="Calibri Light"/>
                <a:cs typeface="Calibri Light"/>
              </a:defRPr>
            </a:pPr>
            <a:endParaRPr lang="en-US"/>
          </a:p>
        </c:txPr>
        <c:crossAx val="112872064"/>
        <c:crosses val="autoZero"/>
        <c:crossBetween val="between"/>
        <c:majorUnit val="10"/>
      </c:valAx>
      <c:spPr>
        <a:noFill/>
        <a:ln w="25397">
          <a:noFill/>
        </a:ln>
      </c:spPr>
    </c:plotArea>
    <c:plotVisOnly val="1"/>
    <c:dispBlanksAs val="gap"/>
    <c:showDLblsOverMax val="0"/>
  </c:chart>
  <c:spPr>
    <a:noFill/>
    <a:ln>
      <a:noFill/>
    </a:ln>
  </c:spPr>
  <c:txPr>
    <a:bodyPr/>
    <a:lstStyle/>
    <a:p>
      <a:pPr>
        <a:defRPr sz="1606"/>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2331812152721797E-2"/>
          <c:y val="9.9793397801784103E-2"/>
          <c:w val="0.92630808243359397"/>
          <c:h val="0.56649909502052997"/>
        </c:manualLayout>
      </c:layout>
      <c:barChart>
        <c:barDir val="bar"/>
        <c:grouping val="stacked"/>
        <c:varyColors val="0"/>
        <c:ser>
          <c:idx val="0"/>
          <c:order val="0"/>
          <c:tx>
            <c:strRef>
              <c:f>Sheet1!$B$1</c:f>
              <c:strCache>
                <c:ptCount val="1"/>
                <c:pt idx="0">
                  <c:v>Lowest 10%</c:v>
                </c:pt>
              </c:strCache>
            </c:strRef>
          </c:tx>
          <c:spPr>
            <a:gradFill rotWithShape="0">
              <a:gsLst>
                <a:gs pos="0">
                  <a:srgbClr val="9BC6CA"/>
                </a:gs>
                <a:gs pos="20000">
                  <a:srgbClr val="9BC4C8"/>
                </a:gs>
                <a:gs pos="100000">
                  <a:srgbClr val="759698"/>
                </a:gs>
              </a:gsLst>
              <a:lin ang="5400000"/>
            </a:gradFill>
            <a:ln w="25358">
              <a:noFill/>
            </a:ln>
            <a:effectLst>
              <a:outerShdw dist="35921" dir="2700000" algn="br">
                <a:srgbClr val="000000"/>
              </a:outerShdw>
            </a:effectLst>
          </c:spPr>
          <c:invertIfNegative val="0"/>
          <c:dLbls>
            <c:dLbl>
              <c:idx val="0"/>
              <c:tx>
                <c:rich>
                  <a:bodyPr/>
                  <a:lstStyle/>
                  <a:p>
                    <a:r>
                      <a:rPr lang="en-US" b="0" i="0" dirty="0" smtClean="0">
                        <a:latin typeface="Calibri"/>
                        <a:cs typeface="Calibri"/>
                      </a:rPr>
                      <a:t>1</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58">
                <a:noFill/>
              </a:ln>
            </c:spPr>
            <c:txPr>
              <a:bodyPr/>
              <a:lstStyle/>
              <a:p>
                <a:pPr>
                  <a:defRPr b="0" i="0">
                    <a:latin typeface="Calibri"/>
                    <a:cs typeface="Calibri"/>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Sheet1!$B$2</c:f>
              <c:numCache>
                <c:formatCode>General</c:formatCode>
                <c:ptCount val="1"/>
                <c:pt idx="0">
                  <c:v>10</c:v>
                </c:pt>
              </c:numCache>
            </c:numRef>
          </c:val>
        </c:ser>
        <c:ser>
          <c:idx val="1"/>
          <c:order val="1"/>
          <c:tx>
            <c:strRef>
              <c:f>Sheet1!$C$1</c:f>
              <c:strCache>
                <c:ptCount val="1"/>
                <c:pt idx="0">
                  <c:v>Very low</c:v>
                </c:pt>
              </c:strCache>
            </c:strRef>
          </c:tx>
          <c:spPr>
            <a:gradFill rotWithShape="0">
              <a:gsLst>
                <a:gs pos="0">
                  <a:srgbClr val="1B1B93"/>
                </a:gs>
                <a:gs pos="20000">
                  <a:srgbClr val="1D1D90"/>
                </a:gs>
                <a:gs pos="100000">
                  <a:srgbClr val="13136D"/>
                </a:gs>
              </a:gsLst>
              <a:lin ang="5400000"/>
            </a:gradFill>
            <a:ln w="25358">
              <a:noFill/>
            </a:ln>
            <a:effectLst>
              <a:outerShdw dist="35921" dir="2700000" algn="br">
                <a:srgbClr val="000000"/>
              </a:outerShdw>
            </a:effectLst>
          </c:spPr>
          <c:invertIfNegative val="0"/>
          <c:dLbls>
            <c:dLbl>
              <c:idx val="0"/>
              <c:tx>
                <c:rich>
                  <a:bodyPr/>
                  <a:lstStyle/>
                  <a:p>
                    <a:pPr>
                      <a:defRPr b="0" i="0">
                        <a:solidFill>
                          <a:srgbClr val="FFFFFF"/>
                        </a:solidFill>
                        <a:latin typeface="Calibri"/>
                        <a:cs typeface="Calibri"/>
                      </a:defRPr>
                    </a:pPr>
                    <a:r>
                      <a:rPr lang="en-US" b="0" i="0" dirty="0" smtClean="0">
                        <a:solidFill>
                          <a:srgbClr val="FFFFFF"/>
                        </a:solidFill>
                        <a:latin typeface="Calibri"/>
                        <a:cs typeface="Calibri"/>
                      </a:rPr>
                      <a:t>2</a:t>
                    </a:r>
                    <a:endParaRPr lang="en-US" dirty="0">
                      <a:solidFill>
                        <a:srgbClr val="FFFFFF"/>
                      </a:solidFill>
                    </a:endParaRPr>
                  </a:p>
                </c:rich>
              </c:tx>
              <c:spPr>
                <a:noFill/>
                <a:ln w="25358">
                  <a:noFill/>
                </a:ln>
              </c:spPr>
              <c:showLegendKey val="0"/>
              <c:showVal val="0"/>
              <c:showCatName val="0"/>
              <c:showSerName val="0"/>
              <c:showPercent val="0"/>
              <c:showBubbleSize val="0"/>
              <c:extLst>
                <c:ext xmlns:c15="http://schemas.microsoft.com/office/drawing/2012/chart" uri="{CE6537A1-D6FC-4f65-9D91-7224C49458BB}">
                  <c15:layout/>
                </c:ext>
              </c:extLst>
            </c:dLbl>
            <c:spPr>
              <a:noFill/>
              <a:ln w="25358">
                <a:noFill/>
              </a:ln>
            </c:spPr>
            <c:txPr>
              <a:bodyPr/>
              <a:lstStyle/>
              <a:p>
                <a:pPr>
                  <a:defRPr b="0" i="0">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Sheet1!$C$2</c:f>
              <c:numCache>
                <c:formatCode>General</c:formatCode>
                <c:ptCount val="1"/>
                <c:pt idx="0">
                  <c:v>10</c:v>
                </c:pt>
              </c:numCache>
            </c:numRef>
          </c:val>
        </c:ser>
        <c:ser>
          <c:idx val="2"/>
          <c:order val="2"/>
          <c:tx>
            <c:strRef>
              <c:f>Sheet1!$D$1</c:f>
              <c:strCache>
                <c:ptCount val="1"/>
                <c:pt idx="0">
                  <c:v>Low</c:v>
                </c:pt>
              </c:strCache>
            </c:strRef>
          </c:tx>
          <c:spPr>
            <a:gradFill rotWithShape="0">
              <a:gsLst>
                <a:gs pos="0">
                  <a:srgbClr val="DCDCDC"/>
                </a:gs>
                <a:gs pos="20000">
                  <a:srgbClr val="DBDBDB"/>
                </a:gs>
                <a:gs pos="100000">
                  <a:srgbClr val="A7A7A7"/>
                </a:gs>
              </a:gsLst>
              <a:lin ang="5400000"/>
            </a:gradFill>
            <a:ln w="25358">
              <a:noFill/>
            </a:ln>
            <a:effectLst>
              <a:outerShdw dist="35921" dir="2700000" algn="br">
                <a:srgbClr val="000000"/>
              </a:outerShdw>
            </a:effectLst>
          </c:spPr>
          <c:invertIfNegative val="0"/>
          <c:dLbls>
            <c:dLbl>
              <c:idx val="0"/>
              <c:tx>
                <c:rich>
                  <a:bodyPr/>
                  <a:lstStyle/>
                  <a:p>
                    <a:pPr>
                      <a:defRPr b="0" i="0">
                        <a:latin typeface="Calibri"/>
                        <a:cs typeface="Calibri"/>
                      </a:defRPr>
                    </a:pPr>
                    <a:r>
                      <a:rPr lang="en-US" b="0" i="0" dirty="0" smtClean="0">
                        <a:latin typeface="Calibri"/>
                        <a:cs typeface="Calibri"/>
                      </a:rPr>
                      <a:t>3</a:t>
                    </a:r>
                    <a:endParaRPr lang="en-US" dirty="0"/>
                  </a:p>
                </c:rich>
              </c:tx>
              <c:spPr>
                <a:noFill/>
                <a:ln w="25358">
                  <a:noFill/>
                </a:ln>
              </c:spPr>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Cateo</c:v>
                </c:pt>
              </c:strCache>
            </c:strRef>
          </c:cat>
          <c:val>
            <c:numRef>
              <c:f>Sheet1!$D$2</c:f>
              <c:numCache>
                <c:formatCode>General</c:formatCode>
                <c:ptCount val="1"/>
                <c:pt idx="0">
                  <c:v>10</c:v>
                </c:pt>
              </c:numCache>
            </c:numRef>
          </c:val>
        </c:ser>
        <c:ser>
          <c:idx val="3"/>
          <c:order val="3"/>
          <c:tx>
            <c:strRef>
              <c:f>Sheet1!$E$1</c:f>
              <c:strCache>
                <c:ptCount val="1"/>
                <c:pt idx="0">
                  <c:v>Low-average</c:v>
                </c:pt>
              </c:strCache>
            </c:strRef>
          </c:tx>
          <c:spPr>
            <a:gradFill rotWithShape="0">
              <a:gsLst>
                <a:gs pos="0">
                  <a:srgbClr val="000000"/>
                </a:gs>
                <a:gs pos="20000">
                  <a:srgbClr val="000000"/>
                </a:gs>
                <a:gs pos="100000">
                  <a:srgbClr val="000000"/>
                </a:gs>
              </a:gsLst>
              <a:lin ang="5400000"/>
            </a:gradFill>
            <a:ln w="25358">
              <a:noFill/>
            </a:ln>
            <a:effectLst>
              <a:outerShdw dist="35921" dir="2700000" algn="br">
                <a:srgbClr val="000000"/>
              </a:outerShdw>
            </a:effectLst>
          </c:spPr>
          <c:invertIfNegative val="0"/>
          <c:dLbls>
            <c:dLbl>
              <c:idx val="0"/>
              <c:tx>
                <c:rich>
                  <a:bodyPr/>
                  <a:lstStyle/>
                  <a:p>
                    <a:r>
                      <a:rPr lang="en-US" dirty="0" smtClean="0">
                        <a:solidFill>
                          <a:srgbClr val="FFFFFF"/>
                        </a:solidFill>
                        <a:latin typeface="Calibri"/>
                        <a:cs typeface="Calibri"/>
                      </a:rPr>
                      <a:t>4</a:t>
                    </a:r>
                    <a:endParaRPr lang="en-US" dirty="0">
                      <a:solidFill>
                        <a:srgbClr val="FFFFFF"/>
                      </a:solidFill>
                    </a:endParaRPr>
                  </a:p>
                </c:rich>
              </c:tx>
              <c:showLegendKey val="0"/>
              <c:showVal val="0"/>
              <c:showCatName val="0"/>
              <c:showSerName val="0"/>
              <c:showPercent val="0"/>
              <c:showBubbleSize val="0"/>
              <c:extLst>
                <c:ext xmlns:c15="http://schemas.microsoft.com/office/drawing/2012/chart" uri="{CE6537A1-D6FC-4f65-9D91-7224C49458BB}">
                  <c15:layout/>
                </c:ext>
              </c:extLst>
            </c:dLbl>
            <c:spPr>
              <a:noFill/>
              <a:ln w="25358">
                <a:noFill/>
              </a:ln>
            </c:spPr>
            <c:txPr>
              <a:bodyPr/>
              <a:lstStyle/>
              <a:p>
                <a:pPr>
                  <a:defRPr>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Sheet1!$E$2</c:f>
              <c:numCache>
                <c:formatCode>General</c:formatCode>
                <c:ptCount val="1"/>
                <c:pt idx="0">
                  <c:v>10</c:v>
                </c:pt>
              </c:numCache>
            </c:numRef>
          </c:val>
        </c:ser>
        <c:ser>
          <c:idx val="4"/>
          <c:order val="4"/>
          <c:tx>
            <c:strRef>
              <c:f>Sheet1!$F$1</c:f>
              <c:strCache>
                <c:ptCount val="1"/>
                <c:pt idx="0">
                  <c:v>Average (middle 20%)</c:v>
                </c:pt>
              </c:strCache>
            </c:strRef>
          </c:tx>
          <c:spPr>
            <a:gradFill rotWithShape="0">
              <a:gsLst>
                <a:gs pos="0">
                  <a:srgbClr val="B8CFD1"/>
                </a:gs>
                <a:gs pos="20000">
                  <a:srgbClr val="B8CDD0"/>
                </a:gs>
                <a:gs pos="100000">
                  <a:srgbClr val="8C9D9F"/>
                </a:gs>
              </a:gsLst>
              <a:lin ang="5400000"/>
            </a:gradFill>
            <a:ln w="25358">
              <a:noFill/>
            </a:ln>
            <a:effectLst>
              <a:outerShdw dist="35921" dir="2700000" algn="br">
                <a:srgbClr val="000000"/>
              </a:outerShdw>
            </a:effectLst>
          </c:spPr>
          <c:invertIfNegative val="0"/>
          <c:dLbls>
            <c:dLbl>
              <c:idx val="0"/>
              <c:tx>
                <c:rich>
                  <a:bodyPr/>
                  <a:lstStyle/>
                  <a:p>
                    <a:r>
                      <a:rPr lang="en-US" dirty="0" smtClean="0">
                        <a:latin typeface="Calibri"/>
                        <a:cs typeface="Calibri"/>
                      </a:rPr>
                      <a:t>5</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58">
                <a:noFill/>
              </a:ln>
            </c:spPr>
            <c:txPr>
              <a:bodyPr/>
              <a:lstStyle/>
              <a:p>
                <a:pPr>
                  <a:defRPr>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Sheet1!$F$2</c:f>
              <c:numCache>
                <c:formatCode>General</c:formatCode>
                <c:ptCount val="1"/>
                <c:pt idx="0">
                  <c:v>20</c:v>
                </c:pt>
              </c:numCache>
            </c:numRef>
          </c:val>
        </c:ser>
        <c:ser>
          <c:idx val="5"/>
          <c:order val="5"/>
          <c:tx>
            <c:strRef>
              <c:f>Sheet1!$G$1</c:f>
              <c:strCache>
                <c:ptCount val="1"/>
                <c:pt idx="0">
                  <c:v>High-average</c:v>
                </c:pt>
              </c:strCache>
            </c:strRef>
          </c:tx>
          <c:spPr>
            <a:gradFill rotWithShape="0">
              <a:gsLst>
                <a:gs pos="0">
                  <a:srgbClr val="171784"/>
                </a:gs>
                <a:gs pos="20000">
                  <a:srgbClr val="191982"/>
                </a:gs>
                <a:gs pos="100000">
                  <a:srgbClr val="101062"/>
                </a:gs>
              </a:gsLst>
              <a:lin ang="5400000"/>
            </a:gradFill>
            <a:ln w="25358">
              <a:noFill/>
            </a:ln>
            <a:effectLst>
              <a:outerShdw dist="35921" dir="2700000" algn="br">
                <a:srgbClr val="000000"/>
              </a:outerShdw>
            </a:effectLst>
          </c:spPr>
          <c:invertIfNegative val="0"/>
          <c:dLbls>
            <c:dLbl>
              <c:idx val="0"/>
              <c:tx>
                <c:rich>
                  <a:bodyPr/>
                  <a:lstStyle/>
                  <a:p>
                    <a:r>
                      <a:rPr lang="en-US" dirty="0" smtClean="0">
                        <a:solidFill>
                          <a:srgbClr val="FFFFFF"/>
                        </a:solidFill>
                        <a:latin typeface="Calibri"/>
                        <a:cs typeface="Calibri"/>
                      </a:rPr>
                      <a:t>6</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58">
                <a:noFill/>
              </a:ln>
            </c:spPr>
            <c:txPr>
              <a:bodyPr/>
              <a:lstStyle/>
              <a:p>
                <a:pPr>
                  <a:defRPr>
                    <a:solidFill>
                      <a:srgbClr val="FFFFFF"/>
                    </a:solidFill>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Sheet1!$G$2</c:f>
              <c:numCache>
                <c:formatCode>General</c:formatCode>
                <c:ptCount val="1"/>
                <c:pt idx="0">
                  <c:v>10</c:v>
                </c:pt>
              </c:numCache>
            </c:numRef>
          </c:val>
        </c:ser>
        <c:ser>
          <c:idx val="6"/>
          <c:order val="6"/>
          <c:tx>
            <c:strRef>
              <c:f>Sheet1!$H$1</c:f>
              <c:strCache>
                <c:ptCount val="1"/>
                <c:pt idx="0">
                  <c:v>High</c:v>
                </c:pt>
              </c:strCache>
            </c:strRef>
          </c:tx>
          <c:spPr>
            <a:gradFill rotWithShape="0">
              <a:gsLst>
                <a:gs pos="0">
                  <a:srgbClr val="C3E5E8"/>
                </a:gs>
                <a:gs pos="20000">
                  <a:srgbClr val="C3E4E7"/>
                </a:gs>
                <a:gs pos="100000">
                  <a:srgbClr val="94AEB0"/>
                </a:gs>
              </a:gsLst>
              <a:lin ang="5400000"/>
            </a:gradFill>
            <a:ln w="25358">
              <a:noFill/>
            </a:ln>
            <a:effectLst>
              <a:outerShdw dist="35921" dir="2700000" algn="br">
                <a:srgbClr val="000000"/>
              </a:outerShdw>
            </a:effectLst>
          </c:spPr>
          <c:invertIfNegative val="0"/>
          <c:dLbls>
            <c:dLbl>
              <c:idx val="0"/>
              <c:tx>
                <c:rich>
                  <a:bodyPr/>
                  <a:lstStyle/>
                  <a:p>
                    <a:r>
                      <a:rPr lang="en-US" dirty="0" smtClean="0">
                        <a:latin typeface="Calibri"/>
                        <a:cs typeface="Calibri"/>
                      </a:rPr>
                      <a:t>7</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58">
                <a:noFill/>
              </a:ln>
            </c:spPr>
            <c:txPr>
              <a:bodyPr/>
              <a:lstStyle/>
              <a:p>
                <a:pPr>
                  <a:defRPr>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Sheet1!$H$2</c:f>
              <c:numCache>
                <c:formatCode>General</c:formatCode>
                <c:ptCount val="1"/>
                <c:pt idx="0">
                  <c:v>10</c:v>
                </c:pt>
              </c:numCache>
            </c:numRef>
          </c:val>
        </c:ser>
        <c:ser>
          <c:idx val="7"/>
          <c:order val="7"/>
          <c:tx>
            <c:strRef>
              <c:f>Sheet1!$I$1</c:f>
              <c:strCache>
                <c:ptCount val="1"/>
                <c:pt idx="0">
                  <c:v>Very high</c:v>
                </c:pt>
              </c:strCache>
            </c:strRef>
          </c:tx>
          <c:spPr>
            <a:gradFill rotWithShape="0">
              <a:gsLst>
                <a:gs pos="0">
                  <a:srgbClr val="7F7FBA"/>
                </a:gs>
                <a:gs pos="20000">
                  <a:srgbClr val="7F7FB8"/>
                </a:gs>
                <a:gs pos="100000">
                  <a:srgbClr val="60608C"/>
                </a:gs>
              </a:gsLst>
              <a:lin ang="5400000"/>
            </a:gradFill>
            <a:ln w="25358">
              <a:noFill/>
            </a:ln>
            <a:effectLst>
              <a:outerShdw dist="35921" dir="2700000" algn="br">
                <a:srgbClr val="000000"/>
              </a:outerShdw>
            </a:effectLst>
          </c:spPr>
          <c:invertIfNegative val="0"/>
          <c:dLbls>
            <c:dLbl>
              <c:idx val="0"/>
              <c:tx>
                <c:rich>
                  <a:bodyPr/>
                  <a:lstStyle/>
                  <a:p>
                    <a:r>
                      <a:rPr lang="en-US" dirty="0" smtClean="0">
                        <a:solidFill>
                          <a:srgbClr val="FFFFFF"/>
                        </a:solidFill>
                        <a:latin typeface="Calibri"/>
                        <a:cs typeface="Calibri"/>
                      </a:rPr>
                      <a:t>8</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58">
                <a:noFill/>
              </a:ln>
            </c:spPr>
            <c:txPr>
              <a:bodyPr/>
              <a:lstStyle/>
              <a:p>
                <a:pPr>
                  <a:defRPr>
                    <a:solidFill>
                      <a:srgbClr val="FFFFFF"/>
                    </a:solidFill>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Sheet1!$I$2</c:f>
              <c:numCache>
                <c:formatCode>General</c:formatCode>
                <c:ptCount val="1"/>
                <c:pt idx="0">
                  <c:v>10</c:v>
                </c:pt>
              </c:numCache>
            </c:numRef>
          </c:val>
        </c:ser>
        <c:ser>
          <c:idx val="8"/>
          <c:order val="8"/>
          <c:tx>
            <c:strRef>
              <c:f>Sheet1!$J$1</c:f>
              <c:strCache>
                <c:ptCount val="1"/>
                <c:pt idx="0">
                  <c:v>Top 10%</c:v>
                </c:pt>
              </c:strCache>
            </c:strRef>
          </c:tx>
          <c:spPr>
            <a:gradFill rotWithShape="0">
              <a:gsLst>
                <a:gs pos="0">
                  <a:srgbClr val="F8F8F8"/>
                </a:gs>
                <a:gs pos="20000">
                  <a:srgbClr val="F7F7F7"/>
                </a:gs>
                <a:gs pos="100000">
                  <a:srgbClr val="BDBDBD"/>
                </a:gs>
              </a:gsLst>
              <a:lin ang="5400000"/>
            </a:gradFill>
            <a:ln w="25358">
              <a:noFill/>
            </a:ln>
            <a:effectLst>
              <a:outerShdw dist="35921" dir="2700000" algn="br">
                <a:srgbClr val="000000"/>
              </a:outerShdw>
            </a:effectLst>
          </c:spPr>
          <c:invertIfNegative val="0"/>
          <c:dLbls>
            <c:dLbl>
              <c:idx val="0"/>
              <c:tx>
                <c:rich>
                  <a:bodyPr/>
                  <a:lstStyle/>
                  <a:p>
                    <a:r>
                      <a:rPr lang="en-US" dirty="0" smtClean="0">
                        <a:latin typeface="Calibri"/>
                        <a:cs typeface="Calibri"/>
                      </a:rPr>
                      <a:t>9</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spPr>
              <a:noFill/>
              <a:ln w="25358">
                <a:noFill/>
              </a:ln>
            </c:spPr>
            <c:txPr>
              <a:bodyPr/>
              <a:lstStyle/>
              <a:p>
                <a:pPr>
                  <a:defRPr>
                    <a:latin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Cateo</c:v>
                </c:pt>
              </c:strCache>
            </c:strRef>
          </c:cat>
          <c:val>
            <c:numRef>
              <c:f>Sheet1!$J$2</c:f>
              <c:numCache>
                <c:formatCode>General</c:formatCode>
                <c:ptCount val="1"/>
                <c:pt idx="0">
                  <c:v>10</c:v>
                </c:pt>
              </c:numCache>
            </c:numRef>
          </c:val>
        </c:ser>
        <c:dLbls>
          <c:showLegendKey val="0"/>
          <c:showVal val="0"/>
          <c:showCatName val="0"/>
          <c:showSerName val="0"/>
          <c:showPercent val="0"/>
          <c:showBubbleSize val="0"/>
        </c:dLbls>
        <c:gapWidth val="150"/>
        <c:overlap val="100"/>
        <c:axId val="129417984"/>
        <c:axId val="129419520"/>
      </c:barChart>
      <c:catAx>
        <c:axId val="129417984"/>
        <c:scaling>
          <c:orientation val="minMax"/>
        </c:scaling>
        <c:delete val="1"/>
        <c:axPos val="l"/>
        <c:numFmt formatCode="General" sourceLinked="1"/>
        <c:majorTickMark val="out"/>
        <c:minorTickMark val="none"/>
        <c:tickLblPos val="nextTo"/>
        <c:crossAx val="129419520"/>
        <c:crosses val="autoZero"/>
        <c:auto val="1"/>
        <c:lblAlgn val="ctr"/>
        <c:lblOffset val="100"/>
        <c:noMultiLvlLbl val="0"/>
      </c:catAx>
      <c:valAx>
        <c:axId val="129419520"/>
        <c:scaling>
          <c:orientation val="minMax"/>
          <c:max val="100"/>
        </c:scaling>
        <c:delete val="0"/>
        <c:axPos val="b"/>
        <c:majorGridlines>
          <c:spPr>
            <a:ln w="3170">
              <a:solidFill>
                <a:srgbClr val="808080"/>
              </a:solidFill>
              <a:prstDash val="solid"/>
            </a:ln>
          </c:spPr>
        </c:majorGridlines>
        <c:title>
          <c:tx>
            <c:rich>
              <a:bodyPr/>
              <a:lstStyle/>
              <a:p>
                <a:pPr>
                  <a:defRPr sz="1413" b="1" i="0" u="none" strike="noStrike" baseline="0">
                    <a:solidFill>
                      <a:srgbClr val="000000"/>
                    </a:solidFill>
                    <a:latin typeface="Calibri"/>
                    <a:ea typeface="Calibri"/>
                    <a:cs typeface="Calibri"/>
                  </a:defRPr>
                </a:pPr>
                <a:r>
                  <a:rPr lang="en-GB"/>
                  <a:t>%</a:t>
                </a:r>
              </a:p>
            </c:rich>
          </c:tx>
          <c:layout>
            <c:manualLayout>
              <c:xMode val="edge"/>
              <c:yMode val="edge"/>
              <c:x val="0.49477536542241801"/>
              <c:y val="0.81982175305009997"/>
            </c:manualLayout>
          </c:layout>
          <c:overlay val="0"/>
          <c:spPr>
            <a:noFill/>
            <a:ln w="25358">
              <a:noFill/>
            </a:ln>
          </c:spPr>
        </c:title>
        <c:numFmt formatCode="#,##0;\-#,##0%" sourceLinked="0"/>
        <c:majorTickMark val="out"/>
        <c:minorTickMark val="none"/>
        <c:tickLblPos val="nextTo"/>
        <c:spPr>
          <a:ln w="3170">
            <a:solidFill>
              <a:srgbClr val="808080"/>
            </a:solidFill>
            <a:prstDash val="solid"/>
          </a:ln>
        </c:spPr>
        <c:txPr>
          <a:bodyPr/>
          <a:lstStyle/>
          <a:p>
            <a:pPr>
              <a:defRPr sz="1065" b="0" i="0">
                <a:latin typeface="Calibri Light"/>
                <a:cs typeface="Calibri Light"/>
              </a:defRPr>
            </a:pPr>
            <a:endParaRPr lang="en-US"/>
          </a:p>
        </c:txPr>
        <c:crossAx val="129417984"/>
        <c:crosses val="autoZero"/>
        <c:crossBetween val="between"/>
        <c:majorUnit val="10"/>
      </c:valAx>
      <c:spPr>
        <a:noFill/>
        <a:ln w="25358">
          <a:noFill/>
        </a:ln>
      </c:spPr>
    </c:plotArea>
    <c:plotVisOnly val="1"/>
    <c:dispBlanksAs val="gap"/>
    <c:showDLblsOverMax val="0"/>
  </c:chart>
  <c:spPr>
    <a:noFill/>
    <a:ln>
      <a:noFill/>
    </a:ln>
  </c:spPr>
  <c:txPr>
    <a:bodyPr/>
    <a:lstStyle/>
    <a:p>
      <a:pPr>
        <a:defRPr sz="1597"/>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8475"/>
          </a:xfrm>
          <a:prstGeom prst="rect">
            <a:avLst/>
          </a:prstGeom>
        </p:spPr>
        <p:txBody>
          <a:bodyPr vert="horz" lIns="91440" tIns="45720" rIns="91440" bIns="45720" rtlCol="0"/>
          <a:lstStyle>
            <a:lvl1pPr algn="l">
              <a:defRPr sz="1200">
                <a:latin typeface="Times" panose="02020603050405020304" pitchFamily="18" charset="0"/>
                <a:ea typeface="MS PGothic" panose="020B0600070205080204" pitchFamily="34" charset="-128"/>
                <a:cs typeface="+mn-cs"/>
              </a:defRPr>
            </a:lvl1pPr>
          </a:lstStyle>
          <a:p>
            <a:pPr>
              <a:defRPr/>
            </a:pPr>
            <a:endParaRPr lang="en-GB"/>
          </a:p>
        </p:txBody>
      </p:sp>
      <p:sp>
        <p:nvSpPr>
          <p:cNvPr id="3" name="Date Placeholder 2"/>
          <p:cNvSpPr>
            <a:spLocks noGrp="1"/>
          </p:cNvSpPr>
          <p:nvPr>
            <p:ph type="dt" sz="quarter" idx="1"/>
          </p:nvPr>
        </p:nvSpPr>
        <p:spPr>
          <a:xfrm>
            <a:off x="3776663" y="0"/>
            <a:ext cx="2890837" cy="49847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8FB83EA-DF2A-4D4D-AF9D-C95C5A6657ED}" type="datetimeFigureOut">
              <a:rPr lang="en-GB" altLang="en-US"/>
              <a:pPr/>
              <a:t>09/02/2015</a:t>
            </a:fld>
            <a:endParaRPr lang="en-GB" altLang="en-US"/>
          </a:p>
        </p:txBody>
      </p:sp>
      <p:sp>
        <p:nvSpPr>
          <p:cNvPr id="4" name="Footer Placeholder 3"/>
          <p:cNvSpPr>
            <a:spLocks noGrp="1"/>
          </p:cNvSpPr>
          <p:nvPr>
            <p:ph type="ftr" sz="quarter" idx="2"/>
          </p:nvPr>
        </p:nvSpPr>
        <p:spPr>
          <a:xfrm>
            <a:off x="0" y="9428163"/>
            <a:ext cx="2890838" cy="498475"/>
          </a:xfrm>
          <a:prstGeom prst="rect">
            <a:avLst/>
          </a:prstGeom>
        </p:spPr>
        <p:txBody>
          <a:bodyPr vert="horz" lIns="91440" tIns="45720" rIns="91440" bIns="45720" rtlCol="0" anchor="b"/>
          <a:lstStyle>
            <a:lvl1pPr algn="l">
              <a:defRPr sz="1200">
                <a:latin typeface="Times" panose="02020603050405020304" pitchFamily="18" charset="0"/>
                <a:ea typeface="MS PGothic" panose="020B0600070205080204" pitchFamily="34" charset="-128"/>
                <a:cs typeface="+mn-cs"/>
              </a:defRPr>
            </a:lvl1pPr>
          </a:lstStyle>
          <a:p>
            <a:pPr>
              <a:defRPr/>
            </a:pPr>
            <a:endParaRPr lang="en-GB"/>
          </a:p>
        </p:txBody>
      </p:sp>
      <p:sp>
        <p:nvSpPr>
          <p:cNvPr id="5" name="Slide Number Placeholder 4"/>
          <p:cNvSpPr>
            <a:spLocks noGrp="1"/>
          </p:cNvSpPr>
          <p:nvPr>
            <p:ph type="sldNum" sz="quarter" idx="3"/>
          </p:nvPr>
        </p:nvSpPr>
        <p:spPr>
          <a:xfrm>
            <a:off x="3776663" y="9428163"/>
            <a:ext cx="2890837"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2DE06FC-7B10-4A81-B1AB-E71F2AE2384A}" type="slidenum">
              <a:rPr lang="en-GB" altLang="en-US"/>
              <a:pPr/>
              <a:t>‹#›</a:t>
            </a:fld>
            <a:endParaRPr lang="en-GB" altLang="en-US"/>
          </a:p>
        </p:txBody>
      </p:sp>
    </p:spTree>
    <p:extLst>
      <p:ext uri="{BB962C8B-B14F-4D97-AF65-F5344CB8AC3E}">
        <p14:creationId xmlns:p14="http://schemas.microsoft.com/office/powerpoint/2010/main" val="1634563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lIns="91440" tIns="45720" rIns="91440" bIns="45720" rtlCol="0"/>
          <a:lstStyle>
            <a:lvl1pPr algn="l">
              <a:defRPr sz="1200">
                <a:latin typeface="Times"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776663" y="0"/>
            <a:ext cx="2890837"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5A73105-9A7A-472A-91CA-78BCEC8C70D7}" type="datetimeFigureOut">
              <a:rPr lang="en-US" altLang="en-US"/>
              <a:pPr/>
              <a:t>2/9/2015</a:t>
            </a:fld>
            <a:endParaRPr lang="en-US" alt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9428163"/>
            <a:ext cx="2890838" cy="496887"/>
          </a:xfrm>
          <a:prstGeom prst="rect">
            <a:avLst/>
          </a:prstGeom>
        </p:spPr>
        <p:txBody>
          <a:bodyPr vert="horz" lIns="91440" tIns="45720" rIns="91440" bIns="45720" rtlCol="0" anchor="b"/>
          <a:lstStyle>
            <a:lvl1pPr algn="l">
              <a:defRPr sz="1200">
                <a:latin typeface="Times"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776663" y="9428163"/>
            <a:ext cx="2890837"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9A9E975-04EC-4B4E-AC42-501CADC015CC}" type="slidenum">
              <a:rPr lang="en-US" altLang="en-US"/>
              <a:pPr/>
              <a:t>‹#›</a:t>
            </a:fld>
            <a:endParaRPr lang="en-US" altLang="en-US"/>
          </a:p>
        </p:txBody>
      </p:sp>
    </p:spTree>
    <p:extLst>
      <p:ext uri="{BB962C8B-B14F-4D97-AF65-F5344CB8AC3E}">
        <p14:creationId xmlns:p14="http://schemas.microsoft.com/office/powerpoint/2010/main" val="3983808891"/>
      </p:ext>
    </p:extLst>
  </p:cSld>
  <p:clrMap bg1="lt1" tx1="dk1" bg2="lt2" tx2="dk2" accent1="accent1" accent2="accent2" accent3="accent3" accent4="accent4" accent5="accent5" accent6="accent6" hlink="hlink" folHlink="folHlink"/>
  <p:notesStyle>
    <a:lvl1pPr algn="l" defTabSz="100013" rtl="0" eaLnBrk="0" fontAlgn="base" hangingPunct="0">
      <a:spcBef>
        <a:spcPct val="30000"/>
      </a:spcBef>
      <a:spcAft>
        <a:spcPct val="0"/>
      </a:spcAft>
      <a:defRPr sz="300" kern="1200">
        <a:solidFill>
          <a:schemeClr val="tx1"/>
        </a:solidFill>
        <a:latin typeface="+mn-lt"/>
        <a:ea typeface="MS PGothic" panose="020B0600070205080204" pitchFamily="34" charset="-128"/>
        <a:cs typeface="MS PGothic" charset="0"/>
      </a:defRPr>
    </a:lvl1pPr>
    <a:lvl2pPr marL="100013" algn="l" defTabSz="100013" rtl="0" eaLnBrk="0" fontAlgn="base" hangingPunct="0">
      <a:spcBef>
        <a:spcPct val="30000"/>
      </a:spcBef>
      <a:spcAft>
        <a:spcPct val="0"/>
      </a:spcAft>
      <a:defRPr sz="300" kern="1200">
        <a:solidFill>
          <a:schemeClr val="tx1"/>
        </a:solidFill>
        <a:latin typeface="+mn-lt"/>
        <a:ea typeface="MS PGothic" panose="020B0600070205080204" pitchFamily="34" charset="-128"/>
        <a:cs typeface="MS PGothic" charset="0"/>
      </a:defRPr>
    </a:lvl2pPr>
    <a:lvl3pPr marL="200025" algn="l" defTabSz="100013" rtl="0" eaLnBrk="0" fontAlgn="base" hangingPunct="0">
      <a:spcBef>
        <a:spcPct val="30000"/>
      </a:spcBef>
      <a:spcAft>
        <a:spcPct val="0"/>
      </a:spcAft>
      <a:defRPr sz="300" kern="1200">
        <a:solidFill>
          <a:schemeClr val="tx1"/>
        </a:solidFill>
        <a:latin typeface="+mn-lt"/>
        <a:ea typeface="MS PGothic" panose="020B0600070205080204" pitchFamily="34" charset="-128"/>
        <a:cs typeface="MS PGothic" charset="0"/>
      </a:defRPr>
    </a:lvl3pPr>
    <a:lvl4pPr marL="300038" algn="l" defTabSz="100013" rtl="0" eaLnBrk="0" fontAlgn="base" hangingPunct="0">
      <a:spcBef>
        <a:spcPct val="30000"/>
      </a:spcBef>
      <a:spcAft>
        <a:spcPct val="0"/>
      </a:spcAft>
      <a:defRPr sz="300" kern="1200">
        <a:solidFill>
          <a:schemeClr val="tx1"/>
        </a:solidFill>
        <a:latin typeface="+mn-lt"/>
        <a:ea typeface="MS PGothic" panose="020B0600070205080204" pitchFamily="34" charset="-128"/>
        <a:cs typeface="MS PGothic" charset="0"/>
      </a:defRPr>
    </a:lvl4pPr>
    <a:lvl5pPr marL="400050" algn="l" defTabSz="100013" rtl="0" eaLnBrk="0" fontAlgn="base" hangingPunct="0">
      <a:spcBef>
        <a:spcPct val="30000"/>
      </a:spcBef>
      <a:spcAft>
        <a:spcPct val="0"/>
      </a:spcAft>
      <a:defRPr sz="300" kern="1200">
        <a:solidFill>
          <a:schemeClr val="tx1"/>
        </a:solidFill>
        <a:latin typeface="+mn-lt"/>
        <a:ea typeface="MS PGothic" panose="020B0600070205080204" pitchFamily="34" charset="-128"/>
        <a:cs typeface="MS PGothic" charset="0"/>
      </a:defRPr>
    </a:lvl5pPr>
    <a:lvl6pPr marL="500405" algn="l" defTabSz="100081" rtl="0" eaLnBrk="1" latinLnBrk="0" hangingPunct="1">
      <a:defRPr sz="300" kern="1200">
        <a:solidFill>
          <a:schemeClr val="tx1"/>
        </a:solidFill>
        <a:latin typeface="+mn-lt"/>
        <a:ea typeface="+mn-ea"/>
        <a:cs typeface="+mn-cs"/>
      </a:defRPr>
    </a:lvl6pPr>
    <a:lvl7pPr marL="600486" algn="l" defTabSz="100081" rtl="0" eaLnBrk="1" latinLnBrk="0" hangingPunct="1">
      <a:defRPr sz="300" kern="1200">
        <a:solidFill>
          <a:schemeClr val="tx1"/>
        </a:solidFill>
        <a:latin typeface="+mn-lt"/>
        <a:ea typeface="+mn-ea"/>
        <a:cs typeface="+mn-cs"/>
      </a:defRPr>
    </a:lvl7pPr>
    <a:lvl8pPr marL="700568" algn="l" defTabSz="100081" rtl="0" eaLnBrk="1" latinLnBrk="0" hangingPunct="1">
      <a:defRPr sz="300" kern="1200">
        <a:solidFill>
          <a:schemeClr val="tx1"/>
        </a:solidFill>
        <a:latin typeface="+mn-lt"/>
        <a:ea typeface="+mn-ea"/>
        <a:cs typeface="+mn-cs"/>
      </a:defRPr>
    </a:lvl8pPr>
    <a:lvl9pPr marL="800649" algn="l" defTabSz="100081" rtl="0" eaLnBrk="1" latinLnBrk="0" hangingPunct="1">
      <a:defRPr sz="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t>Introduce myself and presentation</a:t>
            </a:r>
          </a:p>
          <a:p>
            <a:pPr eaLnBrk="1" hangingPunct="1">
              <a:spcBef>
                <a:spcPct val="0"/>
              </a:spcBef>
            </a:pPr>
            <a:endParaRPr lang="en-US" altLang="en-US" sz="1600" dirty="0" smtClean="0"/>
          </a:p>
          <a:p>
            <a:pPr eaLnBrk="1" hangingPunct="1">
              <a:spcBef>
                <a:spcPct val="0"/>
              </a:spcBef>
            </a:pPr>
            <a:r>
              <a:rPr lang="en-US" altLang="en-US" sz="1600" i="1" dirty="0" smtClean="0"/>
              <a:t>General notes/tips:</a:t>
            </a:r>
          </a:p>
          <a:p>
            <a:pPr eaLnBrk="1" hangingPunct="1">
              <a:spcBef>
                <a:spcPct val="0"/>
              </a:spcBef>
            </a:pPr>
            <a:endParaRPr lang="en-US" altLang="en-US" sz="1600" i="1" dirty="0" smtClean="0"/>
          </a:p>
          <a:p>
            <a:pPr eaLnBrk="1" hangingPunct="1">
              <a:spcBef>
                <a:spcPct val="0"/>
              </a:spcBef>
            </a:pPr>
            <a:r>
              <a:rPr lang="en-US" altLang="en-US" sz="1600" i="1" dirty="0" smtClean="0"/>
              <a:t>15 minute slot (10 minute talk, 5 minutes questions)</a:t>
            </a:r>
          </a:p>
          <a:p>
            <a:pPr eaLnBrk="1" hangingPunct="1">
              <a:spcBef>
                <a:spcPct val="0"/>
              </a:spcBef>
            </a:pPr>
            <a:r>
              <a:rPr lang="en-US" altLang="en-US" sz="1600" i="1" dirty="0" smtClean="0"/>
              <a:t>Expand each slide a bit more</a:t>
            </a:r>
          </a:p>
          <a:p>
            <a:pPr eaLnBrk="1" hangingPunct="1">
              <a:spcBef>
                <a:spcPct val="0"/>
              </a:spcBef>
            </a:pPr>
            <a:r>
              <a:rPr lang="en-US" altLang="en-US" sz="1600" i="1" dirty="0" smtClean="0"/>
              <a:t>Use less actual words </a:t>
            </a:r>
          </a:p>
          <a:p>
            <a:pPr eaLnBrk="1" hangingPunct="1">
              <a:spcBef>
                <a:spcPct val="0"/>
              </a:spcBef>
            </a:pPr>
            <a:r>
              <a:rPr lang="en-US" altLang="en-US" sz="1600" i="1" dirty="0" smtClean="0"/>
              <a:t> -&gt; only the exact point</a:t>
            </a:r>
          </a:p>
          <a:p>
            <a:pPr eaLnBrk="1" hangingPunct="1">
              <a:spcBef>
                <a:spcPct val="0"/>
              </a:spcBef>
            </a:pPr>
            <a:r>
              <a:rPr lang="en-US" altLang="en-US" sz="1600" i="1" dirty="0" smtClean="0"/>
              <a:t> -&gt; try to remember some of it</a:t>
            </a:r>
          </a:p>
          <a:p>
            <a:pPr eaLnBrk="1" hangingPunct="1">
              <a:spcBef>
                <a:spcPct val="0"/>
              </a:spcBef>
            </a:pPr>
            <a:r>
              <a:rPr lang="en-US" altLang="en-US" sz="1600" i="1" dirty="0" smtClean="0"/>
              <a:t> -&gt; people read, then listen</a:t>
            </a:r>
          </a:p>
          <a:p>
            <a:pPr eaLnBrk="1" hangingPunct="1">
              <a:spcBef>
                <a:spcPct val="0"/>
              </a:spcBef>
            </a:pPr>
            <a:r>
              <a:rPr lang="en-US" altLang="en-US" sz="1600" i="1" dirty="0" smtClean="0"/>
              <a:t> -&gt; animation so only shows one point at a time</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D594D91D-37AE-494F-BF85-ECB6B2364310}" type="slidenum">
              <a:rPr lang="en-US" altLang="en-US" sz="1200"/>
              <a:pPr/>
              <a:t>1</a:t>
            </a:fld>
            <a:endParaRPr lang="en-US" altLang="en-US" sz="1200"/>
          </a:p>
        </p:txBody>
      </p:sp>
    </p:spTree>
    <p:extLst>
      <p:ext uri="{BB962C8B-B14F-4D97-AF65-F5344CB8AC3E}">
        <p14:creationId xmlns:p14="http://schemas.microsoft.com/office/powerpoint/2010/main" val="185137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t>The mean NM score for all of the participants was 0.2 (indicating an underestimation), and this score</a:t>
            </a:r>
            <a:r>
              <a:rPr lang="en-US" altLang="en-US" sz="1600" baseline="0" dirty="0" smtClean="0"/>
              <a:t> </a:t>
            </a:r>
            <a:r>
              <a:rPr lang="en-US" altLang="en-US" sz="1600" dirty="0" smtClean="0"/>
              <a:t>was significantly greater than 0 (which would indicate a correct perception of how their alcohol consumption compared with others)</a:t>
            </a:r>
          </a:p>
          <a:p>
            <a:pPr eaLnBrk="1" hangingPunct="1">
              <a:spcBef>
                <a:spcPct val="0"/>
              </a:spcBef>
            </a:pPr>
            <a:endParaRPr lang="en-US" altLang="en-US" sz="1600" dirty="0" smtClean="0"/>
          </a:p>
          <a:p>
            <a:pPr eaLnBrk="1" hangingPunct="1">
              <a:spcBef>
                <a:spcPct val="0"/>
              </a:spcBef>
            </a:pPr>
            <a:r>
              <a:rPr lang="en-US" altLang="en-US" sz="1600" dirty="0" smtClean="0"/>
              <a:t>Nearly half underestimated the proportion of other people who consume less alcohol than them. 14.5% were correct and 38.6% overestimated</a:t>
            </a:r>
            <a:r>
              <a:rPr lang="en-US" altLang="en-US" sz="1600" baseline="0" dirty="0" smtClean="0"/>
              <a:t> their alcohol use relative to others</a:t>
            </a:r>
            <a:endParaRPr lang="en-US" altLang="en-US" sz="1600" dirty="0" smtClean="0"/>
          </a:p>
          <a:p>
            <a:pPr eaLnBrk="1" hangingPunct="1">
              <a:spcBef>
                <a:spcPct val="0"/>
              </a:spcBef>
            </a:pPr>
            <a:endParaRPr lang="en-US" altLang="en-US" sz="1600" dirty="0" smtClean="0"/>
          </a:p>
          <a:p>
            <a:pPr eaLnBrk="1" hangingPunct="1">
              <a:spcBef>
                <a:spcPct val="0"/>
              </a:spcBef>
            </a:pPr>
            <a:r>
              <a:rPr lang="en-US" altLang="en-US" sz="1600" dirty="0" smtClean="0"/>
              <a:t>Over a third of harmful drinkers and a quarter of participants at risk of alcohol dependence believed their alcohol consumption to average or less when in fact, both groups are in the top 20%  – definitely not average or below</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2F8328E1-ADCE-4363-B3BC-39577CBF3765}" type="slidenum">
              <a:rPr lang="en-US" altLang="en-US" sz="1200"/>
              <a:pPr/>
              <a:t>10</a:t>
            </a:fld>
            <a:endParaRPr lang="en-US" altLang="en-US" sz="1200"/>
          </a:p>
        </p:txBody>
      </p:sp>
    </p:spTree>
    <p:extLst>
      <p:ext uri="{BB962C8B-B14F-4D97-AF65-F5344CB8AC3E}">
        <p14:creationId xmlns:p14="http://schemas.microsoft.com/office/powerpoint/2010/main" val="256320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smtClean="0"/>
              <a:t>These are the results for the multiple regression analysis, each of the following variables had a unique association with the NM score.</a:t>
            </a:r>
          </a:p>
          <a:p>
            <a:pPr eaLnBrk="1" hangingPunct="1">
              <a:spcBef>
                <a:spcPct val="0"/>
              </a:spcBef>
            </a:pPr>
            <a:endParaRPr lang="en-US" altLang="en-US" sz="1600" smtClean="0"/>
          </a:p>
          <a:p>
            <a:pPr eaLnBrk="1" hangingPunct="1">
              <a:spcBef>
                <a:spcPct val="0"/>
              </a:spcBef>
            </a:pPr>
            <a:r>
              <a:rPr lang="en-US" altLang="en-US" sz="1600" smtClean="0"/>
              <a:t>There was a significant association between age and mean normative misperception score. </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C1F12EE1-E375-4B32-8176-764F651FC179}" type="slidenum">
              <a:rPr lang="en-US" altLang="en-US" sz="1200"/>
              <a:pPr/>
              <a:t>11</a:t>
            </a:fld>
            <a:endParaRPr lang="en-US" altLang="en-US" sz="1200"/>
          </a:p>
        </p:txBody>
      </p:sp>
    </p:spTree>
    <p:extLst>
      <p:ext uri="{BB962C8B-B14F-4D97-AF65-F5344CB8AC3E}">
        <p14:creationId xmlns:p14="http://schemas.microsoft.com/office/powerpoint/2010/main" val="389434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600" smtClean="0"/>
              <a:t>Sig association between gender and the mean normative misperception score</a:t>
            </a:r>
            <a:endParaRPr lang="en-GB" altLang="en-US" sz="1600" b="1" i="1" smtClean="0">
              <a:solidFill>
                <a:srgbClr val="008000"/>
              </a:solidFill>
            </a:endParaRPr>
          </a:p>
          <a:p>
            <a:pPr eaLnBrk="1" hangingPunct="1">
              <a:spcBef>
                <a:spcPct val="0"/>
              </a:spcBef>
            </a:pPr>
            <a:endParaRPr lang="en-US" altLang="en-US" sz="1600" smtClean="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CB4DFE58-E994-4C92-A8AE-93B922957AFB}" type="slidenum">
              <a:rPr lang="en-US" altLang="en-US" sz="1200"/>
              <a:pPr/>
              <a:t>12</a:t>
            </a:fld>
            <a:endParaRPr lang="en-US" altLang="en-US" sz="1200"/>
          </a:p>
        </p:txBody>
      </p:sp>
    </p:spTree>
    <p:extLst>
      <p:ext uri="{BB962C8B-B14F-4D97-AF65-F5344CB8AC3E}">
        <p14:creationId xmlns:p14="http://schemas.microsoft.com/office/powerpoint/2010/main" val="3173681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600" smtClean="0"/>
              <a:t>Sig difference between the US and UK (the reference group) for mean NM score</a:t>
            </a:r>
            <a:endParaRPr lang="en-GB" altLang="en-US" sz="1600" b="1" i="1" smtClean="0">
              <a:solidFill>
                <a:srgbClr val="008000"/>
              </a:solidFill>
            </a:endParaRPr>
          </a:p>
          <a:p>
            <a:pPr eaLnBrk="1" hangingPunct="1">
              <a:spcBef>
                <a:spcPct val="0"/>
              </a:spcBef>
            </a:pPr>
            <a:endParaRPr lang="en-US" altLang="en-US" sz="1600" smtClean="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F5183D00-FD2F-43D9-B83E-A1EE9CC60D26}" type="slidenum">
              <a:rPr lang="en-US" altLang="en-US" sz="1200"/>
              <a:pPr/>
              <a:t>13</a:t>
            </a:fld>
            <a:endParaRPr lang="en-US" altLang="en-US" sz="1200"/>
          </a:p>
        </p:txBody>
      </p:sp>
    </p:spTree>
    <p:extLst>
      <p:ext uri="{BB962C8B-B14F-4D97-AF65-F5344CB8AC3E}">
        <p14:creationId xmlns:p14="http://schemas.microsoft.com/office/powerpoint/2010/main" val="2385316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600" smtClean="0"/>
              <a:t>Sig association between the highest qualification level achieved and mean NM score</a:t>
            </a:r>
            <a:endParaRPr lang="en-GB" altLang="en-US" sz="1600" b="1" i="1" smtClean="0">
              <a:solidFill>
                <a:srgbClr val="008000"/>
              </a:solidFill>
            </a:endParaRPr>
          </a:p>
          <a:p>
            <a:pPr eaLnBrk="1" hangingPunct="1">
              <a:spcBef>
                <a:spcPct val="0"/>
              </a:spcBef>
            </a:pPr>
            <a:endParaRPr lang="en-US" altLang="en-US" sz="160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F5E9932A-9110-44B9-99B9-F697E9474E11}" type="slidenum">
              <a:rPr lang="en-US" altLang="en-US" sz="1200"/>
              <a:pPr/>
              <a:t>14</a:t>
            </a:fld>
            <a:endParaRPr lang="en-US" altLang="en-US" sz="1200"/>
          </a:p>
        </p:txBody>
      </p:sp>
    </p:spTree>
    <p:extLst>
      <p:ext uri="{BB962C8B-B14F-4D97-AF65-F5344CB8AC3E}">
        <p14:creationId xmlns:p14="http://schemas.microsoft.com/office/powerpoint/2010/main" val="3264372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smtClean="0"/>
              <a:t>Sig difference between unemployed and employed participants in terms of mean NM score</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17DB5039-19FC-459C-8EF8-B0CCF3F9D0B1}" type="slidenum">
              <a:rPr lang="en-US" altLang="en-US" sz="1200"/>
              <a:pPr/>
              <a:t>15</a:t>
            </a:fld>
            <a:endParaRPr lang="en-US" altLang="en-US" sz="1200"/>
          </a:p>
        </p:txBody>
      </p:sp>
    </p:spTree>
    <p:extLst>
      <p:ext uri="{BB962C8B-B14F-4D97-AF65-F5344CB8AC3E}">
        <p14:creationId xmlns:p14="http://schemas.microsoft.com/office/powerpoint/2010/main" val="442082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smtClean="0"/>
              <a:t>Sig association between ethnicity and mean NM score</a:t>
            </a: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67114776-FC33-4D61-8529-7DEE9DBA4206}" type="slidenum">
              <a:rPr lang="en-US" altLang="en-US" sz="1200"/>
              <a:pPr/>
              <a:t>16</a:t>
            </a:fld>
            <a:endParaRPr lang="en-US" altLang="en-US" sz="1200"/>
          </a:p>
        </p:txBody>
      </p:sp>
    </p:spTree>
    <p:extLst>
      <p:ext uri="{BB962C8B-B14F-4D97-AF65-F5344CB8AC3E}">
        <p14:creationId xmlns:p14="http://schemas.microsoft.com/office/powerpoint/2010/main" val="3118842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600" smtClean="0"/>
              <a:t>Sig association between level of alcohol-related risk and mean NM score</a:t>
            </a:r>
            <a:endParaRPr lang="en-GB" altLang="en-US" sz="1600" b="1" i="1" smtClean="0">
              <a:solidFill>
                <a:srgbClr val="008000"/>
              </a:solidFill>
            </a:endParaRPr>
          </a:p>
          <a:p>
            <a:pPr eaLnBrk="1" hangingPunct="1">
              <a:spcBef>
                <a:spcPct val="0"/>
              </a:spcBef>
            </a:pPr>
            <a:endParaRPr lang="en-US" altLang="en-US" sz="1600" smtClean="0"/>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B7925777-A0C4-48C7-972F-C2BAC00E4002}" type="slidenum">
              <a:rPr lang="en-US" altLang="en-US" sz="1200"/>
              <a:pPr/>
              <a:t>17</a:t>
            </a:fld>
            <a:endParaRPr lang="en-US" altLang="en-US" sz="1200"/>
          </a:p>
        </p:txBody>
      </p:sp>
    </p:spTree>
    <p:extLst>
      <p:ext uri="{BB962C8B-B14F-4D97-AF65-F5344CB8AC3E}">
        <p14:creationId xmlns:p14="http://schemas.microsoft.com/office/powerpoint/2010/main" val="3820643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t>The greatest tendency for positive NM scores (so</a:t>
            </a:r>
            <a:r>
              <a:rPr lang="en-US" altLang="en-US" sz="1600" baseline="0" dirty="0" smtClean="0"/>
              <a:t> greatest underestimation of their own alcohol use compared with others) </a:t>
            </a:r>
            <a:r>
              <a:rPr lang="en-US" altLang="en-US" sz="1600" dirty="0" smtClean="0"/>
              <a:t>were amongst those who were younger, male, from the UK, without post-16 qualifications, unemployed, white and at higher levels of alcohol-related risk</a:t>
            </a: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77302113-3C63-4959-A534-23A20637C29C}" type="slidenum">
              <a:rPr lang="en-US" altLang="en-US" sz="1200"/>
              <a:pPr/>
              <a:t>18</a:t>
            </a:fld>
            <a:endParaRPr lang="en-US" altLang="en-US" sz="1200"/>
          </a:p>
        </p:txBody>
      </p:sp>
    </p:spTree>
    <p:extLst>
      <p:ext uri="{BB962C8B-B14F-4D97-AF65-F5344CB8AC3E}">
        <p14:creationId xmlns:p14="http://schemas.microsoft.com/office/powerpoint/2010/main" val="2314903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smtClean="0"/>
              <a:t>There are a number of limitations associated with this study.</a:t>
            </a:r>
          </a:p>
          <a:p>
            <a:pPr eaLnBrk="1" hangingPunct="1">
              <a:spcBef>
                <a:spcPct val="0"/>
              </a:spcBef>
            </a:pPr>
            <a:r>
              <a:rPr lang="en-US" altLang="en-US" sz="1000" dirty="0" smtClean="0"/>
              <a:t>First, the GDS may not be </a:t>
            </a:r>
            <a:r>
              <a:rPr lang="en-US" altLang="en-US" sz="1000" b="1" dirty="0" smtClean="0"/>
              <a:t>representative sample, </a:t>
            </a:r>
            <a:r>
              <a:rPr lang="en-US" altLang="en-US" sz="1000" dirty="0" smtClean="0"/>
              <a:t>the GDS used purposive sampling so likely that participants are more interested in drugs/alcohol than most</a:t>
            </a:r>
          </a:p>
          <a:p>
            <a:pPr eaLnBrk="1" hangingPunct="1">
              <a:spcBef>
                <a:spcPct val="0"/>
              </a:spcBef>
            </a:pPr>
            <a:r>
              <a:rPr lang="en-US" altLang="en-US" sz="1000" dirty="0" smtClean="0"/>
              <a:t>- if GDS sample was biased towards heavy drinking sample, results are likely to be an overestimate of popn prevalence because the consumption comparator would be higher than from the general popn</a:t>
            </a:r>
          </a:p>
          <a:p>
            <a:pPr eaLnBrk="1" hangingPunct="1">
              <a:spcBef>
                <a:spcPct val="0"/>
              </a:spcBef>
            </a:pPr>
            <a:r>
              <a:rPr lang="en-US" altLang="en-US" sz="1000" dirty="0" smtClean="0"/>
              <a:t>- So pattern of results would be the same</a:t>
            </a:r>
          </a:p>
          <a:p>
            <a:pPr eaLnBrk="1" hangingPunct="1">
              <a:spcBef>
                <a:spcPct val="0"/>
              </a:spcBef>
            </a:pPr>
            <a:r>
              <a:rPr lang="en-US" altLang="en-US" sz="1000" b="1" dirty="0" smtClean="0"/>
              <a:t>Used all 4 countries for the AUDIT-C scale</a:t>
            </a:r>
          </a:p>
          <a:p>
            <a:pPr eaLnBrk="1" hangingPunct="1">
              <a:spcBef>
                <a:spcPct val="0"/>
              </a:spcBef>
            </a:pPr>
            <a:r>
              <a:rPr lang="en-US" altLang="en-US" sz="1000" dirty="0" smtClean="0"/>
              <a:t> Participants were asked the comparison question in general, their own country was not specified and it is a global survey, though participants may have answered this in relation to their own country. A sensitivity analysis with UK and US sub-samples did show</a:t>
            </a:r>
            <a:r>
              <a:rPr lang="en-US" altLang="en-US" sz="1000" baseline="0" dirty="0" smtClean="0"/>
              <a:t> a</a:t>
            </a:r>
            <a:r>
              <a:rPr lang="en-US" altLang="en-US" sz="1000" dirty="0" smtClean="0"/>
              <a:t> similar pattern of results</a:t>
            </a:r>
          </a:p>
          <a:p>
            <a:pPr eaLnBrk="1" hangingPunct="1">
              <a:spcBef>
                <a:spcPct val="0"/>
              </a:spcBef>
            </a:pPr>
            <a:r>
              <a:rPr lang="en-US" altLang="en-US" sz="1000" dirty="0" smtClean="0"/>
              <a:t>The </a:t>
            </a:r>
            <a:r>
              <a:rPr lang="en-US" altLang="en-US" sz="1000" b="1" dirty="0" smtClean="0"/>
              <a:t>method chosen to operationalise the NM score </a:t>
            </a:r>
            <a:r>
              <a:rPr lang="en-US" altLang="en-US" sz="1000" dirty="0" smtClean="0"/>
              <a:t>was considered the best compromise between precision in terms of intended meaning and using language that respondents could understand, could have asked respondents to place themselves into deciles but instead anchored extremes and middle with deciles and used linguistic terms for others as believed this to be the best method</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AA9142DE-8257-4605-AB20-5E58E2479C8B}" type="slidenum">
              <a:rPr lang="en-US" altLang="en-US" sz="1200">
                <a:solidFill>
                  <a:srgbClr val="000000"/>
                </a:solidFill>
              </a:rPr>
              <a:pPr/>
              <a:t>19</a:t>
            </a:fld>
            <a:endParaRPr lang="en-US" altLang="en-US" sz="1200">
              <a:solidFill>
                <a:srgbClr val="000000"/>
              </a:solidFill>
            </a:endParaRPr>
          </a:p>
        </p:txBody>
      </p:sp>
    </p:spTree>
    <p:extLst>
      <p:ext uri="{BB962C8B-B14F-4D97-AF65-F5344CB8AC3E}">
        <p14:creationId xmlns:p14="http://schemas.microsoft.com/office/powerpoint/2010/main" val="3539957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t>Normative misperceptions refer to the underestimation of your own alcohol consumption compared with other peoples. For example, the (often incorrect) belief that your drinking is less than average.</a:t>
            </a:r>
          </a:p>
          <a:p>
            <a:pPr eaLnBrk="1" hangingPunct="1">
              <a:spcBef>
                <a:spcPct val="0"/>
              </a:spcBef>
            </a:pPr>
            <a:endParaRPr lang="en-US" altLang="en-US" sz="1600" dirty="0" smtClean="0"/>
          </a:p>
          <a:p>
            <a:pPr eaLnBrk="1" hangingPunct="1">
              <a:spcBef>
                <a:spcPct val="0"/>
              </a:spcBef>
            </a:pPr>
            <a:r>
              <a:rPr lang="en-US" altLang="en-US" sz="1600" dirty="0" smtClean="0"/>
              <a:t>Giving people normative feedback, therefore reducing the misperception, can reduce subsequent alcohol use, suggesting that this misperception contributes to excessive drinking.</a:t>
            </a:r>
          </a:p>
          <a:p>
            <a:pPr eaLnBrk="1" hangingPunct="1">
              <a:spcBef>
                <a:spcPct val="0"/>
              </a:spcBef>
            </a:pPr>
            <a:endParaRPr lang="en-US" altLang="en-US" sz="1600" dirty="0" smtClean="0"/>
          </a:p>
          <a:p>
            <a:pPr eaLnBrk="1" hangingPunct="1">
              <a:spcBef>
                <a:spcPct val="0"/>
              </a:spcBef>
            </a:pPr>
            <a:r>
              <a:rPr lang="en-US" altLang="en-US" sz="1600" dirty="0" smtClean="0"/>
              <a:t>However, all of this research, on the existence of normative misperceptions and their role in excessive drinking, has been limited to college and university students, and heavy drinking samples.</a:t>
            </a:r>
          </a:p>
          <a:p>
            <a:pPr eaLnBrk="1" hangingPunct="1">
              <a:spcBef>
                <a:spcPct val="0"/>
              </a:spcBef>
            </a:pPr>
            <a:endParaRPr lang="en-US" altLang="en-US" sz="1600" dirty="0" smtClean="0"/>
          </a:p>
          <a:p>
            <a:pPr eaLnBrk="1" hangingPunct="1">
              <a:spcBef>
                <a:spcPct val="0"/>
              </a:spcBef>
            </a:pPr>
            <a:r>
              <a:rPr lang="en-US" altLang="en-US" sz="1600" dirty="0" smtClean="0"/>
              <a:t>This means that it’s not clear to what extent NMs exist in the general population of alcohol users, or what factors may be associated with them.</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DB7ACFE4-59F5-4A7D-97A3-14F91D835A47}" type="slidenum">
              <a:rPr lang="en-US" altLang="en-US" sz="1200"/>
              <a:pPr/>
              <a:t>2</a:t>
            </a:fld>
            <a:endParaRPr lang="en-US" altLang="en-US" sz="1200"/>
          </a:p>
        </p:txBody>
      </p:sp>
    </p:spTree>
    <p:extLst>
      <p:ext uri="{BB962C8B-B14F-4D97-AF65-F5344CB8AC3E}">
        <p14:creationId xmlns:p14="http://schemas.microsoft.com/office/powerpoint/2010/main" val="380337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smtClean="0"/>
              <a:t>In conclusion, this study found that underestimation of one’s own alcohol use compared with others was common in the general population of drinkers.</a:t>
            </a:r>
          </a:p>
          <a:p>
            <a:pPr eaLnBrk="1" hangingPunct="1">
              <a:spcBef>
                <a:spcPct val="0"/>
              </a:spcBef>
            </a:pPr>
            <a:endParaRPr lang="en-US" altLang="en-US" sz="1600" smtClean="0"/>
          </a:p>
          <a:p>
            <a:pPr eaLnBrk="1" hangingPunct="1">
              <a:spcBef>
                <a:spcPct val="0"/>
              </a:spcBef>
            </a:pPr>
            <a:r>
              <a:rPr lang="en-US" altLang="en-US" sz="1600" smtClean="0"/>
              <a:t>The greatest tendency for this was amongst those who were younger, male, less well educated, unemployed, white, from the UK and high-risk drinkers.</a:t>
            </a:r>
          </a:p>
          <a:p>
            <a:pPr eaLnBrk="1" hangingPunct="1">
              <a:spcBef>
                <a:spcPct val="0"/>
              </a:spcBef>
            </a:pPr>
            <a:endParaRPr lang="en-US" altLang="en-US" sz="1600" smtClean="0"/>
          </a:p>
          <a:p>
            <a:pPr eaLnBrk="1" hangingPunct="1">
              <a:spcBef>
                <a:spcPct val="0"/>
              </a:spcBef>
            </a:pPr>
            <a:r>
              <a:rPr lang="en-US" altLang="en-US" sz="1600" smtClean="0"/>
              <a:t>There was a substantial minority of harmful drinkers who believed their alcohol consumption to be at or below average (when it was in fact, considerably above average).</a:t>
            </a: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DCD9007E-F06E-45D3-BC53-7210BD41A280}" type="slidenum">
              <a:rPr lang="en-US" altLang="en-US" sz="1200"/>
              <a:pPr/>
              <a:t>20</a:t>
            </a:fld>
            <a:endParaRPr lang="en-US" altLang="en-US" sz="1200"/>
          </a:p>
        </p:txBody>
      </p:sp>
    </p:spTree>
    <p:extLst>
      <p:ext uri="{BB962C8B-B14F-4D97-AF65-F5344CB8AC3E}">
        <p14:creationId xmlns:p14="http://schemas.microsoft.com/office/powerpoint/2010/main" val="1281948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b="1" smtClean="0"/>
              <a:t>Future research </a:t>
            </a:r>
            <a:r>
              <a:rPr lang="en-US" altLang="en-US" sz="1000" smtClean="0"/>
              <a:t>should investigate whether there is more impact for interventions targeted at individuals with the socio-demographic and drinking variables found to be associated with NMs</a:t>
            </a:r>
          </a:p>
          <a:p>
            <a:pPr eaLnBrk="1" hangingPunct="1">
              <a:spcBef>
                <a:spcPct val="0"/>
              </a:spcBef>
            </a:pPr>
            <a:r>
              <a:rPr lang="en-US" altLang="en-US" sz="1000" smtClean="0"/>
              <a:t>If this is the case, then interventions could be targeted at these individuals to potentially enhance the effectiveness of population wide health strategies aimed at reducing excessive alcohol consumption</a:t>
            </a: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4F1D7D07-AD36-42CC-ADF4-51AF31886F61}" type="slidenum">
              <a:rPr lang="en-US" altLang="en-US" sz="1200"/>
              <a:pPr/>
              <a:t>21</a:t>
            </a:fld>
            <a:endParaRPr lang="en-US" altLang="en-US" sz="1200"/>
          </a:p>
        </p:txBody>
      </p:sp>
    </p:spTree>
    <p:extLst>
      <p:ext uri="{BB962C8B-B14F-4D97-AF65-F5344CB8AC3E}">
        <p14:creationId xmlns:p14="http://schemas.microsoft.com/office/powerpoint/2010/main" val="282609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5EB70938-2D42-49E8-95FC-25DCE7800FC2}" type="slidenum">
              <a:rPr lang="en-US" altLang="en-US" sz="1200"/>
              <a:pPr/>
              <a:t>22</a:t>
            </a:fld>
            <a:endParaRPr lang="en-US" altLang="en-US" sz="1200"/>
          </a:p>
        </p:txBody>
      </p:sp>
    </p:spTree>
    <p:extLst>
      <p:ext uri="{BB962C8B-B14F-4D97-AF65-F5344CB8AC3E}">
        <p14:creationId xmlns:p14="http://schemas.microsoft.com/office/powerpoint/2010/main" val="140299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z="1200" dirty="0" smtClean="0"/>
              <a:t>The NM score was calculated in the following way.</a:t>
            </a:r>
          </a:p>
          <a:p>
            <a:pPr eaLnBrk="1" hangingPunct="1"/>
            <a:r>
              <a:rPr lang="en-GB" altLang="en-US" sz="1200" dirty="0" smtClean="0"/>
              <a:t>The AUDIT-C scores were used to create a nine-item scale (of the 10 deciles with the middle two combined to directly compare with normative beliefs question) </a:t>
            </a:r>
          </a:p>
          <a:p>
            <a:pPr eaLnBrk="1" hangingPunct="1"/>
            <a:r>
              <a:rPr lang="en-GB" altLang="en-US" sz="1200" dirty="0" smtClean="0"/>
              <a:t>AUDIT-C used not full AUDIT because it focuses on consumption, like the comparison questions.</a:t>
            </a:r>
          </a:p>
          <a:p>
            <a:pPr eaLnBrk="1" hangingPunct="1"/>
            <a:r>
              <a:rPr lang="en-GB" altLang="en-US" sz="1200" dirty="0" smtClean="0"/>
              <a:t>This yielded an AUDIT ‘position’ from 1 to 9 (1=0-10%, 2=10-20%, 3=20-30%, 4=30-40%, 5=40-60%, 6=60-70%, 7=70-80%, 8=80-90%, 9=90-100%) and a normative belief position of 1 to 9.</a:t>
            </a:r>
          </a:p>
          <a:p>
            <a:pPr eaLnBrk="1" hangingPunct="1"/>
            <a:r>
              <a:rPr lang="en-GB" altLang="en-US" sz="1200" dirty="0" smtClean="0"/>
              <a:t>NM score was difference between their actual and perceived position on this scale </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CA97E991-3D74-4743-B6B7-138608BEB17E}" type="slidenum">
              <a:rPr lang="en-US" altLang="en-US" sz="1200"/>
              <a:pPr/>
              <a:t>23</a:t>
            </a:fld>
            <a:endParaRPr lang="en-US" altLang="en-US" sz="1200"/>
          </a:p>
        </p:txBody>
      </p:sp>
    </p:spTree>
    <p:extLst>
      <p:ext uri="{BB962C8B-B14F-4D97-AF65-F5344CB8AC3E}">
        <p14:creationId xmlns:p14="http://schemas.microsoft.com/office/powerpoint/2010/main" val="3117252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smtClean="0"/>
              <a:t>There are a number of limitations associated with this study.</a:t>
            </a:r>
          </a:p>
          <a:p>
            <a:pPr eaLnBrk="1" hangingPunct="1">
              <a:spcBef>
                <a:spcPct val="0"/>
              </a:spcBef>
            </a:pPr>
            <a:r>
              <a:rPr lang="en-US" altLang="en-US" sz="1000" dirty="0" smtClean="0"/>
              <a:t>First, the </a:t>
            </a:r>
            <a:r>
              <a:rPr lang="en-US" altLang="en-US" sz="1000" b="1" dirty="0" smtClean="0"/>
              <a:t>representativeness of the sample, </a:t>
            </a:r>
            <a:r>
              <a:rPr lang="en-US" altLang="en-US" sz="1000" dirty="0" smtClean="0"/>
              <a:t>the GDS used purposive sampling so likely that participants are more interested in drugs/alcohol than most</a:t>
            </a:r>
          </a:p>
          <a:p>
            <a:pPr eaLnBrk="1" hangingPunct="1">
              <a:spcBef>
                <a:spcPct val="0"/>
              </a:spcBef>
            </a:pPr>
            <a:r>
              <a:rPr lang="en-US" altLang="en-US" sz="1000" dirty="0" smtClean="0"/>
              <a:t>- if GDS sample was biased towards heavy drinking sample, results are likely to be an overestimate of popn prevalence because the consumption comparator would be higher than from the general popn</a:t>
            </a:r>
          </a:p>
          <a:p>
            <a:pPr marL="171450" indent="-171450" eaLnBrk="1" hangingPunct="1">
              <a:spcBef>
                <a:spcPct val="0"/>
              </a:spcBef>
              <a:buFontTx/>
              <a:buChar char="-"/>
            </a:pPr>
            <a:r>
              <a:rPr lang="en-US" altLang="en-US" sz="1000" dirty="0" smtClean="0"/>
              <a:t>So pattern of results would be the same</a:t>
            </a:r>
          </a:p>
          <a:p>
            <a:pPr marL="171450" indent="-171450" eaLnBrk="1" hangingPunct="1">
              <a:spcBef>
                <a:spcPct val="0"/>
              </a:spcBef>
              <a:buFontTx/>
              <a:buChar char="-"/>
            </a:pPr>
            <a:endParaRPr lang="en-US" altLang="en-US" sz="1000" dirty="0" smtClean="0"/>
          </a:p>
          <a:p>
            <a:r>
              <a:rPr lang="en-GB" sz="300" kern="1200" dirty="0" smtClean="0">
                <a:solidFill>
                  <a:schemeClr val="tx1"/>
                </a:solidFill>
                <a:effectLst/>
                <a:latin typeface="+mn-lt"/>
                <a:ea typeface="MS PGothic" panose="020B0600070205080204" pitchFamily="34" charset="-128"/>
                <a:cs typeface="MS PGothic" charset="0"/>
              </a:rPr>
              <a:t>The consumption comparator (from which the misperceptions are calculated) will be higher than normal. So even though that is higher, people are still underestimating (misperceiving) the amount they drink. </a:t>
            </a:r>
          </a:p>
          <a:p>
            <a:r>
              <a:rPr lang="en-GB" sz="300" kern="1200" dirty="0" err="1" smtClean="0">
                <a:solidFill>
                  <a:schemeClr val="tx1"/>
                </a:solidFill>
                <a:effectLst/>
                <a:latin typeface="+mn-lt"/>
                <a:ea typeface="MS PGothic" panose="020B0600070205080204" pitchFamily="34" charset="-128"/>
                <a:cs typeface="MS PGothic" charset="0"/>
              </a:rPr>
              <a:t>e.g</a:t>
            </a:r>
            <a:r>
              <a:rPr lang="en-GB" sz="300" kern="1200" baseline="0" dirty="0" smtClean="0">
                <a:solidFill>
                  <a:schemeClr val="tx1"/>
                </a:solidFill>
                <a:effectLst/>
                <a:latin typeface="+mn-lt"/>
                <a:ea typeface="MS PGothic" panose="020B0600070205080204" pitchFamily="34" charset="-128"/>
                <a:cs typeface="MS PGothic" charset="0"/>
              </a:rPr>
              <a:t> </a:t>
            </a:r>
            <a:r>
              <a:rPr lang="en-GB" sz="300" kern="1200" dirty="0" smtClean="0">
                <a:solidFill>
                  <a:schemeClr val="tx1"/>
                </a:solidFill>
                <a:effectLst/>
                <a:latin typeface="+mn-lt"/>
                <a:ea typeface="MS PGothic" panose="020B0600070205080204" pitchFamily="34" charset="-128"/>
                <a:cs typeface="MS PGothic" charset="0"/>
              </a:rPr>
              <a:t>If you are a moderate drinker in a 'normal' population, then your actual consumption will be comparatively normal, and insofar that there is misperception, you believe your drinking is less than normal. If you are the same moderate drinker with the same perception, and consumption is calculated relative to a 'heavier than average' population, then your actual consumption will come out as relatively low, and your perception that your drinking is less than normal is now 'correct', and implies there is no misperception. I.e., a 'heavier average' comparator tends to underestimate this misperception.</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AA9142DE-8257-4605-AB20-5E58E2479C8B}" type="slidenum">
              <a:rPr lang="en-US" altLang="en-US" sz="1200">
                <a:solidFill>
                  <a:srgbClr val="000000"/>
                </a:solidFill>
              </a:rPr>
              <a:pPr/>
              <a:t>24</a:t>
            </a:fld>
            <a:endParaRPr lang="en-US" altLang="en-US" sz="1200">
              <a:solidFill>
                <a:srgbClr val="000000"/>
              </a:solidFill>
            </a:endParaRPr>
          </a:p>
        </p:txBody>
      </p:sp>
    </p:spTree>
    <p:extLst>
      <p:ext uri="{BB962C8B-B14F-4D97-AF65-F5344CB8AC3E}">
        <p14:creationId xmlns:p14="http://schemas.microsoft.com/office/powerpoint/2010/main" val="1304643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B474378B-05C3-4389-AF24-CBEBE7EF6E09}" type="slidenum">
              <a:rPr lang="en-US" altLang="en-US" sz="1200"/>
              <a:pPr/>
              <a:t>25</a:t>
            </a:fld>
            <a:endParaRPr lang="en-US" altLang="en-US" sz="1200"/>
          </a:p>
        </p:txBody>
      </p:sp>
    </p:spTree>
    <p:extLst>
      <p:ext uri="{BB962C8B-B14F-4D97-AF65-F5344CB8AC3E}">
        <p14:creationId xmlns:p14="http://schemas.microsoft.com/office/powerpoint/2010/main" val="75754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smtClean="0"/>
              <a:t>Therefore, this study aimed to address the following research questions:</a:t>
            </a:r>
          </a:p>
          <a:p>
            <a:pPr eaLnBrk="1" hangingPunct="1">
              <a:spcBef>
                <a:spcPct val="0"/>
              </a:spcBef>
            </a:pPr>
            <a:endParaRPr lang="en-US" altLang="en-US" sz="1600" smtClean="0"/>
          </a:p>
          <a:p>
            <a:pPr eaLnBrk="1" hangingPunct="1">
              <a:spcBef>
                <a:spcPct val="0"/>
              </a:spcBef>
            </a:pPr>
            <a:r>
              <a:rPr lang="en-US" altLang="en-US" sz="1600" smtClean="0"/>
              <a:t>First, what is the prevalence of NMs in four English speaking countries (the UK, US, Australia and Canada) in the general population of alcohol users?</a:t>
            </a:r>
          </a:p>
          <a:p>
            <a:pPr eaLnBrk="1" hangingPunct="1">
              <a:spcBef>
                <a:spcPct val="0"/>
              </a:spcBef>
            </a:pPr>
            <a:endParaRPr lang="en-US" altLang="en-US" sz="1600" smtClean="0"/>
          </a:p>
          <a:p>
            <a:pPr eaLnBrk="1" hangingPunct="1">
              <a:spcBef>
                <a:spcPct val="0"/>
              </a:spcBef>
            </a:pPr>
            <a:r>
              <a:rPr lang="en-US" altLang="en-US" sz="1600" smtClean="0"/>
              <a:t>Secondly, are there any associations between NMs and socio-demographic and drinking variables?</a:t>
            </a:r>
          </a:p>
          <a:p>
            <a:pPr eaLnBrk="1" hangingPunct="1">
              <a:spcBef>
                <a:spcPct val="0"/>
              </a:spcBef>
            </a:pPr>
            <a:endParaRPr lang="en-US" altLang="en-US" smtClean="0"/>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2DBB0405-EDD7-4D33-942B-9498713FABA7}" type="slidenum">
              <a:rPr lang="en-US" altLang="en-US" sz="1200"/>
              <a:pPr/>
              <a:t>3</a:t>
            </a:fld>
            <a:endParaRPr lang="en-US" altLang="en-US" sz="1200"/>
          </a:p>
        </p:txBody>
      </p:sp>
    </p:spTree>
    <p:extLst>
      <p:ext uri="{BB962C8B-B14F-4D97-AF65-F5344CB8AC3E}">
        <p14:creationId xmlns:p14="http://schemas.microsoft.com/office/powerpoint/2010/main" val="13372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t>This study had a cross-sectional design and was conducted using the Global Drugs Survey, an anonymous, online survey that is conducted annually. </a:t>
            </a:r>
          </a:p>
          <a:p>
            <a:pPr eaLnBrk="1" hangingPunct="1">
              <a:spcBef>
                <a:spcPct val="0"/>
              </a:spcBef>
            </a:pPr>
            <a:r>
              <a:rPr lang="en-US" altLang="en-US" sz="1600" dirty="0" smtClean="0"/>
              <a:t>This data set was from 2012 and was conducted in 116 countries.</a:t>
            </a:r>
          </a:p>
          <a:p>
            <a:pPr eaLnBrk="1" hangingPunct="1">
              <a:spcBef>
                <a:spcPct val="0"/>
              </a:spcBef>
            </a:pPr>
            <a:r>
              <a:rPr lang="en-US" altLang="en-US" sz="1600" dirty="0" smtClean="0"/>
              <a:t>We used a convenience sample with data from Australia, Canada, UK, and US.</a:t>
            </a:r>
          </a:p>
          <a:p>
            <a:pPr eaLnBrk="1" hangingPunct="1">
              <a:spcBef>
                <a:spcPct val="0"/>
              </a:spcBef>
            </a:pPr>
            <a:r>
              <a:rPr lang="en-US" altLang="en-US" sz="1600" dirty="0" smtClean="0"/>
              <a:t>And as you can see from the graph,</a:t>
            </a:r>
            <a:r>
              <a:rPr lang="en-US" altLang="en-US" sz="1600" baseline="0" dirty="0" smtClean="0"/>
              <a:t> the majority of participants were from the UK</a:t>
            </a:r>
            <a:endParaRPr lang="en-US" altLang="en-US" sz="1600" dirty="0" smtClean="0"/>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11EF4DD5-31AF-48BF-B275-DF3ADC4C8E05}" type="slidenum">
              <a:rPr lang="en-US" altLang="en-US" sz="1200"/>
              <a:pPr/>
              <a:t>4</a:t>
            </a:fld>
            <a:endParaRPr lang="en-US" altLang="en-US" sz="1200"/>
          </a:p>
        </p:txBody>
      </p:sp>
    </p:spTree>
    <p:extLst>
      <p:ext uri="{BB962C8B-B14F-4D97-AF65-F5344CB8AC3E}">
        <p14:creationId xmlns:p14="http://schemas.microsoft.com/office/powerpoint/2010/main" val="225865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t>The measurements used in this study were the AUDIT questionnaire, a question assessing normative beliefs and a socio-demographic assessment.</a:t>
            </a:r>
          </a:p>
          <a:p>
            <a:pPr eaLnBrk="1" hangingPunct="1">
              <a:spcBef>
                <a:spcPct val="0"/>
              </a:spcBef>
            </a:pPr>
            <a:endParaRPr lang="en-US" altLang="en-US" sz="1600" dirty="0" smtClean="0"/>
          </a:p>
          <a:p>
            <a:pPr eaLnBrk="1" hangingPunct="1">
              <a:spcBef>
                <a:spcPct val="0"/>
              </a:spcBef>
            </a:pPr>
            <a:r>
              <a:rPr lang="en-US" altLang="en-US" sz="1600" dirty="0" smtClean="0"/>
              <a:t>The AUDIT questionnaire is a 10-item</a:t>
            </a:r>
            <a:r>
              <a:rPr lang="en-US" altLang="en-US" sz="1600" baseline="0" dirty="0" smtClean="0"/>
              <a:t> questionnaire assessing someone’s level of alcohol-related risk.</a:t>
            </a:r>
          </a:p>
          <a:p>
            <a:pPr eaLnBrk="1" hangingPunct="1">
              <a:spcBef>
                <a:spcPct val="0"/>
              </a:spcBef>
            </a:pPr>
            <a:r>
              <a:rPr lang="en-US" altLang="en-US" sz="1600" baseline="0" dirty="0" smtClean="0"/>
              <a:t>It has</a:t>
            </a:r>
            <a:r>
              <a:rPr lang="en-US" altLang="en-US" sz="1600" dirty="0" smtClean="0"/>
              <a:t> questions on 3</a:t>
            </a:r>
            <a:r>
              <a:rPr lang="en-US" altLang="en-US" sz="1600" baseline="0" dirty="0" smtClean="0"/>
              <a:t> domains: </a:t>
            </a:r>
            <a:r>
              <a:rPr lang="en-US" altLang="en-US" sz="1600" dirty="0" smtClean="0"/>
              <a:t>alcohol consumption (which makes up the AUDIT-C score), alcohol dependence and harmful drinking</a:t>
            </a:r>
          </a:p>
          <a:p>
            <a:pPr eaLnBrk="1" hangingPunct="1">
              <a:spcBef>
                <a:spcPct val="0"/>
              </a:spcBef>
            </a:pPr>
            <a:r>
              <a:rPr lang="en-US" altLang="en-US" sz="1600" dirty="0" smtClean="0"/>
              <a:t>The range of possible scores for the full AUDIT are 0 to 40 (AUDIT-C is 0-12).</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B4E0284D-9684-4451-9374-75706A6C0FBB}" type="slidenum">
              <a:rPr lang="en-US" altLang="en-US" sz="1200"/>
              <a:pPr/>
              <a:t>5</a:t>
            </a:fld>
            <a:endParaRPr lang="en-US" altLang="en-US" sz="1200"/>
          </a:p>
        </p:txBody>
      </p:sp>
    </p:spTree>
    <p:extLst>
      <p:ext uri="{BB962C8B-B14F-4D97-AF65-F5344CB8AC3E}">
        <p14:creationId xmlns:p14="http://schemas.microsoft.com/office/powerpoint/2010/main" val="98147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t>Depending on the AUDIT score, each individual is placed into one of four ‘risk zones’. So if you scored 13 you’d be in zone 2 which indicates your drinking level is hazardous</a:t>
            </a:r>
          </a:p>
          <a:p>
            <a:pPr eaLnBrk="1" hangingPunct="1">
              <a:spcBef>
                <a:spcPct val="0"/>
              </a:spcBef>
            </a:pPr>
            <a:r>
              <a:rPr lang="en-US" altLang="en-US" sz="1600" dirty="0" smtClean="0"/>
              <a:t>The AUDIT risk zone is the measure being used for the association analysis as the ‘drinking variable’</a:t>
            </a:r>
          </a:p>
          <a:p>
            <a:pPr eaLnBrk="1" hangingPunct="1">
              <a:spcBef>
                <a:spcPct val="0"/>
              </a:spcBef>
            </a:pPr>
            <a:endParaRPr lang="en-US" altLang="en-US" sz="1600" dirty="0" smtClean="0"/>
          </a:p>
          <a:p>
            <a:pPr eaLnBrk="1" hangingPunct="1">
              <a:spcBef>
                <a:spcPct val="0"/>
              </a:spcBef>
            </a:pPr>
            <a:r>
              <a:rPr lang="en-GB" sz="800" i="1" dirty="0" smtClean="0"/>
              <a:t>"Regularly" means drinking this amount every day or most days of the week.</a:t>
            </a:r>
            <a:endParaRPr lang="en-US" altLang="en-US" sz="1600" dirty="0"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45C60089-A6CD-4477-B515-4D61B8B4F368}" type="slidenum">
              <a:rPr lang="en-US" altLang="en-US" sz="1200"/>
              <a:pPr/>
              <a:t>6</a:t>
            </a:fld>
            <a:endParaRPr lang="en-US" altLang="en-US" sz="1200"/>
          </a:p>
        </p:txBody>
      </p:sp>
    </p:spTree>
    <p:extLst>
      <p:ext uri="{BB962C8B-B14F-4D97-AF65-F5344CB8AC3E}">
        <p14:creationId xmlns:p14="http://schemas.microsoft.com/office/powerpoint/2010/main" val="108907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t>The question assessing normative beliefs about alcohol use had 9 options, these were anchored at the extremes and middle with percentiles and linguistic terms were used for the other deciles as a compromise between precision in terms of intended meaning and using language that respondents could understand.</a:t>
            </a:r>
          </a:p>
          <a:p>
            <a:pPr eaLnBrk="1" hangingPunct="1">
              <a:spcBef>
                <a:spcPct val="0"/>
              </a:spcBef>
            </a:pPr>
            <a:endParaRPr lang="en-US" altLang="en-US" sz="1600" dirty="0" smtClean="0"/>
          </a:p>
          <a:p>
            <a:pPr eaLnBrk="1" hangingPunct="1">
              <a:spcBef>
                <a:spcPct val="0"/>
              </a:spcBef>
            </a:pPr>
            <a:r>
              <a:rPr lang="en-US" altLang="en-US" sz="1600" dirty="0" smtClean="0"/>
              <a:t>Each of these 9 responses</a:t>
            </a:r>
            <a:r>
              <a:rPr lang="en-US" altLang="en-US" sz="1600" baseline="0" dirty="0" smtClean="0"/>
              <a:t> was equivalent to one </a:t>
            </a:r>
            <a:r>
              <a:rPr lang="en-US" altLang="en-US" sz="1600" baseline="0" dirty="0" err="1" smtClean="0"/>
              <a:t>decile</a:t>
            </a:r>
            <a:r>
              <a:rPr lang="en-US" altLang="en-US" sz="1600" baseline="0" dirty="0" smtClean="0"/>
              <a:t>, except for point 5 which was the middle two deciles (40-60%).</a:t>
            </a:r>
            <a:endParaRPr lang="en-US" altLang="en-US" sz="1600" dirty="0" smtClean="0"/>
          </a:p>
          <a:p>
            <a:pPr eaLnBrk="1" hangingPunct="1">
              <a:spcBef>
                <a:spcPct val="0"/>
              </a:spcBef>
            </a:pPr>
            <a:endParaRPr lang="en-US" altLang="en-US" sz="1600" dirty="0" smtClean="0"/>
          </a:p>
          <a:p>
            <a:pPr eaLnBrk="1" hangingPunct="1">
              <a:spcBef>
                <a:spcPct val="0"/>
              </a:spcBef>
            </a:pPr>
            <a:endParaRPr lang="en-US" altLang="en-US" sz="1600" dirty="0" smtClean="0"/>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22FA3433-5A61-4D9E-AA7E-643E99F33DCF}" type="slidenum">
              <a:rPr lang="en-US" altLang="en-US" sz="1200"/>
              <a:pPr/>
              <a:t>7</a:t>
            </a:fld>
            <a:endParaRPr lang="en-US" altLang="en-US" sz="1200"/>
          </a:p>
        </p:txBody>
      </p:sp>
    </p:spTree>
    <p:extLst>
      <p:ext uri="{BB962C8B-B14F-4D97-AF65-F5344CB8AC3E}">
        <p14:creationId xmlns:p14="http://schemas.microsoft.com/office/powerpoint/2010/main" val="1986362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smtClean="0"/>
              <a:t>Participants had to be aged 18 or over, consumed alcohol in the last year and have no missing data for any of variables to be included in the study</a:t>
            </a:r>
          </a:p>
          <a:p>
            <a:pPr eaLnBrk="1" hangingPunct="1">
              <a:spcBef>
                <a:spcPct val="0"/>
              </a:spcBef>
            </a:pPr>
            <a:r>
              <a:rPr lang="en-US" altLang="en-US" sz="1600" dirty="0" smtClean="0"/>
              <a:t>This resulted in 9,820 participants with a mean AUDIT score of 10.5 (equivalent to risk zone 2)</a:t>
            </a:r>
          </a:p>
          <a:p>
            <a:pPr eaLnBrk="1" hangingPunct="1">
              <a:spcBef>
                <a:spcPct val="0"/>
              </a:spcBef>
            </a:pPr>
            <a:endParaRPr lang="en-US" altLang="en-US" sz="1600" dirty="0" smtClean="0"/>
          </a:p>
          <a:p>
            <a:pPr eaLnBrk="1" hangingPunct="1">
              <a:spcBef>
                <a:spcPct val="0"/>
              </a:spcBef>
            </a:pPr>
            <a:r>
              <a:rPr lang="en-US" altLang="en-US" sz="1600" dirty="0" smtClean="0"/>
              <a:t>Socio-demographic questions assessed age, gender, ethnicity, country of origin, employment status and highest qualification level achieved</a:t>
            </a:r>
          </a:p>
          <a:p>
            <a:pPr eaLnBrk="1" hangingPunct="1">
              <a:spcBef>
                <a:spcPct val="0"/>
              </a:spcBef>
            </a:pPr>
            <a:endParaRPr lang="en-US" altLang="en-US" sz="1600" dirty="0" smtClean="0"/>
          </a:p>
          <a:p>
            <a:pPr eaLnBrk="1" hangingPunct="1">
              <a:spcBef>
                <a:spcPct val="0"/>
              </a:spcBef>
            </a:pPr>
            <a:r>
              <a:rPr lang="en-US" altLang="en-US" sz="1600" dirty="0" smtClean="0"/>
              <a:t>The majority of participants were male,</a:t>
            </a:r>
            <a:r>
              <a:rPr lang="en-US" altLang="en-US" sz="1600" baseline="0" dirty="0" smtClean="0"/>
              <a:t> aged 16-24, white, employed, had post-16 qualifications and were</a:t>
            </a:r>
            <a:r>
              <a:rPr lang="en-US" altLang="en-US" sz="1600" dirty="0" smtClean="0"/>
              <a:t> in AUDIT risk zone 2</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5A4A2DD7-EC34-4DE7-BFA2-D92F06BF679D}" type="slidenum">
              <a:rPr lang="en-US" altLang="en-US" sz="1200"/>
              <a:pPr/>
              <a:t>8</a:t>
            </a:fld>
            <a:endParaRPr lang="en-US" altLang="en-US" sz="1200"/>
          </a:p>
        </p:txBody>
      </p:sp>
    </p:spTree>
    <p:extLst>
      <p:ext uri="{BB962C8B-B14F-4D97-AF65-F5344CB8AC3E}">
        <p14:creationId xmlns:p14="http://schemas.microsoft.com/office/powerpoint/2010/main" val="3442439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z="1200" dirty="0" smtClean="0"/>
              <a:t>NM score was difference between participant’s actual and perceived position on the</a:t>
            </a:r>
            <a:r>
              <a:rPr lang="en-GB" altLang="en-US" sz="1200" baseline="0" dirty="0" smtClean="0"/>
              <a:t> 9 point scale. Their actual position was calculated using the AUDIT-C scores (as it measures consumption) for each </a:t>
            </a:r>
            <a:r>
              <a:rPr lang="en-GB" altLang="en-US" sz="1200" baseline="0" dirty="0" err="1" smtClean="0"/>
              <a:t>decile</a:t>
            </a:r>
            <a:r>
              <a:rPr lang="en-GB" altLang="en-US" sz="1200" baseline="0" dirty="0" smtClean="0"/>
              <a:t> and creating a 9-point scale equivalent to the responses to the normative belief questions.</a:t>
            </a:r>
            <a:endParaRPr lang="en-GB" altLang="en-US" sz="1200" dirty="0" smtClean="0"/>
          </a:p>
          <a:p>
            <a:pPr eaLnBrk="1" hangingPunct="1"/>
            <a:r>
              <a:rPr lang="en-GB" altLang="en-US" sz="1200" dirty="0" smtClean="0"/>
              <a:t>This meant NM scores could range from -8 to +8</a:t>
            </a:r>
          </a:p>
          <a:p>
            <a:pPr eaLnBrk="1" hangingPunct="1"/>
            <a:r>
              <a:rPr lang="en-GB" altLang="en-US" sz="1200" dirty="0" smtClean="0"/>
              <a:t>A score of 0 indicates no misperception in terms of their relative alcohol use</a:t>
            </a:r>
          </a:p>
          <a:p>
            <a:pPr eaLnBrk="1" hangingPunct="1"/>
            <a:r>
              <a:rPr lang="en-GB" altLang="en-US" sz="1200" dirty="0" smtClean="0"/>
              <a:t>A positive score means they’re underestimating their alcohol use compared with others.</a:t>
            </a:r>
          </a:p>
          <a:p>
            <a:pPr eaLnBrk="1" hangingPunct="1"/>
            <a:r>
              <a:rPr lang="en-GB" altLang="en-US" sz="1200" dirty="0" smtClean="0"/>
              <a:t>A negative score corresponds to an overestimation. </a:t>
            </a:r>
          </a:p>
          <a:p>
            <a:pPr eaLnBrk="1" hangingPunct="1"/>
            <a:r>
              <a:rPr lang="en-GB" altLang="en-US" sz="1200" dirty="0" smtClean="0"/>
              <a:t>The magnitude of the score indicates the extent of the difference</a:t>
            </a:r>
          </a:p>
          <a:p>
            <a:pPr eaLnBrk="1" hangingPunct="1"/>
            <a:r>
              <a:rPr lang="en-GB" altLang="en-US" sz="1200" dirty="0" smtClean="0"/>
              <a:t> </a:t>
            </a:r>
          </a:p>
          <a:p>
            <a:pPr eaLnBrk="1" hangingPunct="1"/>
            <a:r>
              <a:rPr lang="en-GB" altLang="en-US" sz="1200" dirty="0" smtClean="0"/>
              <a:t>The prevalence of normative misperception was assessed through descriptive statistics and cross tabulation. </a:t>
            </a:r>
          </a:p>
          <a:p>
            <a:pPr eaLnBrk="1" hangingPunct="1"/>
            <a:r>
              <a:rPr lang="en-GB" altLang="en-US" sz="1200" dirty="0" smtClean="0"/>
              <a:t>The associations were assessed using linear (univariate association) and multiple regression (unique association) models.</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fld id="{6FCB4948-292A-4457-812A-4E908364FBCF}" type="slidenum">
              <a:rPr lang="en-US" altLang="en-US" sz="1200"/>
              <a:pPr/>
              <a:t>9</a:t>
            </a:fld>
            <a:endParaRPr lang="en-US" altLang="en-US" sz="1200"/>
          </a:p>
        </p:txBody>
      </p:sp>
    </p:spTree>
    <p:extLst>
      <p:ext uri="{BB962C8B-B14F-4D97-AF65-F5344CB8AC3E}">
        <p14:creationId xmlns:p14="http://schemas.microsoft.com/office/powerpoint/2010/main" val="179395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24" y="2130292"/>
            <a:ext cx="7772553" cy="147005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448" y="3886236"/>
            <a:ext cx="6401105" cy="1752708"/>
          </a:xfrm>
        </p:spPr>
        <p:txBody>
          <a:bodyPr/>
          <a:lstStyle>
            <a:lvl1pPr marL="0" indent="0" algn="ctr">
              <a:buNone/>
              <a:defRPr/>
            </a:lvl1pPr>
            <a:lvl2pPr marL="100073" indent="0" algn="ctr">
              <a:buNone/>
              <a:defRPr/>
            </a:lvl2pPr>
            <a:lvl3pPr marL="200146" indent="0" algn="ctr">
              <a:buNone/>
              <a:defRPr/>
            </a:lvl3pPr>
            <a:lvl4pPr marL="300219" indent="0" algn="ctr">
              <a:buNone/>
              <a:defRPr/>
            </a:lvl4pPr>
            <a:lvl5pPr marL="400292" indent="0" algn="ctr">
              <a:buNone/>
              <a:defRPr/>
            </a:lvl5pPr>
            <a:lvl6pPr marL="500365" indent="0" algn="ctr">
              <a:buNone/>
              <a:defRPr/>
            </a:lvl6pPr>
            <a:lvl7pPr marL="600438" indent="0" algn="ctr">
              <a:buNone/>
              <a:defRPr/>
            </a:lvl7pPr>
            <a:lvl8pPr marL="700511" indent="0" algn="ctr">
              <a:buNone/>
              <a:defRPr/>
            </a:lvl8pPr>
            <a:lvl9pPr marL="800584"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9BCD6D9-B3CD-4B1D-BBE9-051BD7EC5197}" type="slidenum">
              <a:rPr lang="en-US" altLang="en-US"/>
              <a:pPr/>
              <a:t>‹#›</a:t>
            </a:fld>
            <a:endParaRPr lang="en-US" altLang="en-US"/>
          </a:p>
        </p:txBody>
      </p:sp>
    </p:spTree>
    <p:extLst>
      <p:ext uri="{BB962C8B-B14F-4D97-AF65-F5344CB8AC3E}">
        <p14:creationId xmlns:p14="http://schemas.microsoft.com/office/powerpoint/2010/main" val="313234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159EBD-0DD5-4720-97ED-6310B69C2166}" type="slidenum">
              <a:rPr lang="en-US" altLang="en-US"/>
              <a:pPr/>
              <a:t>‹#›</a:t>
            </a:fld>
            <a:endParaRPr lang="en-US" altLang="en-US"/>
          </a:p>
        </p:txBody>
      </p:sp>
    </p:spTree>
    <p:extLst>
      <p:ext uri="{BB962C8B-B14F-4D97-AF65-F5344CB8AC3E}">
        <p14:creationId xmlns:p14="http://schemas.microsoft.com/office/powerpoint/2010/main" val="154001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392" y="609529"/>
            <a:ext cx="1942884" cy="548647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724" y="609529"/>
            <a:ext cx="5797112" cy="54864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7F87E6-8CA8-4EEB-8183-9AD8BD9DB3FD}" type="slidenum">
              <a:rPr lang="en-US" altLang="en-US"/>
              <a:pPr/>
              <a:t>‹#›</a:t>
            </a:fld>
            <a:endParaRPr lang="en-US" altLang="en-US"/>
          </a:p>
        </p:txBody>
      </p:sp>
    </p:spTree>
    <p:extLst>
      <p:ext uri="{BB962C8B-B14F-4D97-AF65-F5344CB8AC3E}">
        <p14:creationId xmlns:p14="http://schemas.microsoft.com/office/powerpoint/2010/main" val="262972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24" y="2130292"/>
            <a:ext cx="7772553" cy="147005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448" y="3886236"/>
            <a:ext cx="6401105" cy="1752708"/>
          </a:xfrm>
        </p:spPr>
        <p:txBody>
          <a:bodyPr/>
          <a:lstStyle>
            <a:lvl1pPr marL="0" indent="0" algn="ctr">
              <a:buNone/>
              <a:defRPr/>
            </a:lvl1pPr>
            <a:lvl2pPr marL="100073" indent="0" algn="ctr">
              <a:buNone/>
              <a:defRPr/>
            </a:lvl2pPr>
            <a:lvl3pPr marL="200146" indent="0" algn="ctr">
              <a:buNone/>
              <a:defRPr/>
            </a:lvl3pPr>
            <a:lvl4pPr marL="300219" indent="0" algn="ctr">
              <a:buNone/>
              <a:defRPr/>
            </a:lvl4pPr>
            <a:lvl5pPr marL="400292" indent="0" algn="ctr">
              <a:buNone/>
              <a:defRPr/>
            </a:lvl5pPr>
            <a:lvl6pPr marL="500365" indent="0" algn="ctr">
              <a:buNone/>
              <a:defRPr/>
            </a:lvl6pPr>
            <a:lvl7pPr marL="600438" indent="0" algn="ctr">
              <a:buNone/>
              <a:defRPr/>
            </a:lvl7pPr>
            <a:lvl8pPr marL="700511" indent="0" algn="ctr">
              <a:buNone/>
              <a:defRPr/>
            </a:lvl8pPr>
            <a:lvl9pPr marL="800584"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E2F4BC-EC72-4A6F-A5BE-FF6B24F7EBCA}" type="slidenum">
              <a:rPr lang="en-US" altLang="en-US"/>
              <a:pPr/>
              <a:t>‹#›</a:t>
            </a:fld>
            <a:endParaRPr lang="en-US" altLang="en-US"/>
          </a:p>
        </p:txBody>
      </p:sp>
    </p:spTree>
    <p:extLst>
      <p:ext uri="{BB962C8B-B14F-4D97-AF65-F5344CB8AC3E}">
        <p14:creationId xmlns:p14="http://schemas.microsoft.com/office/powerpoint/2010/main" val="3350538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5FC6F0-6896-4F14-9917-EB776B8BE11F}" type="slidenum">
              <a:rPr lang="en-US" altLang="en-US"/>
              <a:pPr/>
              <a:t>‹#›</a:t>
            </a:fld>
            <a:endParaRPr lang="en-US" altLang="en-US"/>
          </a:p>
        </p:txBody>
      </p:sp>
    </p:spTree>
    <p:extLst>
      <p:ext uri="{BB962C8B-B14F-4D97-AF65-F5344CB8AC3E}">
        <p14:creationId xmlns:p14="http://schemas.microsoft.com/office/powerpoint/2010/main" val="1629351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51" y="4406942"/>
            <a:ext cx="7772213" cy="1362178"/>
          </a:xfrm>
        </p:spPr>
        <p:txBody>
          <a:bodyPr anchor="t"/>
          <a:lstStyle>
            <a:lvl1pPr algn="l">
              <a:defRPr sz="900" b="1" cap="all"/>
            </a:lvl1pPr>
          </a:lstStyle>
          <a:p>
            <a:r>
              <a:rPr lang="en-US" smtClean="0"/>
              <a:t>Click to edit Master title style</a:t>
            </a:r>
            <a:endParaRPr lang="en-GB"/>
          </a:p>
        </p:txBody>
      </p:sp>
      <p:sp>
        <p:nvSpPr>
          <p:cNvPr id="3" name="Text Placeholder 2"/>
          <p:cNvSpPr>
            <a:spLocks noGrp="1"/>
          </p:cNvSpPr>
          <p:nvPr>
            <p:ph type="body" idx="1"/>
          </p:nvPr>
        </p:nvSpPr>
        <p:spPr>
          <a:xfrm>
            <a:off x="722351" y="2906676"/>
            <a:ext cx="7772213" cy="1500266"/>
          </a:xfrm>
        </p:spPr>
        <p:txBody>
          <a:bodyPr anchor="b"/>
          <a:lstStyle>
            <a:lvl1pPr marL="0" indent="0">
              <a:buNone/>
              <a:defRPr sz="400"/>
            </a:lvl1pPr>
            <a:lvl2pPr marL="100073" indent="0">
              <a:buNone/>
              <a:defRPr sz="400"/>
            </a:lvl2pPr>
            <a:lvl3pPr marL="200146" indent="0">
              <a:buNone/>
              <a:defRPr sz="400"/>
            </a:lvl3pPr>
            <a:lvl4pPr marL="300219" indent="0">
              <a:buNone/>
              <a:defRPr sz="300"/>
            </a:lvl4pPr>
            <a:lvl5pPr marL="400292" indent="0">
              <a:buNone/>
              <a:defRPr sz="300"/>
            </a:lvl5pPr>
            <a:lvl6pPr marL="500365" indent="0">
              <a:buNone/>
              <a:defRPr sz="300"/>
            </a:lvl6pPr>
            <a:lvl7pPr marL="600438" indent="0">
              <a:buNone/>
              <a:defRPr sz="300"/>
            </a:lvl7pPr>
            <a:lvl8pPr marL="700511" indent="0">
              <a:buNone/>
              <a:defRPr sz="300"/>
            </a:lvl8pPr>
            <a:lvl9pPr marL="800584" indent="0">
              <a:buNone/>
              <a:defRPr sz="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5ED475-0A3E-49E2-9E7B-F77B5B3BE0A9}" type="slidenum">
              <a:rPr lang="en-US" altLang="en-US"/>
              <a:pPr/>
              <a:t>‹#›</a:t>
            </a:fld>
            <a:endParaRPr lang="en-US" altLang="en-US"/>
          </a:p>
        </p:txBody>
      </p:sp>
    </p:spTree>
    <p:extLst>
      <p:ext uri="{BB962C8B-B14F-4D97-AF65-F5344CB8AC3E}">
        <p14:creationId xmlns:p14="http://schemas.microsoft.com/office/powerpoint/2010/main" val="43227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724" y="1981056"/>
            <a:ext cx="3869828" cy="4114944"/>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88109" y="1981056"/>
            <a:ext cx="3870168" cy="4114944"/>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CCBBE7-8868-4876-82B7-E4DFF8B32FA6}" type="slidenum">
              <a:rPr lang="en-US" altLang="en-US"/>
              <a:pPr/>
              <a:t>‹#›</a:t>
            </a:fld>
            <a:endParaRPr lang="en-US" altLang="en-US"/>
          </a:p>
        </p:txBody>
      </p:sp>
    </p:spTree>
    <p:extLst>
      <p:ext uri="{BB962C8B-B14F-4D97-AF65-F5344CB8AC3E}">
        <p14:creationId xmlns:p14="http://schemas.microsoft.com/office/powerpoint/2010/main" val="3080175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50" y="274738"/>
            <a:ext cx="8229702" cy="114282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149" y="1535148"/>
            <a:ext cx="4040072" cy="639735"/>
          </a:xfrm>
        </p:spPr>
        <p:txBody>
          <a:bodyPr anchor="b"/>
          <a:lstStyle>
            <a:lvl1pPr marL="0" indent="0">
              <a:buNone/>
              <a:defRPr sz="500" b="1"/>
            </a:lvl1pPr>
            <a:lvl2pPr marL="100073" indent="0">
              <a:buNone/>
              <a:defRPr sz="400" b="1"/>
            </a:lvl2pPr>
            <a:lvl3pPr marL="200146" indent="0">
              <a:buNone/>
              <a:defRPr sz="400" b="1"/>
            </a:lvl3pPr>
            <a:lvl4pPr marL="300219" indent="0">
              <a:buNone/>
              <a:defRPr sz="400" b="1"/>
            </a:lvl4pPr>
            <a:lvl5pPr marL="400292" indent="0">
              <a:buNone/>
              <a:defRPr sz="400" b="1"/>
            </a:lvl5pPr>
            <a:lvl6pPr marL="500365" indent="0">
              <a:buNone/>
              <a:defRPr sz="400" b="1"/>
            </a:lvl6pPr>
            <a:lvl7pPr marL="600438" indent="0">
              <a:buNone/>
              <a:defRPr sz="400" b="1"/>
            </a:lvl7pPr>
            <a:lvl8pPr marL="700511" indent="0">
              <a:buNone/>
              <a:defRPr sz="400" b="1"/>
            </a:lvl8pPr>
            <a:lvl9pPr marL="800584" indent="0">
              <a:buNone/>
              <a:defRPr sz="400" b="1"/>
            </a:lvl9pPr>
          </a:lstStyle>
          <a:p>
            <a:pPr lvl="0"/>
            <a:r>
              <a:rPr lang="en-US" smtClean="0"/>
              <a:t>Click to edit Master text styles</a:t>
            </a:r>
          </a:p>
        </p:txBody>
      </p:sp>
      <p:sp>
        <p:nvSpPr>
          <p:cNvPr id="4" name="Content Placeholder 3"/>
          <p:cNvSpPr>
            <a:spLocks noGrp="1"/>
          </p:cNvSpPr>
          <p:nvPr>
            <p:ph sz="half" idx="2"/>
          </p:nvPr>
        </p:nvSpPr>
        <p:spPr>
          <a:xfrm>
            <a:off x="457149" y="2174883"/>
            <a:ext cx="4040072" cy="3951324"/>
          </a:xfrm>
        </p:spPr>
        <p:txBody>
          <a:bodyPr/>
          <a:lstStyle>
            <a:lvl1pPr>
              <a:defRPr sz="500"/>
            </a:lvl1pPr>
            <a:lvl2pPr>
              <a:defRPr sz="4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84" y="1535148"/>
            <a:ext cx="4041768" cy="639735"/>
          </a:xfrm>
        </p:spPr>
        <p:txBody>
          <a:bodyPr anchor="b"/>
          <a:lstStyle>
            <a:lvl1pPr marL="0" indent="0">
              <a:buNone/>
              <a:defRPr sz="500" b="1"/>
            </a:lvl1pPr>
            <a:lvl2pPr marL="100073" indent="0">
              <a:buNone/>
              <a:defRPr sz="400" b="1"/>
            </a:lvl2pPr>
            <a:lvl3pPr marL="200146" indent="0">
              <a:buNone/>
              <a:defRPr sz="400" b="1"/>
            </a:lvl3pPr>
            <a:lvl4pPr marL="300219" indent="0">
              <a:buNone/>
              <a:defRPr sz="400" b="1"/>
            </a:lvl4pPr>
            <a:lvl5pPr marL="400292" indent="0">
              <a:buNone/>
              <a:defRPr sz="400" b="1"/>
            </a:lvl5pPr>
            <a:lvl6pPr marL="500365" indent="0">
              <a:buNone/>
              <a:defRPr sz="400" b="1"/>
            </a:lvl6pPr>
            <a:lvl7pPr marL="600438" indent="0">
              <a:buNone/>
              <a:defRPr sz="400" b="1"/>
            </a:lvl7pPr>
            <a:lvl8pPr marL="700511" indent="0">
              <a:buNone/>
              <a:defRPr sz="400" b="1"/>
            </a:lvl8pPr>
            <a:lvl9pPr marL="800584" indent="0">
              <a:buNone/>
              <a:defRPr sz="400" b="1"/>
            </a:lvl9pPr>
          </a:lstStyle>
          <a:p>
            <a:pPr lvl="0"/>
            <a:r>
              <a:rPr lang="en-US" smtClean="0"/>
              <a:t>Click to edit Master text styles</a:t>
            </a:r>
          </a:p>
        </p:txBody>
      </p:sp>
      <p:sp>
        <p:nvSpPr>
          <p:cNvPr id="6" name="Content Placeholder 5"/>
          <p:cNvSpPr>
            <a:spLocks noGrp="1"/>
          </p:cNvSpPr>
          <p:nvPr>
            <p:ph sz="quarter" idx="4"/>
          </p:nvPr>
        </p:nvSpPr>
        <p:spPr>
          <a:xfrm>
            <a:off x="4645084" y="2174883"/>
            <a:ext cx="4041768" cy="3951324"/>
          </a:xfrm>
        </p:spPr>
        <p:txBody>
          <a:bodyPr/>
          <a:lstStyle>
            <a:lvl1pPr>
              <a:defRPr sz="500"/>
            </a:lvl1pPr>
            <a:lvl2pPr>
              <a:defRPr sz="4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A699D32-0AFB-4A42-BB6A-714FAB5201D0}" type="slidenum">
              <a:rPr lang="en-US" altLang="en-US"/>
              <a:pPr/>
              <a:t>‹#›</a:t>
            </a:fld>
            <a:endParaRPr lang="en-US" altLang="en-US"/>
          </a:p>
        </p:txBody>
      </p:sp>
    </p:spTree>
    <p:extLst>
      <p:ext uri="{BB962C8B-B14F-4D97-AF65-F5344CB8AC3E}">
        <p14:creationId xmlns:p14="http://schemas.microsoft.com/office/powerpoint/2010/main" val="874879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3B8CB3A-7E54-4C94-8FAA-9E93BD74283C}" type="slidenum">
              <a:rPr lang="en-US" altLang="en-US"/>
              <a:pPr/>
              <a:t>‹#›</a:t>
            </a:fld>
            <a:endParaRPr lang="en-US" altLang="en-US"/>
          </a:p>
        </p:txBody>
      </p:sp>
    </p:spTree>
    <p:extLst>
      <p:ext uri="{BB962C8B-B14F-4D97-AF65-F5344CB8AC3E}">
        <p14:creationId xmlns:p14="http://schemas.microsoft.com/office/powerpoint/2010/main" val="2970597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2B055F-E8D0-4149-A88A-BBEBEFFF965B}" type="slidenum">
              <a:rPr lang="en-US" altLang="en-US"/>
              <a:pPr/>
              <a:t>‹#›</a:t>
            </a:fld>
            <a:endParaRPr lang="en-US" altLang="en-US"/>
          </a:p>
        </p:txBody>
      </p:sp>
    </p:spTree>
    <p:extLst>
      <p:ext uri="{BB962C8B-B14F-4D97-AF65-F5344CB8AC3E}">
        <p14:creationId xmlns:p14="http://schemas.microsoft.com/office/powerpoint/2010/main" val="1898062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50" y="272939"/>
            <a:ext cx="3008435" cy="1162239"/>
          </a:xfrm>
        </p:spPr>
        <p:txBody>
          <a:bodyPr anchor="b"/>
          <a:lstStyle>
            <a:lvl1pPr algn="l">
              <a:defRPr sz="400" b="1"/>
            </a:lvl1pPr>
          </a:lstStyle>
          <a:p>
            <a:r>
              <a:rPr lang="en-US" smtClean="0"/>
              <a:t>Click to edit Master title style</a:t>
            </a:r>
            <a:endParaRPr lang="en-GB"/>
          </a:p>
        </p:txBody>
      </p:sp>
      <p:sp>
        <p:nvSpPr>
          <p:cNvPr id="3" name="Content Placeholder 2"/>
          <p:cNvSpPr>
            <a:spLocks noGrp="1"/>
          </p:cNvSpPr>
          <p:nvPr>
            <p:ph idx="1"/>
          </p:nvPr>
        </p:nvSpPr>
        <p:spPr>
          <a:xfrm>
            <a:off x="3575123" y="272940"/>
            <a:ext cx="5111728" cy="5853267"/>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150" y="1435179"/>
            <a:ext cx="3008435" cy="4691029"/>
          </a:xfrm>
        </p:spPr>
        <p:txBody>
          <a:bodyPr/>
          <a:lstStyle>
            <a:lvl1pPr marL="0" indent="0">
              <a:buNone/>
              <a:defRPr sz="300"/>
            </a:lvl1pPr>
            <a:lvl2pPr marL="100073" indent="0">
              <a:buNone/>
              <a:defRPr sz="300"/>
            </a:lvl2pPr>
            <a:lvl3pPr marL="200146" indent="0">
              <a:buNone/>
              <a:defRPr sz="200"/>
            </a:lvl3pPr>
            <a:lvl4pPr marL="300219" indent="0">
              <a:buNone/>
              <a:defRPr sz="200"/>
            </a:lvl4pPr>
            <a:lvl5pPr marL="400292" indent="0">
              <a:buNone/>
              <a:defRPr sz="200"/>
            </a:lvl5pPr>
            <a:lvl6pPr marL="500365" indent="0">
              <a:buNone/>
              <a:defRPr sz="200"/>
            </a:lvl6pPr>
            <a:lvl7pPr marL="600438" indent="0">
              <a:buNone/>
              <a:defRPr sz="200"/>
            </a:lvl7pPr>
            <a:lvl8pPr marL="700511" indent="0">
              <a:buNone/>
              <a:defRPr sz="200"/>
            </a:lvl8pPr>
            <a:lvl9pPr marL="80058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A6CF414-278A-4408-811E-D26194342573}" type="slidenum">
              <a:rPr lang="en-US" altLang="en-US"/>
              <a:pPr/>
              <a:t>‹#›</a:t>
            </a:fld>
            <a:endParaRPr lang="en-US" altLang="en-US"/>
          </a:p>
        </p:txBody>
      </p:sp>
    </p:spTree>
    <p:extLst>
      <p:ext uri="{BB962C8B-B14F-4D97-AF65-F5344CB8AC3E}">
        <p14:creationId xmlns:p14="http://schemas.microsoft.com/office/powerpoint/2010/main" val="89996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082BA7-17A3-4D52-80DE-4194C8DD1306}" type="slidenum">
              <a:rPr lang="en-US" altLang="en-US"/>
              <a:pPr/>
              <a:t>‹#›</a:t>
            </a:fld>
            <a:endParaRPr lang="en-US" altLang="en-US"/>
          </a:p>
        </p:txBody>
      </p:sp>
    </p:spTree>
    <p:extLst>
      <p:ext uri="{BB962C8B-B14F-4D97-AF65-F5344CB8AC3E}">
        <p14:creationId xmlns:p14="http://schemas.microsoft.com/office/powerpoint/2010/main" val="1159377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10" y="4800708"/>
            <a:ext cx="5486468" cy="566735"/>
          </a:xfrm>
        </p:spPr>
        <p:txBody>
          <a:bodyPr anchor="b"/>
          <a:lstStyle>
            <a:lvl1pPr algn="l">
              <a:defRPr sz="400" b="1"/>
            </a:lvl1pPr>
          </a:lstStyle>
          <a:p>
            <a:r>
              <a:rPr lang="en-US" smtClean="0"/>
              <a:t>Click to edit Master title style</a:t>
            </a:r>
            <a:endParaRPr lang="en-GB"/>
          </a:p>
        </p:txBody>
      </p:sp>
      <p:sp>
        <p:nvSpPr>
          <p:cNvPr id="3" name="Picture Placeholder 2"/>
          <p:cNvSpPr>
            <a:spLocks noGrp="1"/>
          </p:cNvSpPr>
          <p:nvPr>
            <p:ph type="pic" idx="1"/>
          </p:nvPr>
        </p:nvSpPr>
        <p:spPr>
          <a:xfrm>
            <a:off x="1792310" y="612765"/>
            <a:ext cx="5486468" cy="4114944"/>
          </a:xfrm>
        </p:spPr>
        <p:txBody>
          <a:bodyPr/>
          <a:lstStyle>
            <a:lvl1pPr marL="0" indent="0">
              <a:buNone/>
              <a:defRPr sz="700"/>
            </a:lvl1pPr>
            <a:lvl2pPr marL="100073" indent="0">
              <a:buNone/>
              <a:defRPr sz="600"/>
            </a:lvl2pPr>
            <a:lvl3pPr marL="200146" indent="0">
              <a:buNone/>
              <a:defRPr sz="500"/>
            </a:lvl3pPr>
            <a:lvl4pPr marL="300219" indent="0">
              <a:buNone/>
              <a:defRPr sz="400"/>
            </a:lvl4pPr>
            <a:lvl5pPr marL="400292" indent="0">
              <a:buNone/>
              <a:defRPr sz="400"/>
            </a:lvl5pPr>
            <a:lvl6pPr marL="500365" indent="0">
              <a:buNone/>
              <a:defRPr sz="400"/>
            </a:lvl6pPr>
            <a:lvl7pPr marL="600438" indent="0">
              <a:buNone/>
              <a:defRPr sz="400"/>
            </a:lvl7pPr>
            <a:lvl8pPr marL="700511" indent="0">
              <a:buNone/>
              <a:defRPr sz="400"/>
            </a:lvl8pPr>
            <a:lvl9pPr marL="800584" indent="0">
              <a:buNone/>
              <a:defRPr sz="400"/>
            </a:lvl9pPr>
          </a:lstStyle>
          <a:p>
            <a:pPr lvl="0"/>
            <a:endParaRPr lang="en-GB" noProof="0" dirty="0" smtClean="0"/>
          </a:p>
        </p:txBody>
      </p:sp>
      <p:sp>
        <p:nvSpPr>
          <p:cNvPr id="4" name="Text Placeholder 3"/>
          <p:cNvSpPr>
            <a:spLocks noGrp="1"/>
          </p:cNvSpPr>
          <p:nvPr>
            <p:ph type="body" sz="half" idx="2"/>
          </p:nvPr>
        </p:nvSpPr>
        <p:spPr>
          <a:xfrm>
            <a:off x="1792310" y="5367444"/>
            <a:ext cx="5486468" cy="804793"/>
          </a:xfrm>
        </p:spPr>
        <p:txBody>
          <a:bodyPr/>
          <a:lstStyle>
            <a:lvl1pPr marL="0" indent="0">
              <a:buNone/>
              <a:defRPr sz="300"/>
            </a:lvl1pPr>
            <a:lvl2pPr marL="100073" indent="0">
              <a:buNone/>
              <a:defRPr sz="300"/>
            </a:lvl2pPr>
            <a:lvl3pPr marL="200146" indent="0">
              <a:buNone/>
              <a:defRPr sz="200"/>
            </a:lvl3pPr>
            <a:lvl4pPr marL="300219" indent="0">
              <a:buNone/>
              <a:defRPr sz="200"/>
            </a:lvl4pPr>
            <a:lvl5pPr marL="400292" indent="0">
              <a:buNone/>
              <a:defRPr sz="200"/>
            </a:lvl5pPr>
            <a:lvl6pPr marL="500365" indent="0">
              <a:buNone/>
              <a:defRPr sz="200"/>
            </a:lvl6pPr>
            <a:lvl7pPr marL="600438" indent="0">
              <a:buNone/>
              <a:defRPr sz="200"/>
            </a:lvl7pPr>
            <a:lvl8pPr marL="700511" indent="0">
              <a:buNone/>
              <a:defRPr sz="200"/>
            </a:lvl8pPr>
            <a:lvl9pPr marL="80058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406328-879A-46C3-B4A4-0A26F28EDE67}" type="slidenum">
              <a:rPr lang="en-US" altLang="en-US"/>
              <a:pPr/>
              <a:t>‹#›</a:t>
            </a:fld>
            <a:endParaRPr lang="en-US" altLang="en-US"/>
          </a:p>
        </p:txBody>
      </p:sp>
    </p:spTree>
    <p:extLst>
      <p:ext uri="{BB962C8B-B14F-4D97-AF65-F5344CB8AC3E}">
        <p14:creationId xmlns:p14="http://schemas.microsoft.com/office/powerpoint/2010/main" val="1056986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667708-D3A9-4F6B-AA79-73B11E847A2E}" type="slidenum">
              <a:rPr lang="en-US" altLang="en-US"/>
              <a:pPr/>
              <a:t>‹#›</a:t>
            </a:fld>
            <a:endParaRPr lang="en-US" altLang="en-US"/>
          </a:p>
        </p:txBody>
      </p:sp>
    </p:spTree>
    <p:extLst>
      <p:ext uri="{BB962C8B-B14F-4D97-AF65-F5344CB8AC3E}">
        <p14:creationId xmlns:p14="http://schemas.microsoft.com/office/powerpoint/2010/main" val="1173880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392" y="609529"/>
            <a:ext cx="1942884" cy="548647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724" y="609529"/>
            <a:ext cx="5797112" cy="54864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732C7A-09C8-4C5C-ADC7-985D5AE69B4B}" type="slidenum">
              <a:rPr lang="en-US" altLang="en-US"/>
              <a:pPr/>
              <a:t>‹#›</a:t>
            </a:fld>
            <a:endParaRPr lang="en-US" altLang="en-US"/>
          </a:p>
        </p:txBody>
      </p:sp>
    </p:spTree>
    <p:extLst>
      <p:ext uri="{BB962C8B-B14F-4D97-AF65-F5344CB8AC3E}">
        <p14:creationId xmlns:p14="http://schemas.microsoft.com/office/powerpoint/2010/main" val="353284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51" y="4406942"/>
            <a:ext cx="7772213" cy="1362178"/>
          </a:xfrm>
        </p:spPr>
        <p:txBody>
          <a:bodyPr anchor="t"/>
          <a:lstStyle>
            <a:lvl1pPr algn="l">
              <a:defRPr sz="900" b="1" cap="all"/>
            </a:lvl1pPr>
          </a:lstStyle>
          <a:p>
            <a:r>
              <a:rPr lang="en-US" smtClean="0"/>
              <a:t>Click to edit Master title style</a:t>
            </a:r>
            <a:endParaRPr lang="en-GB"/>
          </a:p>
        </p:txBody>
      </p:sp>
      <p:sp>
        <p:nvSpPr>
          <p:cNvPr id="3" name="Text Placeholder 2"/>
          <p:cNvSpPr>
            <a:spLocks noGrp="1"/>
          </p:cNvSpPr>
          <p:nvPr>
            <p:ph type="body" idx="1"/>
          </p:nvPr>
        </p:nvSpPr>
        <p:spPr>
          <a:xfrm>
            <a:off x="722351" y="2906676"/>
            <a:ext cx="7772213" cy="1500266"/>
          </a:xfrm>
        </p:spPr>
        <p:txBody>
          <a:bodyPr anchor="b"/>
          <a:lstStyle>
            <a:lvl1pPr marL="0" indent="0">
              <a:buNone/>
              <a:defRPr sz="400"/>
            </a:lvl1pPr>
            <a:lvl2pPr marL="100073" indent="0">
              <a:buNone/>
              <a:defRPr sz="400"/>
            </a:lvl2pPr>
            <a:lvl3pPr marL="200146" indent="0">
              <a:buNone/>
              <a:defRPr sz="400"/>
            </a:lvl3pPr>
            <a:lvl4pPr marL="300219" indent="0">
              <a:buNone/>
              <a:defRPr sz="300"/>
            </a:lvl4pPr>
            <a:lvl5pPr marL="400292" indent="0">
              <a:buNone/>
              <a:defRPr sz="300"/>
            </a:lvl5pPr>
            <a:lvl6pPr marL="500365" indent="0">
              <a:buNone/>
              <a:defRPr sz="300"/>
            </a:lvl6pPr>
            <a:lvl7pPr marL="600438" indent="0">
              <a:buNone/>
              <a:defRPr sz="300"/>
            </a:lvl7pPr>
            <a:lvl8pPr marL="700511" indent="0">
              <a:buNone/>
              <a:defRPr sz="300"/>
            </a:lvl8pPr>
            <a:lvl9pPr marL="800584" indent="0">
              <a:buNone/>
              <a:defRPr sz="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2B35F7-CAA6-4E84-9823-E56F18494680}" type="slidenum">
              <a:rPr lang="en-US" altLang="en-US"/>
              <a:pPr/>
              <a:t>‹#›</a:t>
            </a:fld>
            <a:endParaRPr lang="en-US" altLang="en-US"/>
          </a:p>
        </p:txBody>
      </p:sp>
    </p:spTree>
    <p:extLst>
      <p:ext uri="{BB962C8B-B14F-4D97-AF65-F5344CB8AC3E}">
        <p14:creationId xmlns:p14="http://schemas.microsoft.com/office/powerpoint/2010/main" val="73798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724" y="1981056"/>
            <a:ext cx="3869828" cy="4114944"/>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88109" y="1981056"/>
            <a:ext cx="3870168" cy="4114944"/>
          </a:xfrm>
        </p:spPr>
        <p:txBody>
          <a:bodyPr/>
          <a:lstStyle>
            <a:lvl1pPr>
              <a:defRPr sz="600"/>
            </a:lvl1pPr>
            <a:lvl2pPr>
              <a:defRPr sz="5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97322C2-A21B-4A31-B280-D94635982BEA}" type="slidenum">
              <a:rPr lang="en-US" altLang="en-US"/>
              <a:pPr/>
              <a:t>‹#›</a:t>
            </a:fld>
            <a:endParaRPr lang="en-US" altLang="en-US"/>
          </a:p>
        </p:txBody>
      </p:sp>
    </p:spTree>
    <p:extLst>
      <p:ext uri="{BB962C8B-B14F-4D97-AF65-F5344CB8AC3E}">
        <p14:creationId xmlns:p14="http://schemas.microsoft.com/office/powerpoint/2010/main" val="480901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50" y="274738"/>
            <a:ext cx="8229702" cy="114282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149" y="1535148"/>
            <a:ext cx="4040072" cy="639735"/>
          </a:xfrm>
        </p:spPr>
        <p:txBody>
          <a:bodyPr anchor="b"/>
          <a:lstStyle>
            <a:lvl1pPr marL="0" indent="0">
              <a:buNone/>
              <a:defRPr sz="500" b="1"/>
            </a:lvl1pPr>
            <a:lvl2pPr marL="100073" indent="0">
              <a:buNone/>
              <a:defRPr sz="400" b="1"/>
            </a:lvl2pPr>
            <a:lvl3pPr marL="200146" indent="0">
              <a:buNone/>
              <a:defRPr sz="400" b="1"/>
            </a:lvl3pPr>
            <a:lvl4pPr marL="300219" indent="0">
              <a:buNone/>
              <a:defRPr sz="400" b="1"/>
            </a:lvl4pPr>
            <a:lvl5pPr marL="400292" indent="0">
              <a:buNone/>
              <a:defRPr sz="400" b="1"/>
            </a:lvl5pPr>
            <a:lvl6pPr marL="500365" indent="0">
              <a:buNone/>
              <a:defRPr sz="400" b="1"/>
            </a:lvl6pPr>
            <a:lvl7pPr marL="600438" indent="0">
              <a:buNone/>
              <a:defRPr sz="400" b="1"/>
            </a:lvl7pPr>
            <a:lvl8pPr marL="700511" indent="0">
              <a:buNone/>
              <a:defRPr sz="400" b="1"/>
            </a:lvl8pPr>
            <a:lvl9pPr marL="800584" indent="0">
              <a:buNone/>
              <a:defRPr sz="400" b="1"/>
            </a:lvl9pPr>
          </a:lstStyle>
          <a:p>
            <a:pPr lvl="0"/>
            <a:r>
              <a:rPr lang="en-US" smtClean="0"/>
              <a:t>Click to edit Master text styles</a:t>
            </a:r>
          </a:p>
        </p:txBody>
      </p:sp>
      <p:sp>
        <p:nvSpPr>
          <p:cNvPr id="4" name="Content Placeholder 3"/>
          <p:cNvSpPr>
            <a:spLocks noGrp="1"/>
          </p:cNvSpPr>
          <p:nvPr>
            <p:ph sz="half" idx="2"/>
          </p:nvPr>
        </p:nvSpPr>
        <p:spPr>
          <a:xfrm>
            <a:off x="457149" y="2174883"/>
            <a:ext cx="4040072" cy="3951324"/>
          </a:xfrm>
        </p:spPr>
        <p:txBody>
          <a:bodyPr/>
          <a:lstStyle>
            <a:lvl1pPr>
              <a:defRPr sz="500"/>
            </a:lvl1pPr>
            <a:lvl2pPr>
              <a:defRPr sz="4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84" y="1535148"/>
            <a:ext cx="4041768" cy="639735"/>
          </a:xfrm>
        </p:spPr>
        <p:txBody>
          <a:bodyPr anchor="b"/>
          <a:lstStyle>
            <a:lvl1pPr marL="0" indent="0">
              <a:buNone/>
              <a:defRPr sz="500" b="1"/>
            </a:lvl1pPr>
            <a:lvl2pPr marL="100073" indent="0">
              <a:buNone/>
              <a:defRPr sz="400" b="1"/>
            </a:lvl2pPr>
            <a:lvl3pPr marL="200146" indent="0">
              <a:buNone/>
              <a:defRPr sz="400" b="1"/>
            </a:lvl3pPr>
            <a:lvl4pPr marL="300219" indent="0">
              <a:buNone/>
              <a:defRPr sz="400" b="1"/>
            </a:lvl4pPr>
            <a:lvl5pPr marL="400292" indent="0">
              <a:buNone/>
              <a:defRPr sz="400" b="1"/>
            </a:lvl5pPr>
            <a:lvl6pPr marL="500365" indent="0">
              <a:buNone/>
              <a:defRPr sz="400" b="1"/>
            </a:lvl6pPr>
            <a:lvl7pPr marL="600438" indent="0">
              <a:buNone/>
              <a:defRPr sz="400" b="1"/>
            </a:lvl7pPr>
            <a:lvl8pPr marL="700511" indent="0">
              <a:buNone/>
              <a:defRPr sz="400" b="1"/>
            </a:lvl8pPr>
            <a:lvl9pPr marL="800584" indent="0">
              <a:buNone/>
              <a:defRPr sz="400" b="1"/>
            </a:lvl9pPr>
          </a:lstStyle>
          <a:p>
            <a:pPr lvl="0"/>
            <a:r>
              <a:rPr lang="en-US" smtClean="0"/>
              <a:t>Click to edit Master text styles</a:t>
            </a:r>
          </a:p>
        </p:txBody>
      </p:sp>
      <p:sp>
        <p:nvSpPr>
          <p:cNvPr id="6" name="Content Placeholder 5"/>
          <p:cNvSpPr>
            <a:spLocks noGrp="1"/>
          </p:cNvSpPr>
          <p:nvPr>
            <p:ph sz="quarter" idx="4"/>
          </p:nvPr>
        </p:nvSpPr>
        <p:spPr>
          <a:xfrm>
            <a:off x="4645084" y="2174883"/>
            <a:ext cx="4041768" cy="3951324"/>
          </a:xfrm>
        </p:spPr>
        <p:txBody>
          <a:bodyPr/>
          <a:lstStyle>
            <a:lvl1pPr>
              <a:defRPr sz="500"/>
            </a:lvl1pPr>
            <a:lvl2pPr>
              <a:defRPr sz="400"/>
            </a:lvl2pPr>
            <a:lvl3pPr>
              <a:defRPr sz="4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36C8425-A8BD-40C4-91D5-0972141A0D26}" type="slidenum">
              <a:rPr lang="en-US" altLang="en-US"/>
              <a:pPr/>
              <a:t>‹#›</a:t>
            </a:fld>
            <a:endParaRPr lang="en-US" altLang="en-US"/>
          </a:p>
        </p:txBody>
      </p:sp>
    </p:spTree>
    <p:extLst>
      <p:ext uri="{BB962C8B-B14F-4D97-AF65-F5344CB8AC3E}">
        <p14:creationId xmlns:p14="http://schemas.microsoft.com/office/powerpoint/2010/main" val="234708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BE63209-DA6D-48BA-A964-E41BEFA0D1CC}" type="slidenum">
              <a:rPr lang="en-US" altLang="en-US"/>
              <a:pPr/>
              <a:t>‹#›</a:t>
            </a:fld>
            <a:endParaRPr lang="en-US" altLang="en-US"/>
          </a:p>
        </p:txBody>
      </p:sp>
    </p:spTree>
    <p:extLst>
      <p:ext uri="{BB962C8B-B14F-4D97-AF65-F5344CB8AC3E}">
        <p14:creationId xmlns:p14="http://schemas.microsoft.com/office/powerpoint/2010/main" val="63498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F9F6704-7505-4E72-97DB-2BFB451C9B72}" type="slidenum">
              <a:rPr lang="en-US" altLang="en-US"/>
              <a:pPr/>
              <a:t>‹#›</a:t>
            </a:fld>
            <a:endParaRPr lang="en-US" altLang="en-US"/>
          </a:p>
        </p:txBody>
      </p:sp>
    </p:spTree>
    <p:extLst>
      <p:ext uri="{BB962C8B-B14F-4D97-AF65-F5344CB8AC3E}">
        <p14:creationId xmlns:p14="http://schemas.microsoft.com/office/powerpoint/2010/main" val="285500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50" y="272939"/>
            <a:ext cx="3008435" cy="1162239"/>
          </a:xfrm>
        </p:spPr>
        <p:txBody>
          <a:bodyPr anchor="b"/>
          <a:lstStyle>
            <a:lvl1pPr algn="l">
              <a:defRPr sz="400" b="1"/>
            </a:lvl1pPr>
          </a:lstStyle>
          <a:p>
            <a:r>
              <a:rPr lang="en-US" smtClean="0"/>
              <a:t>Click to edit Master title style</a:t>
            </a:r>
            <a:endParaRPr lang="en-GB"/>
          </a:p>
        </p:txBody>
      </p:sp>
      <p:sp>
        <p:nvSpPr>
          <p:cNvPr id="3" name="Content Placeholder 2"/>
          <p:cNvSpPr>
            <a:spLocks noGrp="1"/>
          </p:cNvSpPr>
          <p:nvPr>
            <p:ph idx="1"/>
          </p:nvPr>
        </p:nvSpPr>
        <p:spPr>
          <a:xfrm>
            <a:off x="3575123" y="272940"/>
            <a:ext cx="5111728" cy="5853267"/>
          </a:xfrm>
        </p:spPr>
        <p:txBody>
          <a:bodyPr/>
          <a:lstStyle>
            <a:lvl1pPr>
              <a:defRPr sz="700"/>
            </a:lvl1pPr>
            <a:lvl2pPr>
              <a:defRPr sz="6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150" y="1435179"/>
            <a:ext cx="3008435" cy="4691029"/>
          </a:xfrm>
        </p:spPr>
        <p:txBody>
          <a:bodyPr/>
          <a:lstStyle>
            <a:lvl1pPr marL="0" indent="0">
              <a:buNone/>
              <a:defRPr sz="300"/>
            </a:lvl1pPr>
            <a:lvl2pPr marL="100073" indent="0">
              <a:buNone/>
              <a:defRPr sz="300"/>
            </a:lvl2pPr>
            <a:lvl3pPr marL="200146" indent="0">
              <a:buNone/>
              <a:defRPr sz="200"/>
            </a:lvl3pPr>
            <a:lvl4pPr marL="300219" indent="0">
              <a:buNone/>
              <a:defRPr sz="200"/>
            </a:lvl4pPr>
            <a:lvl5pPr marL="400292" indent="0">
              <a:buNone/>
              <a:defRPr sz="200"/>
            </a:lvl5pPr>
            <a:lvl6pPr marL="500365" indent="0">
              <a:buNone/>
              <a:defRPr sz="200"/>
            </a:lvl6pPr>
            <a:lvl7pPr marL="600438" indent="0">
              <a:buNone/>
              <a:defRPr sz="200"/>
            </a:lvl7pPr>
            <a:lvl8pPr marL="700511" indent="0">
              <a:buNone/>
              <a:defRPr sz="200"/>
            </a:lvl8pPr>
            <a:lvl9pPr marL="80058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E8350A1-0000-4359-AEAB-C11E9F3624FB}" type="slidenum">
              <a:rPr lang="en-US" altLang="en-US"/>
              <a:pPr/>
              <a:t>‹#›</a:t>
            </a:fld>
            <a:endParaRPr lang="en-US" altLang="en-US"/>
          </a:p>
        </p:txBody>
      </p:sp>
    </p:spTree>
    <p:extLst>
      <p:ext uri="{BB962C8B-B14F-4D97-AF65-F5344CB8AC3E}">
        <p14:creationId xmlns:p14="http://schemas.microsoft.com/office/powerpoint/2010/main" val="3417516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10" y="4800708"/>
            <a:ext cx="5486468" cy="566735"/>
          </a:xfrm>
        </p:spPr>
        <p:txBody>
          <a:bodyPr anchor="b"/>
          <a:lstStyle>
            <a:lvl1pPr algn="l">
              <a:defRPr sz="400" b="1"/>
            </a:lvl1pPr>
          </a:lstStyle>
          <a:p>
            <a:r>
              <a:rPr lang="en-US" smtClean="0"/>
              <a:t>Click to edit Master title style</a:t>
            </a:r>
            <a:endParaRPr lang="en-GB"/>
          </a:p>
        </p:txBody>
      </p:sp>
      <p:sp>
        <p:nvSpPr>
          <p:cNvPr id="3" name="Picture Placeholder 2"/>
          <p:cNvSpPr>
            <a:spLocks noGrp="1"/>
          </p:cNvSpPr>
          <p:nvPr>
            <p:ph type="pic" idx="1"/>
          </p:nvPr>
        </p:nvSpPr>
        <p:spPr>
          <a:xfrm>
            <a:off x="1792310" y="612765"/>
            <a:ext cx="5486468" cy="4114944"/>
          </a:xfrm>
        </p:spPr>
        <p:txBody>
          <a:bodyPr/>
          <a:lstStyle>
            <a:lvl1pPr marL="0" indent="0">
              <a:buNone/>
              <a:defRPr sz="700"/>
            </a:lvl1pPr>
            <a:lvl2pPr marL="100073" indent="0">
              <a:buNone/>
              <a:defRPr sz="600"/>
            </a:lvl2pPr>
            <a:lvl3pPr marL="200146" indent="0">
              <a:buNone/>
              <a:defRPr sz="500"/>
            </a:lvl3pPr>
            <a:lvl4pPr marL="300219" indent="0">
              <a:buNone/>
              <a:defRPr sz="400"/>
            </a:lvl4pPr>
            <a:lvl5pPr marL="400292" indent="0">
              <a:buNone/>
              <a:defRPr sz="400"/>
            </a:lvl5pPr>
            <a:lvl6pPr marL="500365" indent="0">
              <a:buNone/>
              <a:defRPr sz="400"/>
            </a:lvl6pPr>
            <a:lvl7pPr marL="600438" indent="0">
              <a:buNone/>
              <a:defRPr sz="400"/>
            </a:lvl7pPr>
            <a:lvl8pPr marL="700511" indent="0">
              <a:buNone/>
              <a:defRPr sz="400"/>
            </a:lvl8pPr>
            <a:lvl9pPr marL="800584" indent="0">
              <a:buNone/>
              <a:defRPr sz="400"/>
            </a:lvl9pPr>
          </a:lstStyle>
          <a:p>
            <a:pPr lvl="0"/>
            <a:endParaRPr lang="en-GB" noProof="0" dirty="0" smtClean="0"/>
          </a:p>
        </p:txBody>
      </p:sp>
      <p:sp>
        <p:nvSpPr>
          <p:cNvPr id="4" name="Text Placeholder 3"/>
          <p:cNvSpPr>
            <a:spLocks noGrp="1"/>
          </p:cNvSpPr>
          <p:nvPr>
            <p:ph type="body" sz="half" idx="2"/>
          </p:nvPr>
        </p:nvSpPr>
        <p:spPr>
          <a:xfrm>
            <a:off x="1792310" y="5367444"/>
            <a:ext cx="5486468" cy="804793"/>
          </a:xfrm>
        </p:spPr>
        <p:txBody>
          <a:bodyPr/>
          <a:lstStyle>
            <a:lvl1pPr marL="0" indent="0">
              <a:buNone/>
              <a:defRPr sz="300"/>
            </a:lvl1pPr>
            <a:lvl2pPr marL="100073" indent="0">
              <a:buNone/>
              <a:defRPr sz="300"/>
            </a:lvl2pPr>
            <a:lvl3pPr marL="200146" indent="0">
              <a:buNone/>
              <a:defRPr sz="200"/>
            </a:lvl3pPr>
            <a:lvl4pPr marL="300219" indent="0">
              <a:buNone/>
              <a:defRPr sz="200"/>
            </a:lvl4pPr>
            <a:lvl5pPr marL="400292" indent="0">
              <a:buNone/>
              <a:defRPr sz="200"/>
            </a:lvl5pPr>
            <a:lvl6pPr marL="500365" indent="0">
              <a:buNone/>
              <a:defRPr sz="200"/>
            </a:lvl6pPr>
            <a:lvl7pPr marL="600438" indent="0">
              <a:buNone/>
              <a:defRPr sz="200"/>
            </a:lvl7pPr>
            <a:lvl8pPr marL="700511" indent="0">
              <a:buNone/>
              <a:defRPr sz="200"/>
            </a:lvl8pPr>
            <a:lvl9pPr marL="800584"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7E2CA2-20F2-4658-ABF6-C495BB7F1A1E}" type="slidenum">
              <a:rPr lang="en-US" altLang="en-US"/>
              <a:pPr/>
              <a:t>‹#›</a:t>
            </a:fld>
            <a:endParaRPr lang="en-US" altLang="en-US"/>
          </a:p>
        </p:txBody>
      </p:sp>
    </p:spTree>
    <p:extLst>
      <p:ext uri="{BB962C8B-B14F-4D97-AF65-F5344CB8AC3E}">
        <p14:creationId xmlns:p14="http://schemas.microsoft.com/office/powerpoint/2010/main" val="367911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3861">
              <a:defRPr sz="1400">
                <a:latin typeface="Times"/>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ctr" defTabSz="913861">
              <a:defRPr sz="1400">
                <a:latin typeface="Times"/>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2813">
              <a:defRPr sz="1400"/>
            </a:lvl1pPr>
          </a:lstStyle>
          <a:p>
            <a:fld id="{9939B042-0822-40B8-911D-EB848D75E94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defTabSz="912813" rtl="0" eaLnBrk="0" fontAlgn="base" hangingPunct="0">
        <a:spcBef>
          <a:spcPct val="0"/>
        </a:spcBef>
        <a:spcAft>
          <a:spcPct val="0"/>
        </a:spcAft>
        <a:defRPr sz="4400">
          <a:solidFill>
            <a:schemeClr val="tx2"/>
          </a:solidFill>
          <a:latin typeface="Times"/>
          <a:ea typeface="MS PGothic" panose="020B0600070205080204" pitchFamily="34" charset="-128"/>
          <a:cs typeface="MS PGothic" charset="0"/>
        </a:defRPr>
      </a:lvl2pPr>
      <a:lvl3pPr algn="ctr" defTabSz="912813" rtl="0" eaLnBrk="0" fontAlgn="base" hangingPunct="0">
        <a:spcBef>
          <a:spcPct val="0"/>
        </a:spcBef>
        <a:spcAft>
          <a:spcPct val="0"/>
        </a:spcAft>
        <a:defRPr sz="4400">
          <a:solidFill>
            <a:schemeClr val="tx2"/>
          </a:solidFill>
          <a:latin typeface="Times"/>
          <a:ea typeface="MS PGothic" panose="020B0600070205080204" pitchFamily="34" charset="-128"/>
          <a:cs typeface="MS PGothic" charset="0"/>
        </a:defRPr>
      </a:lvl3pPr>
      <a:lvl4pPr algn="ctr" defTabSz="912813" rtl="0" eaLnBrk="0" fontAlgn="base" hangingPunct="0">
        <a:spcBef>
          <a:spcPct val="0"/>
        </a:spcBef>
        <a:spcAft>
          <a:spcPct val="0"/>
        </a:spcAft>
        <a:defRPr sz="4400">
          <a:solidFill>
            <a:schemeClr val="tx2"/>
          </a:solidFill>
          <a:latin typeface="Times"/>
          <a:ea typeface="MS PGothic" panose="020B0600070205080204" pitchFamily="34" charset="-128"/>
          <a:cs typeface="MS PGothic" charset="0"/>
        </a:defRPr>
      </a:lvl4pPr>
      <a:lvl5pPr algn="ctr" defTabSz="912813" rtl="0" eaLnBrk="0" fontAlgn="base" hangingPunct="0">
        <a:spcBef>
          <a:spcPct val="0"/>
        </a:spcBef>
        <a:spcAft>
          <a:spcPct val="0"/>
        </a:spcAft>
        <a:defRPr sz="4400">
          <a:solidFill>
            <a:schemeClr val="tx2"/>
          </a:solidFill>
          <a:latin typeface="Times"/>
          <a:ea typeface="MS PGothic" panose="020B0600070205080204" pitchFamily="34" charset="-128"/>
          <a:cs typeface="MS PGothic" charset="0"/>
        </a:defRPr>
      </a:lvl5pPr>
      <a:lvl6pPr marL="100073" algn="ctr" defTabSz="913861" rtl="0" fontAlgn="base">
        <a:spcBef>
          <a:spcPct val="0"/>
        </a:spcBef>
        <a:spcAft>
          <a:spcPct val="0"/>
        </a:spcAft>
        <a:defRPr sz="4400">
          <a:solidFill>
            <a:schemeClr val="tx2"/>
          </a:solidFill>
          <a:latin typeface="Times"/>
        </a:defRPr>
      </a:lvl6pPr>
      <a:lvl7pPr marL="200146" algn="ctr" defTabSz="913861" rtl="0" fontAlgn="base">
        <a:spcBef>
          <a:spcPct val="0"/>
        </a:spcBef>
        <a:spcAft>
          <a:spcPct val="0"/>
        </a:spcAft>
        <a:defRPr sz="4400">
          <a:solidFill>
            <a:schemeClr val="tx2"/>
          </a:solidFill>
          <a:latin typeface="Times"/>
        </a:defRPr>
      </a:lvl7pPr>
      <a:lvl8pPr marL="300219" algn="ctr" defTabSz="913861" rtl="0" fontAlgn="base">
        <a:spcBef>
          <a:spcPct val="0"/>
        </a:spcBef>
        <a:spcAft>
          <a:spcPct val="0"/>
        </a:spcAft>
        <a:defRPr sz="4400">
          <a:solidFill>
            <a:schemeClr val="tx2"/>
          </a:solidFill>
          <a:latin typeface="Times"/>
        </a:defRPr>
      </a:lvl8pPr>
      <a:lvl9pPr marL="400292" algn="ctr" defTabSz="913861" rtl="0" fontAlgn="base">
        <a:spcBef>
          <a:spcPct val="0"/>
        </a:spcBef>
        <a:spcAft>
          <a:spcPct val="0"/>
        </a:spcAft>
        <a:defRPr sz="4400">
          <a:solidFill>
            <a:schemeClr val="tx2"/>
          </a:solidFill>
          <a:latin typeface="Times"/>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156781" indent="-228639" algn="l" defTabSz="913861" rtl="0" fontAlgn="base">
        <a:spcBef>
          <a:spcPct val="20000"/>
        </a:spcBef>
        <a:spcAft>
          <a:spcPct val="0"/>
        </a:spcAft>
        <a:buChar char="»"/>
        <a:defRPr sz="2000">
          <a:solidFill>
            <a:schemeClr val="tx1"/>
          </a:solidFill>
          <a:latin typeface="+mn-lt"/>
        </a:defRPr>
      </a:lvl6pPr>
      <a:lvl7pPr marL="2256854" indent="-228639" algn="l" defTabSz="913861" rtl="0" fontAlgn="base">
        <a:spcBef>
          <a:spcPct val="20000"/>
        </a:spcBef>
        <a:spcAft>
          <a:spcPct val="0"/>
        </a:spcAft>
        <a:buChar char="»"/>
        <a:defRPr sz="2000">
          <a:solidFill>
            <a:schemeClr val="tx1"/>
          </a:solidFill>
          <a:latin typeface="+mn-lt"/>
        </a:defRPr>
      </a:lvl7pPr>
      <a:lvl8pPr marL="2356927" indent="-228639" algn="l" defTabSz="913861" rtl="0" fontAlgn="base">
        <a:spcBef>
          <a:spcPct val="20000"/>
        </a:spcBef>
        <a:spcAft>
          <a:spcPct val="0"/>
        </a:spcAft>
        <a:buChar char="»"/>
        <a:defRPr sz="2000">
          <a:solidFill>
            <a:schemeClr val="tx1"/>
          </a:solidFill>
          <a:latin typeface="+mn-lt"/>
        </a:defRPr>
      </a:lvl8pPr>
      <a:lvl9pPr marL="2457000" indent="-228639" algn="l" defTabSz="913861" rtl="0" fontAlgn="base">
        <a:spcBef>
          <a:spcPct val="20000"/>
        </a:spcBef>
        <a:spcAft>
          <a:spcPct val="0"/>
        </a:spcAft>
        <a:buChar char="»"/>
        <a:defRPr sz="2000">
          <a:solidFill>
            <a:schemeClr val="tx1"/>
          </a:solidFill>
          <a:latin typeface="+mn-lt"/>
        </a:defRPr>
      </a:lvl9pPr>
    </p:bodyStyle>
    <p:otherStyle>
      <a:defPPr>
        <a:defRPr lang="en-US"/>
      </a:defPPr>
      <a:lvl1pPr marL="0" algn="l" defTabSz="200146" rtl="0" eaLnBrk="1" latinLnBrk="0" hangingPunct="1">
        <a:defRPr sz="400" kern="1200">
          <a:solidFill>
            <a:schemeClr val="tx1"/>
          </a:solidFill>
          <a:latin typeface="+mn-lt"/>
          <a:ea typeface="+mn-ea"/>
          <a:cs typeface="+mn-cs"/>
        </a:defRPr>
      </a:lvl1pPr>
      <a:lvl2pPr marL="100073" algn="l" defTabSz="200146" rtl="0" eaLnBrk="1" latinLnBrk="0" hangingPunct="1">
        <a:defRPr sz="400" kern="1200">
          <a:solidFill>
            <a:schemeClr val="tx1"/>
          </a:solidFill>
          <a:latin typeface="+mn-lt"/>
          <a:ea typeface="+mn-ea"/>
          <a:cs typeface="+mn-cs"/>
        </a:defRPr>
      </a:lvl2pPr>
      <a:lvl3pPr marL="200146" algn="l" defTabSz="200146" rtl="0" eaLnBrk="1" latinLnBrk="0" hangingPunct="1">
        <a:defRPr sz="400" kern="1200">
          <a:solidFill>
            <a:schemeClr val="tx1"/>
          </a:solidFill>
          <a:latin typeface="+mn-lt"/>
          <a:ea typeface="+mn-ea"/>
          <a:cs typeface="+mn-cs"/>
        </a:defRPr>
      </a:lvl3pPr>
      <a:lvl4pPr marL="300219" algn="l" defTabSz="200146" rtl="0" eaLnBrk="1" latinLnBrk="0" hangingPunct="1">
        <a:defRPr sz="400" kern="1200">
          <a:solidFill>
            <a:schemeClr val="tx1"/>
          </a:solidFill>
          <a:latin typeface="+mn-lt"/>
          <a:ea typeface="+mn-ea"/>
          <a:cs typeface="+mn-cs"/>
        </a:defRPr>
      </a:lvl4pPr>
      <a:lvl5pPr marL="400292" algn="l" defTabSz="200146" rtl="0" eaLnBrk="1" latinLnBrk="0" hangingPunct="1">
        <a:defRPr sz="400" kern="1200">
          <a:solidFill>
            <a:schemeClr val="tx1"/>
          </a:solidFill>
          <a:latin typeface="+mn-lt"/>
          <a:ea typeface="+mn-ea"/>
          <a:cs typeface="+mn-cs"/>
        </a:defRPr>
      </a:lvl5pPr>
      <a:lvl6pPr marL="500365" algn="l" defTabSz="200146" rtl="0" eaLnBrk="1" latinLnBrk="0" hangingPunct="1">
        <a:defRPr sz="400" kern="1200">
          <a:solidFill>
            <a:schemeClr val="tx1"/>
          </a:solidFill>
          <a:latin typeface="+mn-lt"/>
          <a:ea typeface="+mn-ea"/>
          <a:cs typeface="+mn-cs"/>
        </a:defRPr>
      </a:lvl6pPr>
      <a:lvl7pPr marL="600438" algn="l" defTabSz="200146" rtl="0" eaLnBrk="1" latinLnBrk="0" hangingPunct="1">
        <a:defRPr sz="400" kern="1200">
          <a:solidFill>
            <a:schemeClr val="tx1"/>
          </a:solidFill>
          <a:latin typeface="+mn-lt"/>
          <a:ea typeface="+mn-ea"/>
          <a:cs typeface="+mn-cs"/>
        </a:defRPr>
      </a:lvl7pPr>
      <a:lvl8pPr marL="700511" algn="l" defTabSz="200146" rtl="0" eaLnBrk="1" latinLnBrk="0" hangingPunct="1">
        <a:defRPr sz="400" kern="1200">
          <a:solidFill>
            <a:schemeClr val="tx1"/>
          </a:solidFill>
          <a:latin typeface="+mn-lt"/>
          <a:ea typeface="+mn-ea"/>
          <a:cs typeface="+mn-cs"/>
        </a:defRPr>
      </a:lvl8pPr>
      <a:lvl9pPr marL="800584" algn="l" defTabSz="200146"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3" tIns="45701" rIns="91403" bIns="4570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3861">
              <a:defRPr sz="1400">
                <a:solidFill>
                  <a:srgbClr val="000000"/>
                </a:solidFill>
                <a:latin typeface="Times"/>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ctr" defTabSz="913861">
              <a:defRPr sz="1400">
                <a:solidFill>
                  <a:srgbClr val="000000"/>
                </a:solidFill>
                <a:latin typeface="Times"/>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2813">
              <a:defRPr sz="1400">
                <a:solidFill>
                  <a:srgbClr val="000000"/>
                </a:solidFill>
              </a:defRPr>
            </a:lvl1pPr>
          </a:lstStyle>
          <a:p>
            <a:fld id="{C871FC3E-480F-4958-8A49-FD99B43A33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defTabSz="912813" rtl="0" eaLnBrk="0" fontAlgn="base" hangingPunct="0">
        <a:spcBef>
          <a:spcPct val="0"/>
        </a:spcBef>
        <a:spcAft>
          <a:spcPct val="0"/>
        </a:spcAft>
        <a:defRPr sz="4400">
          <a:solidFill>
            <a:schemeClr val="tx2"/>
          </a:solidFill>
          <a:latin typeface="Times"/>
          <a:ea typeface="MS PGothic" panose="020B0600070205080204" pitchFamily="34" charset="-128"/>
          <a:cs typeface="MS PGothic" charset="0"/>
        </a:defRPr>
      </a:lvl2pPr>
      <a:lvl3pPr algn="ctr" defTabSz="912813" rtl="0" eaLnBrk="0" fontAlgn="base" hangingPunct="0">
        <a:spcBef>
          <a:spcPct val="0"/>
        </a:spcBef>
        <a:spcAft>
          <a:spcPct val="0"/>
        </a:spcAft>
        <a:defRPr sz="4400">
          <a:solidFill>
            <a:schemeClr val="tx2"/>
          </a:solidFill>
          <a:latin typeface="Times"/>
          <a:ea typeface="MS PGothic" panose="020B0600070205080204" pitchFamily="34" charset="-128"/>
          <a:cs typeface="MS PGothic" charset="0"/>
        </a:defRPr>
      </a:lvl3pPr>
      <a:lvl4pPr algn="ctr" defTabSz="912813" rtl="0" eaLnBrk="0" fontAlgn="base" hangingPunct="0">
        <a:spcBef>
          <a:spcPct val="0"/>
        </a:spcBef>
        <a:spcAft>
          <a:spcPct val="0"/>
        </a:spcAft>
        <a:defRPr sz="4400">
          <a:solidFill>
            <a:schemeClr val="tx2"/>
          </a:solidFill>
          <a:latin typeface="Times"/>
          <a:ea typeface="MS PGothic" panose="020B0600070205080204" pitchFamily="34" charset="-128"/>
          <a:cs typeface="MS PGothic" charset="0"/>
        </a:defRPr>
      </a:lvl4pPr>
      <a:lvl5pPr algn="ctr" defTabSz="912813" rtl="0" eaLnBrk="0" fontAlgn="base" hangingPunct="0">
        <a:spcBef>
          <a:spcPct val="0"/>
        </a:spcBef>
        <a:spcAft>
          <a:spcPct val="0"/>
        </a:spcAft>
        <a:defRPr sz="4400">
          <a:solidFill>
            <a:schemeClr val="tx2"/>
          </a:solidFill>
          <a:latin typeface="Times"/>
          <a:ea typeface="MS PGothic" panose="020B0600070205080204" pitchFamily="34" charset="-128"/>
          <a:cs typeface="MS PGothic" charset="0"/>
        </a:defRPr>
      </a:lvl5pPr>
      <a:lvl6pPr marL="100073" algn="ctr" defTabSz="913861" rtl="0" fontAlgn="base">
        <a:spcBef>
          <a:spcPct val="0"/>
        </a:spcBef>
        <a:spcAft>
          <a:spcPct val="0"/>
        </a:spcAft>
        <a:defRPr sz="4400">
          <a:solidFill>
            <a:schemeClr val="tx2"/>
          </a:solidFill>
          <a:latin typeface="Times"/>
        </a:defRPr>
      </a:lvl6pPr>
      <a:lvl7pPr marL="200146" algn="ctr" defTabSz="913861" rtl="0" fontAlgn="base">
        <a:spcBef>
          <a:spcPct val="0"/>
        </a:spcBef>
        <a:spcAft>
          <a:spcPct val="0"/>
        </a:spcAft>
        <a:defRPr sz="4400">
          <a:solidFill>
            <a:schemeClr val="tx2"/>
          </a:solidFill>
          <a:latin typeface="Times"/>
        </a:defRPr>
      </a:lvl7pPr>
      <a:lvl8pPr marL="300219" algn="ctr" defTabSz="913861" rtl="0" fontAlgn="base">
        <a:spcBef>
          <a:spcPct val="0"/>
        </a:spcBef>
        <a:spcAft>
          <a:spcPct val="0"/>
        </a:spcAft>
        <a:defRPr sz="4400">
          <a:solidFill>
            <a:schemeClr val="tx2"/>
          </a:solidFill>
          <a:latin typeface="Times"/>
        </a:defRPr>
      </a:lvl8pPr>
      <a:lvl9pPr marL="400292" algn="ctr" defTabSz="913861" rtl="0" fontAlgn="base">
        <a:spcBef>
          <a:spcPct val="0"/>
        </a:spcBef>
        <a:spcAft>
          <a:spcPct val="0"/>
        </a:spcAft>
        <a:defRPr sz="4400">
          <a:solidFill>
            <a:schemeClr val="tx2"/>
          </a:solidFill>
          <a:latin typeface="Times"/>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156781" indent="-228639" algn="l" defTabSz="913861" rtl="0" fontAlgn="base">
        <a:spcBef>
          <a:spcPct val="20000"/>
        </a:spcBef>
        <a:spcAft>
          <a:spcPct val="0"/>
        </a:spcAft>
        <a:buChar char="»"/>
        <a:defRPr sz="2000">
          <a:solidFill>
            <a:schemeClr val="tx1"/>
          </a:solidFill>
          <a:latin typeface="+mn-lt"/>
        </a:defRPr>
      </a:lvl6pPr>
      <a:lvl7pPr marL="2256854" indent="-228639" algn="l" defTabSz="913861" rtl="0" fontAlgn="base">
        <a:spcBef>
          <a:spcPct val="20000"/>
        </a:spcBef>
        <a:spcAft>
          <a:spcPct val="0"/>
        </a:spcAft>
        <a:buChar char="»"/>
        <a:defRPr sz="2000">
          <a:solidFill>
            <a:schemeClr val="tx1"/>
          </a:solidFill>
          <a:latin typeface="+mn-lt"/>
        </a:defRPr>
      </a:lvl7pPr>
      <a:lvl8pPr marL="2356927" indent="-228639" algn="l" defTabSz="913861" rtl="0" fontAlgn="base">
        <a:spcBef>
          <a:spcPct val="20000"/>
        </a:spcBef>
        <a:spcAft>
          <a:spcPct val="0"/>
        </a:spcAft>
        <a:buChar char="»"/>
        <a:defRPr sz="2000">
          <a:solidFill>
            <a:schemeClr val="tx1"/>
          </a:solidFill>
          <a:latin typeface="+mn-lt"/>
        </a:defRPr>
      </a:lvl8pPr>
      <a:lvl9pPr marL="2457000" indent="-228639" algn="l" defTabSz="913861" rtl="0" fontAlgn="base">
        <a:spcBef>
          <a:spcPct val="20000"/>
        </a:spcBef>
        <a:spcAft>
          <a:spcPct val="0"/>
        </a:spcAft>
        <a:buChar char="»"/>
        <a:defRPr sz="2000">
          <a:solidFill>
            <a:schemeClr val="tx1"/>
          </a:solidFill>
          <a:latin typeface="+mn-lt"/>
        </a:defRPr>
      </a:lvl9pPr>
    </p:bodyStyle>
    <p:otherStyle>
      <a:defPPr>
        <a:defRPr lang="en-US"/>
      </a:defPPr>
      <a:lvl1pPr marL="0" algn="l" defTabSz="200146" rtl="0" eaLnBrk="1" latinLnBrk="0" hangingPunct="1">
        <a:defRPr sz="400" kern="1200">
          <a:solidFill>
            <a:schemeClr val="tx1"/>
          </a:solidFill>
          <a:latin typeface="+mn-lt"/>
          <a:ea typeface="+mn-ea"/>
          <a:cs typeface="+mn-cs"/>
        </a:defRPr>
      </a:lvl1pPr>
      <a:lvl2pPr marL="100073" algn="l" defTabSz="200146" rtl="0" eaLnBrk="1" latinLnBrk="0" hangingPunct="1">
        <a:defRPr sz="400" kern="1200">
          <a:solidFill>
            <a:schemeClr val="tx1"/>
          </a:solidFill>
          <a:latin typeface="+mn-lt"/>
          <a:ea typeface="+mn-ea"/>
          <a:cs typeface="+mn-cs"/>
        </a:defRPr>
      </a:lvl2pPr>
      <a:lvl3pPr marL="200146" algn="l" defTabSz="200146" rtl="0" eaLnBrk="1" latinLnBrk="0" hangingPunct="1">
        <a:defRPr sz="400" kern="1200">
          <a:solidFill>
            <a:schemeClr val="tx1"/>
          </a:solidFill>
          <a:latin typeface="+mn-lt"/>
          <a:ea typeface="+mn-ea"/>
          <a:cs typeface="+mn-cs"/>
        </a:defRPr>
      </a:lvl3pPr>
      <a:lvl4pPr marL="300219" algn="l" defTabSz="200146" rtl="0" eaLnBrk="1" latinLnBrk="0" hangingPunct="1">
        <a:defRPr sz="400" kern="1200">
          <a:solidFill>
            <a:schemeClr val="tx1"/>
          </a:solidFill>
          <a:latin typeface="+mn-lt"/>
          <a:ea typeface="+mn-ea"/>
          <a:cs typeface="+mn-cs"/>
        </a:defRPr>
      </a:lvl4pPr>
      <a:lvl5pPr marL="400292" algn="l" defTabSz="200146" rtl="0" eaLnBrk="1" latinLnBrk="0" hangingPunct="1">
        <a:defRPr sz="400" kern="1200">
          <a:solidFill>
            <a:schemeClr val="tx1"/>
          </a:solidFill>
          <a:latin typeface="+mn-lt"/>
          <a:ea typeface="+mn-ea"/>
          <a:cs typeface="+mn-cs"/>
        </a:defRPr>
      </a:lvl5pPr>
      <a:lvl6pPr marL="500365" algn="l" defTabSz="200146" rtl="0" eaLnBrk="1" latinLnBrk="0" hangingPunct="1">
        <a:defRPr sz="400" kern="1200">
          <a:solidFill>
            <a:schemeClr val="tx1"/>
          </a:solidFill>
          <a:latin typeface="+mn-lt"/>
          <a:ea typeface="+mn-ea"/>
          <a:cs typeface="+mn-cs"/>
        </a:defRPr>
      </a:lvl6pPr>
      <a:lvl7pPr marL="600438" algn="l" defTabSz="200146" rtl="0" eaLnBrk="1" latinLnBrk="0" hangingPunct="1">
        <a:defRPr sz="400" kern="1200">
          <a:solidFill>
            <a:schemeClr val="tx1"/>
          </a:solidFill>
          <a:latin typeface="+mn-lt"/>
          <a:ea typeface="+mn-ea"/>
          <a:cs typeface="+mn-cs"/>
        </a:defRPr>
      </a:lvl7pPr>
      <a:lvl8pPr marL="700511" algn="l" defTabSz="200146" rtl="0" eaLnBrk="1" latinLnBrk="0" hangingPunct="1">
        <a:defRPr sz="400" kern="1200">
          <a:solidFill>
            <a:schemeClr val="tx1"/>
          </a:solidFill>
          <a:latin typeface="+mn-lt"/>
          <a:ea typeface="+mn-ea"/>
          <a:cs typeface="+mn-cs"/>
        </a:defRPr>
      </a:lvl8pPr>
      <a:lvl9pPr marL="800584" algn="l" defTabSz="200146" rtl="0" eaLnBrk="1" latinLnBrk="0" hangingPunct="1">
        <a:defRPr sz="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Microsoft_Excel_97-2003_Worksheet4.xls"/><Relationship Id="rId5" Type="http://schemas.openxmlformats.org/officeDocument/2006/relationships/oleObject" Target="../embeddings/oleObject4.bin"/><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5.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package" Target="../embeddings/Microsoft_Word_Document3.docx"/><Relationship Id="rId5" Type="http://schemas.openxmlformats.org/officeDocument/2006/relationships/oleObject" Target="../embeddings/oleObject5.bin"/><Relationship Id="rId10" Type="http://schemas.openxmlformats.org/officeDocument/2006/relationships/image" Target="../media/image28.png"/><Relationship Id="rId4" Type="http://schemas.openxmlformats.org/officeDocument/2006/relationships/image" Target="../media/image4.wmf"/><Relationship Id="rId9" Type="http://schemas.openxmlformats.org/officeDocument/2006/relationships/package" Target="../embeddings/Microsoft_Word_Document4.docx"/></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4.xml"/><Relationship Id="rId7"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9.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wmf"/><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Microsoft_Excel_97-2003_Worksheet3.xls"/><Relationship Id="rId5" Type="http://schemas.openxmlformats.org/officeDocument/2006/relationships/oleObject" Target="../embeddings/oleObject3.bin"/><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611188" y="1268413"/>
            <a:ext cx="792162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200" b="1">
                <a:latin typeface="Calibri" panose="020F0502020204030204" pitchFamily="34" charset="0"/>
              </a:rPr>
              <a:t>Normative misperceptions about alcohol use in the general population of drinkers</a:t>
            </a:r>
          </a:p>
          <a:p>
            <a:endParaRPr lang="en-US" altLang="en-US" sz="3200">
              <a:latin typeface="Calibri" panose="020F0502020204030204" pitchFamily="34" charset="0"/>
            </a:endParaRPr>
          </a:p>
          <a:p>
            <a:r>
              <a:rPr lang="en-US" altLang="en-US" sz="2500" b="1">
                <a:latin typeface="Calibri" panose="020F0502020204030204" pitchFamily="34" charset="0"/>
              </a:rPr>
              <a:t>Claire Garnett</a:t>
            </a:r>
            <a:r>
              <a:rPr lang="en-US" altLang="en-US" sz="2500" baseline="30000">
                <a:latin typeface="Calibri" panose="020F0502020204030204" pitchFamily="34" charset="0"/>
              </a:rPr>
              <a:t>1</a:t>
            </a:r>
            <a:r>
              <a:rPr lang="en-US" altLang="en-US" sz="2500">
                <a:latin typeface="Calibri" panose="020F0502020204030204" pitchFamily="34" charset="0"/>
              </a:rPr>
              <a:t>, </a:t>
            </a:r>
            <a:r>
              <a:rPr lang="en-US" altLang="en-US" sz="2500">
                <a:solidFill>
                  <a:srgbClr val="000000"/>
                </a:solidFill>
                <a:latin typeface="Calibri" panose="020F0502020204030204" pitchFamily="34" charset="0"/>
              </a:rPr>
              <a:t>David Crane</a:t>
            </a:r>
            <a:r>
              <a:rPr lang="en-US" altLang="en-US" sz="2500" baseline="30000">
                <a:solidFill>
                  <a:srgbClr val="000000"/>
                </a:solidFill>
                <a:latin typeface="Calibri" panose="020F0502020204030204" pitchFamily="34" charset="0"/>
              </a:rPr>
              <a:t>1</a:t>
            </a:r>
            <a:r>
              <a:rPr lang="en-US" altLang="en-US" sz="2500">
                <a:solidFill>
                  <a:srgbClr val="000000"/>
                </a:solidFill>
                <a:latin typeface="Calibri" panose="020F0502020204030204" pitchFamily="34" charset="0"/>
              </a:rPr>
              <a:t>, Robert West</a:t>
            </a:r>
            <a:r>
              <a:rPr lang="en-US" altLang="en-US" sz="2500" baseline="30000">
                <a:solidFill>
                  <a:srgbClr val="000000"/>
                </a:solidFill>
                <a:latin typeface="Calibri" panose="020F0502020204030204" pitchFamily="34" charset="0"/>
              </a:rPr>
              <a:t>2</a:t>
            </a:r>
            <a:r>
              <a:rPr lang="en-US" altLang="en-US" sz="2500">
                <a:solidFill>
                  <a:srgbClr val="000000"/>
                </a:solidFill>
                <a:latin typeface="Calibri" panose="020F0502020204030204" pitchFamily="34" charset="0"/>
              </a:rPr>
              <a:t>, Susan Michie</a:t>
            </a:r>
            <a:r>
              <a:rPr lang="en-US" altLang="en-US" sz="2500" baseline="30000">
                <a:solidFill>
                  <a:srgbClr val="000000"/>
                </a:solidFill>
                <a:latin typeface="Calibri" panose="020F0502020204030204" pitchFamily="34" charset="0"/>
              </a:rPr>
              <a:t>1</a:t>
            </a:r>
            <a:r>
              <a:rPr lang="en-US" altLang="en-US" sz="2500">
                <a:solidFill>
                  <a:srgbClr val="000000"/>
                </a:solidFill>
                <a:latin typeface="Calibri" panose="020F0502020204030204" pitchFamily="34" charset="0"/>
              </a:rPr>
              <a:t>, Jamie Brown</a:t>
            </a:r>
            <a:r>
              <a:rPr lang="en-US" altLang="en-US" sz="2500" baseline="30000">
                <a:solidFill>
                  <a:srgbClr val="000000"/>
                </a:solidFill>
                <a:latin typeface="Calibri" panose="020F0502020204030204" pitchFamily="34" charset="0"/>
              </a:rPr>
              <a:t>1,2</a:t>
            </a:r>
            <a:r>
              <a:rPr lang="en-US" altLang="en-US" sz="2500">
                <a:solidFill>
                  <a:srgbClr val="000000"/>
                </a:solidFill>
                <a:latin typeface="Calibri" panose="020F0502020204030204" pitchFamily="34" charset="0"/>
              </a:rPr>
              <a:t> &amp; Adam Winstock</a:t>
            </a:r>
            <a:r>
              <a:rPr lang="en-US" altLang="en-US" sz="2500" baseline="30000">
                <a:solidFill>
                  <a:srgbClr val="000000"/>
                </a:solidFill>
                <a:latin typeface="Calibri" panose="020F0502020204030204" pitchFamily="34" charset="0"/>
              </a:rPr>
              <a:t>3,4</a:t>
            </a:r>
            <a:endParaRPr lang="en-US" altLang="en-US" sz="2500">
              <a:solidFill>
                <a:srgbClr val="000000"/>
              </a:solidFill>
              <a:latin typeface="Calibri" panose="020F0502020204030204" pitchFamily="34" charset="0"/>
            </a:endParaRPr>
          </a:p>
          <a:p>
            <a:endParaRPr lang="en-US" altLang="en-US" sz="3200">
              <a:latin typeface="Calibri" panose="020F0502020204030204" pitchFamily="34" charset="0"/>
            </a:endParaRPr>
          </a:p>
          <a:p>
            <a:r>
              <a:rPr lang="en-US" altLang="en-US" sz="1500" baseline="30000">
                <a:latin typeface="Calibri" panose="020F0502020204030204" pitchFamily="34" charset="0"/>
              </a:rPr>
              <a:t>1</a:t>
            </a:r>
            <a:r>
              <a:rPr lang="en-US" altLang="en-US" sz="1500">
                <a:latin typeface="Calibri" panose="020F0502020204030204" pitchFamily="34" charset="0"/>
              </a:rPr>
              <a:t>Department of Clinical, Educational and Health Psychology, UCL; </a:t>
            </a:r>
            <a:r>
              <a:rPr lang="en-US" altLang="en-US" sz="1500" baseline="30000">
                <a:latin typeface="Calibri" panose="020F0502020204030204" pitchFamily="34" charset="0"/>
              </a:rPr>
              <a:t>2</a:t>
            </a:r>
            <a:r>
              <a:rPr lang="en-US" altLang="en-US" sz="1500">
                <a:latin typeface="Calibri" panose="020F0502020204030204" pitchFamily="34" charset="0"/>
              </a:rPr>
              <a:t>Cancer Research UK Health Behaviour Research Centre, UCL; </a:t>
            </a:r>
            <a:r>
              <a:rPr lang="en-US" altLang="en-US" sz="1500" baseline="30000">
                <a:latin typeface="Calibri" panose="020F0502020204030204" pitchFamily="34" charset="0"/>
              </a:rPr>
              <a:t>3</a:t>
            </a:r>
            <a:r>
              <a:rPr lang="en-US" altLang="en-US" sz="1500">
                <a:latin typeface="Calibri" panose="020F0502020204030204" pitchFamily="34" charset="0"/>
              </a:rPr>
              <a:t>Institute of Psychiatry, National Addiction Centre, KCL; </a:t>
            </a:r>
            <a:r>
              <a:rPr lang="en-US" altLang="en-US" sz="1500" baseline="30000">
                <a:latin typeface="Calibri" panose="020F0502020204030204" pitchFamily="34" charset="0"/>
              </a:rPr>
              <a:t>4</a:t>
            </a:r>
            <a:r>
              <a:rPr lang="en-US" altLang="en-US" sz="1500">
                <a:latin typeface="Calibri" panose="020F0502020204030204" pitchFamily="34" charset="0"/>
              </a:rPr>
              <a:t>South London and Maudsley NHS Foundation Trust, KCL</a:t>
            </a:r>
            <a:endParaRPr lang="en-GB" altLang="en-US" sz="1500">
              <a:latin typeface="Calibri" panose="020F0502020204030204" pitchFamily="34" charset="0"/>
            </a:endParaRPr>
          </a:p>
          <a:p>
            <a:endParaRPr lang="en-US" altLang="en-US" sz="2000">
              <a:latin typeface="Calibri" panose="020F0502020204030204" pitchFamily="34" charset="0"/>
            </a:endParaRPr>
          </a:p>
          <a:p>
            <a:r>
              <a:rPr lang="en-US" altLang="en-US" sz="2000">
                <a:latin typeface="Calibri" panose="020F0502020204030204" pitchFamily="34" charset="0"/>
              </a:rPr>
              <a:t>November 2014</a:t>
            </a:r>
          </a:p>
          <a:p>
            <a:r>
              <a:rPr lang="en-US" altLang="en-US" sz="2000">
                <a:latin typeface="Calibri" panose="020F0502020204030204" pitchFamily="34" charset="0"/>
              </a:rPr>
              <a:t>Society for the Study of Addiction Annual Symposium</a:t>
            </a:r>
          </a:p>
        </p:txBody>
      </p:sp>
      <p:pic>
        <p:nvPicPr>
          <p:cNvPr id="2765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5873750"/>
            <a:ext cx="31638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1" descr="http://www.addiction-ssa.org/new_ssa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5724525"/>
            <a:ext cx="22352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3300" y="5743575"/>
            <a:ext cx="25066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Box 1"/>
          <p:cNvSpPr txBox="1">
            <a:spLocks noChangeArrowheads="1"/>
          </p:cNvSpPr>
          <p:nvPr/>
        </p:nvSpPr>
        <p:spPr bwMode="auto">
          <a:xfrm>
            <a:off x="427038" y="1382713"/>
            <a:ext cx="7921625" cy="500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10000"/>
              </a:lnSpc>
            </a:pPr>
            <a:r>
              <a:rPr lang="en-GB" altLang="en-US" sz="2000" b="1" i="1" dirty="0">
                <a:latin typeface="Calibri" panose="020F0502020204030204" pitchFamily="34" charset="0"/>
              </a:rPr>
              <a:t>High prevalence </a:t>
            </a:r>
            <a:r>
              <a:rPr lang="en-GB" altLang="en-US" sz="2000" dirty="0">
                <a:latin typeface="Calibri" panose="020F0502020204030204" pitchFamily="34" charset="0"/>
              </a:rPr>
              <a:t>of normative misperceptions in the general population of drinkers:</a:t>
            </a:r>
          </a:p>
          <a:p>
            <a:pPr>
              <a:lnSpc>
                <a:spcPct val="110000"/>
              </a:lnSpc>
            </a:pPr>
            <a:endParaRPr lang="en-GB" altLang="en-US" sz="2000" dirty="0">
              <a:latin typeface="Calibri" panose="020F0502020204030204" pitchFamily="34" charset="0"/>
            </a:endParaRPr>
          </a:p>
          <a:p>
            <a:pPr>
              <a:lnSpc>
                <a:spcPct val="110000"/>
              </a:lnSpc>
            </a:pPr>
            <a:endParaRPr lang="en-GB" altLang="en-US" sz="2000" dirty="0">
              <a:latin typeface="Calibri" panose="020F0502020204030204" pitchFamily="34" charset="0"/>
            </a:endParaRPr>
          </a:p>
          <a:p>
            <a:pPr>
              <a:lnSpc>
                <a:spcPct val="110000"/>
              </a:lnSpc>
            </a:pPr>
            <a:endParaRPr lang="en-GB" altLang="en-US" sz="2000" dirty="0">
              <a:latin typeface="Calibri" panose="020F0502020204030204" pitchFamily="34" charset="0"/>
            </a:endParaRPr>
          </a:p>
          <a:p>
            <a:pPr>
              <a:lnSpc>
                <a:spcPct val="110000"/>
              </a:lnSpc>
            </a:pPr>
            <a:endParaRPr lang="en-GB" altLang="en-US" sz="2000" dirty="0">
              <a:latin typeface="Calibri" panose="020F0502020204030204" pitchFamily="34" charset="0"/>
            </a:endParaRPr>
          </a:p>
          <a:p>
            <a:pPr>
              <a:lnSpc>
                <a:spcPct val="110000"/>
              </a:lnSpc>
            </a:pPr>
            <a:endParaRPr lang="en-GB" altLang="en-US" sz="2000" dirty="0">
              <a:latin typeface="Calibri" panose="020F0502020204030204" pitchFamily="34" charset="0"/>
            </a:endParaRPr>
          </a:p>
          <a:p>
            <a:pPr>
              <a:lnSpc>
                <a:spcPct val="110000"/>
              </a:lnSpc>
            </a:pPr>
            <a:endParaRPr lang="en-GB" altLang="en-US" sz="2000" dirty="0">
              <a:latin typeface="Calibri" panose="020F0502020204030204" pitchFamily="34" charset="0"/>
            </a:endParaRPr>
          </a:p>
          <a:p>
            <a:pPr>
              <a:lnSpc>
                <a:spcPct val="110000"/>
              </a:lnSpc>
            </a:pPr>
            <a:endParaRPr lang="en-GB" altLang="en-US" sz="2000" dirty="0">
              <a:latin typeface="Calibri" panose="020F0502020204030204" pitchFamily="34" charset="0"/>
            </a:endParaRPr>
          </a:p>
          <a:p>
            <a:pPr>
              <a:lnSpc>
                <a:spcPct val="110000"/>
              </a:lnSpc>
            </a:pPr>
            <a:endParaRPr lang="en-GB" altLang="en-US" sz="2000" dirty="0">
              <a:latin typeface="Calibri" panose="020F0502020204030204" pitchFamily="34" charset="0"/>
            </a:endParaRPr>
          </a:p>
          <a:p>
            <a:pPr>
              <a:lnSpc>
                <a:spcPct val="110000"/>
              </a:lnSpc>
            </a:pPr>
            <a:endParaRPr lang="en-GB" altLang="en-US" sz="1000" dirty="0">
              <a:latin typeface="Calibri" panose="020F0502020204030204" pitchFamily="34" charset="0"/>
            </a:endParaRPr>
          </a:p>
          <a:p>
            <a:pPr>
              <a:lnSpc>
                <a:spcPct val="110000"/>
              </a:lnSpc>
            </a:pPr>
            <a:endParaRPr lang="en-GB" altLang="en-US" sz="1000" dirty="0">
              <a:latin typeface="Calibri" panose="020F0502020204030204" pitchFamily="34" charset="0"/>
            </a:endParaRPr>
          </a:p>
          <a:p>
            <a:pPr>
              <a:lnSpc>
                <a:spcPct val="110000"/>
              </a:lnSpc>
            </a:pPr>
            <a:endParaRPr lang="en-GB" altLang="en-US" sz="1000" dirty="0">
              <a:latin typeface="Calibri" panose="020F0502020204030204" pitchFamily="34" charset="0"/>
            </a:endParaRPr>
          </a:p>
          <a:p>
            <a:pPr>
              <a:lnSpc>
                <a:spcPct val="110000"/>
              </a:lnSpc>
            </a:pPr>
            <a:endParaRPr lang="en-GB" altLang="en-US" sz="1000" dirty="0">
              <a:latin typeface="Calibri" panose="020F0502020204030204" pitchFamily="34" charset="0"/>
            </a:endParaRPr>
          </a:p>
          <a:p>
            <a:pPr>
              <a:lnSpc>
                <a:spcPct val="110000"/>
              </a:lnSpc>
            </a:pPr>
            <a:endParaRPr lang="en-GB" altLang="en-US" sz="1000" dirty="0">
              <a:latin typeface="Calibri" panose="020F0502020204030204" pitchFamily="34" charset="0"/>
            </a:endParaRPr>
          </a:p>
          <a:p>
            <a:pPr>
              <a:lnSpc>
                <a:spcPct val="110000"/>
              </a:lnSpc>
            </a:pPr>
            <a:r>
              <a:rPr lang="en-GB" altLang="en-US" sz="2000" dirty="0">
                <a:latin typeface="Calibri" panose="020F0502020204030204" pitchFamily="34" charset="0"/>
              </a:rPr>
              <a:t>Over a </a:t>
            </a:r>
            <a:r>
              <a:rPr lang="en-GB" altLang="en-US" sz="2000" b="1" dirty="0">
                <a:solidFill>
                  <a:schemeClr val="accent2">
                    <a:lumMod val="75000"/>
                  </a:schemeClr>
                </a:solidFill>
                <a:latin typeface="Calibri" panose="020F0502020204030204" pitchFamily="34" charset="0"/>
              </a:rPr>
              <a:t>third of harmful alcohol users </a:t>
            </a:r>
            <a:r>
              <a:rPr lang="en-GB" altLang="en-US" sz="2000" dirty="0">
                <a:latin typeface="Calibri" panose="020F0502020204030204" pitchFamily="34" charset="0"/>
              </a:rPr>
              <a:t>and a </a:t>
            </a:r>
            <a:r>
              <a:rPr lang="en-GB" altLang="en-US" sz="2000" b="1" dirty="0">
                <a:solidFill>
                  <a:schemeClr val="accent2">
                    <a:lumMod val="75000"/>
                  </a:schemeClr>
                </a:solidFill>
                <a:latin typeface="Calibri" panose="020F0502020204030204" pitchFamily="34" charset="0"/>
              </a:rPr>
              <a:t>quarter of alcohol users at risk of dependence</a:t>
            </a:r>
            <a:r>
              <a:rPr lang="en-GB" altLang="en-US" sz="2000" b="1" i="1" dirty="0">
                <a:latin typeface="Calibri" panose="020F0502020204030204" pitchFamily="34" charset="0"/>
              </a:rPr>
              <a:t> </a:t>
            </a:r>
            <a:r>
              <a:rPr lang="en-GB" altLang="en-US" sz="2000" dirty="0">
                <a:latin typeface="Calibri" panose="020F0502020204030204" pitchFamily="34" charset="0"/>
              </a:rPr>
              <a:t>believed their alcohol consumption to be </a:t>
            </a:r>
            <a:r>
              <a:rPr lang="en-GB" altLang="en-US" sz="2000" b="1" dirty="0">
                <a:solidFill>
                  <a:schemeClr val="accent2">
                    <a:lumMod val="75000"/>
                  </a:schemeClr>
                </a:solidFill>
                <a:latin typeface="Calibri" panose="020F0502020204030204" pitchFamily="34" charset="0"/>
              </a:rPr>
              <a:t>average or </a:t>
            </a:r>
            <a:r>
              <a:rPr lang="en-GB" altLang="en-US" sz="2000" b="1" dirty="0" smtClean="0">
                <a:solidFill>
                  <a:schemeClr val="accent2">
                    <a:lumMod val="75000"/>
                  </a:schemeClr>
                </a:solidFill>
                <a:latin typeface="Calibri" panose="020F0502020204030204" pitchFamily="34" charset="0"/>
              </a:rPr>
              <a:t>less</a:t>
            </a:r>
            <a:r>
              <a:rPr lang="en-GB" altLang="en-US" sz="2000" dirty="0" smtClean="0">
                <a:latin typeface="Calibri" panose="020F0502020204030204" pitchFamily="34" charset="0"/>
              </a:rPr>
              <a:t>.</a:t>
            </a:r>
            <a:endParaRPr lang="en-GB" altLang="en-US" sz="2000" dirty="0">
              <a:latin typeface="Calibri" panose="020F0502020204030204" pitchFamily="34" charset="0"/>
            </a:endParaRPr>
          </a:p>
        </p:txBody>
      </p:sp>
      <p:sp>
        <p:nvSpPr>
          <p:cNvPr id="48131" name="TextBox 1"/>
          <p:cNvSpPr txBox="1">
            <a:spLocks noChangeArrowheads="1"/>
          </p:cNvSpPr>
          <p:nvPr/>
        </p:nvSpPr>
        <p:spPr bwMode="auto">
          <a:xfrm>
            <a:off x="250825" y="188913"/>
            <a:ext cx="396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Results</a:t>
            </a:r>
          </a:p>
        </p:txBody>
      </p:sp>
      <p:graphicFrame>
        <p:nvGraphicFramePr>
          <p:cNvPr id="35844" name="Chart 4"/>
          <p:cNvGraphicFramePr>
            <a:graphicFrameLocks/>
          </p:cNvGraphicFramePr>
          <p:nvPr>
            <p:extLst>
              <p:ext uri="{D42A27DB-BD31-4B8C-83A1-F6EECF244321}">
                <p14:modId xmlns:p14="http://schemas.microsoft.com/office/powerpoint/2010/main" val="959819157"/>
              </p:ext>
            </p:extLst>
          </p:nvPr>
        </p:nvGraphicFramePr>
        <p:xfrm>
          <a:off x="1333500" y="2574924"/>
          <a:ext cx="6384925" cy="1832610"/>
        </p:xfrm>
        <a:graphic>
          <a:graphicData uri="http://schemas.openxmlformats.org/presentationml/2006/ole">
            <mc:AlternateContent xmlns:mc="http://schemas.openxmlformats.org/markup-compatibility/2006">
              <mc:Choice xmlns:v="urn:schemas-microsoft-com:vml" Requires="v">
                <p:oleObj spid="_x0000_s48153" name="Worksheet" r:id="rId6" imgW="6391355" imgH="2981454" progId="Excel.Sheet.8">
                  <p:embed/>
                </p:oleObj>
              </mc:Choice>
              <mc:Fallback>
                <p:oleObj name="Worksheet" r:id="rId6" imgW="6391355" imgH="2981454" progId="Excel.Sheet.8">
                  <p:embed/>
                  <p:pic>
                    <p:nvPicPr>
                      <p:cNvPr id="0" name="Chart 4"/>
                      <p:cNvPicPr>
                        <a:picLocks noChangeArrowheads="1"/>
                      </p:cNvPicPr>
                      <p:nvPr/>
                    </p:nvPicPr>
                    <p:blipFill>
                      <a:blip r:embed="rId7"/>
                      <a:srcRect/>
                      <a:stretch>
                        <a:fillRect/>
                      </a:stretch>
                    </p:blipFill>
                    <p:spPr bwMode="auto">
                      <a:xfrm>
                        <a:off x="1333500" y="2574924"/>
                        <a:ext cx="6384925" cy="1832610"/>
                      </a:xfrm>
                      <a:prstGeom prst="rect">
                        <a:avLst/>
                      </a:prstGeom>
                      <a:noFill/>
                      <a:ln>
                        <a:noFill/>
                      </a:ln>
                    </p:spPr>
                  </p:pic>
                </p:oleObj>
              </mc:Fallback>
            </mc:AlternateContent>
          </a:graphicData>
        </a:graphic>
      </p:graphicFrame>
      <p:cxnSp>
        <p:nvCxnSpPr>
          <p:cNvPr id="35845" name="Straight Arrow Connector 5"/>
          <p:cNvCxnSpPr>
            <a:cxnSpLocks noChangeShapeType="1"/>
          </p:cNvCxnSpPr>
          <p:nvPr/>
        </p:nvCxnSpPr>
        <p:spPr bwMode="auto">
          <a:xfrm>
            <a:off x="4422775" y="3014663"/>
            <a:ext cx="0" cy="3587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5846" name="TextBox 6"/>
          <p:cNvSpPr txBox="1">
            <a:spLocks noChangeArrowheads="1"/>
          </p:cNvSpPr>
          <p:nvPr/>
        </p:nvSpPr>
        <p:spPr bwMode="auto">
          <a:xfrm>
            <a:off x="3035300" y="1989138"/>
            <a:ext cx="2779713"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marL="0" lvl="2" indent="0" algn="ctr"/>
            <a:r>
              <a:rPr lang="en-US" altLang="en-US" sz="1600">
                <a:solidFill>
                  <a:srgbClr val="FF0000"/>
                </a:solidFill>
                <a:latin typeface="Calibri" panose="020F0502020204030204" pitchFamily="34" charset="0"/>
              </a:rPr>
              <a:t>Mean normative misperception score</a:t>
            </a:r>
            <a:r>
              <a:rPr lang="en-US" altLang="en-US" sz="1600">
                <a:latin typeface="Calibri" panose="020F0502020204030204" pitchFamily="34" charset="0"/>
              </a:rPr>
              <a:t> = </a:t>
            </a:r>
            <a:r>
              <a:rPr lang="en-US" altLang="en-US" sz="1600" b="1">
                <a:solidFill>
                  <a:srgbClr val="FF0000"/>
                </a:solidFill>
                <a:latin typeface="Calibri" panose="020F0502020204030204" pitchFamily="34" charset="0"/>
              </a:rPr>
              <a:t>0.2 </a:t>
            </a:r>
            <a:r>
              <a:rPr lang="en-US" altLang="en-US" sz="1600">
                <a:latin typeface="Calibri" panose="020F0502020204030204" pitchFamily="34" charset="0"/>
              </a:rPr>
              <a:t>(SD=1.85)</a:t>
            </a:r>
          </a:p>
          <a:p>
            <a:pPr marL="0" lvl="2" indent="0" algn="ctr"/>
            <a:r>
              <a:rPr lang="en-US" altLang="en-US" sz="1400" i="1">
                <a:latin typeface="Calibri" panose="020F0502020204030204" pitchFamily="34" charset="0"/>
              </a:rPr>
              <a:t>Sig. &gt;0 (</a:t>
            </a:r>
            <a:r>
              <a:rPr lang="en-GB" altLang="en-US" sz="1400" i="1">
                <a:latin typeface="Calibri" panose="020F0502020204030204" pitchFamily="34" charset="0"/>
              </a:rPr>
              <a:t>t</a:t>
            </a:r>
            <a:r>
              <a:rPr lang="en-GB" altLang="en-US" sz="1400" i="1" baseline="-25000">
                <a:latin typeface="Calibri" panose="020F0502020204030204" pitchFamily="34" charset="0"/>
              </a:rPr>
              <a:t>(9819)</a:t>
            </a:r>
            <a:r>
              <a:rPr lang="en-GB" altLang="en-US" sz="1400" i="1">
                <a:latin typeface="Calibri" panose="020F0502020204030204" pitchFamily="34" charset="0"/>
              </a:rPr>
              <a:t>=10.443, p&lt;0.001)</a:t>
            </a:r>
            <a:endParaRPr lang="en-US" altLang="en-US" sz="1400" i="1">
              <a:latin typeface="Calibri" panose="020F0502020204030204" pitchFamily="34" charset="0"/>
            </a:endParaRPr>
          </a:p>
        </p:txBody>
      </p:sp>
      <p:sp>
        <p:nvSpPr>
          <p:cNvPr id="35847" name="TextBox 6"/>
          <p:cNvSpPr txBox="1">
            <a:spLocks noChangeArrowheads="1"/>
          </p:cNvSpPr>
          <p:nvPr/>
        </p:nvSpPr>
        <p:spPr bwMode="auto">
          <a:xfrm>
            <a:off x="5603875" y="4149725"/>
            <a:ext cx="2779713"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marL="0" lvl="2" indent="0" algn="ctr"/>
            <a:r>
              <a:rPr lang="en-US" altLang="en-US" sz="1600" b="1">
                <a:solidFill>
                  <a:srgbClr val="FF0000"/>
                </a:solidFill>
                <a:latin typeface="Calibri" panose="020F0502020204030204" pitchFamily="34" charset="0"/>
              </a:rPr>
              <a:t>46.9% </a:t>
            </a:r>
          </a:p>
          <a:p>
            <a:pPr marL="0" lvl="2" indent="0" algn="ctr"/>
            <a:r>
              <a:rPr lang="en-US" altLang="en-US" sz="1400" i="1">
                <a:solidFill>
                  <a:srgbClr val="FF0000"/>
                </a:solidFill>
                <a:latin typeface="Calibri" panose="020F0502020204030204" pitchFamily="34" charset="0"/>
              </a:rPr>
              <a:t>(95% CI= 45.9%, 47.9%)</a:t>
            </a:r>
          </a:p>
          <a:p>
            <a:pPr marL="0" lvl="2" indent="0" algn="ctr"/>
            <a:r>
              <a:rPr lang="en-US" altLang="en-US" sz="1600">
                <a:solidFill>
                  <a:srgbClr val="FF0000"/>
                </a:solidFill>
                <a:latin typeface="Calibri" panose="020F0502020204030204" pitchFamily="34" charset="0"/>
              </a:rPr>
              <a:t>Underestimate their alcohol use relative to others</a:t>
            </a:r>
            <a:endParaRPr lang="en-US" altLang="en-US" sz="1400">
              <a:latin typeface="Calibri" panose="020F0502020204030204" pitchFamily="34" charset="0"/>
            </a:endParaRPr>
          </a:p>
        </p:txBody>
      </p:sp>
      <p:sp>
        <p:nvSpPr>
          <p:cNvPr id="35848" name="TextBox 18"/>
          <p:cNvSpPr txBox="1">
            <a:spLocks noChangeArrowheads="1"/>
          </p:cNvSpPr>
          <p:nvPr/>
        </p:nvSpPr>
        <p:spPr bwMode="auto">
          <a:xfrm>
            <a:off x="312738" y="4149725"/>
            <a:ext cx="28797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marL="0" lvl="2" indent="0" algn="ctr"/>
            <a:r>
              <a:rPr lang="en-US" altLang="en-US" sz="1600" b="1">
                <a:solidFill>
                  <a:srgbClr val="0000FF"/>
                </a:solidFill>
                <a:latin typeface="Calibri" panose="020F0502020204030204" pitchFamily="34" charset="0"/>
              </a:rPr>
              <a:t>38.6% </a:t>
            </a:r>
          </a:p>
          <a:p>
            <a:pPr marL="0" lvl="2" indent="0" algn="ctr"/>
            <a:r>
              <a:rPr lang="en-US" altLang="en-US" sz="1600" i="1">
                <a:solidFill>
                  <a:srgbClr val="0000FF"/>
                </a:solidFill>
                <a:latin typeface="Calibri" panose="020F0502020204030204" pitchFamily="34" charset="0"/>
              </a:rPr>
              <a:t>(95% CI= 37.6%, 39.5%) </a:t>
            </a:r>
            <a:r>
              <a:rPr lang="en-US" altLang="en-US" sz="1600">
                <a:solidFill>
                  <a:srgbClr val="0000FF"/>
                </a:solidFill>
                <a:latin typeface="Calibri" panose="020F0502020204030204" pitchFamily="34" charset="0"/>
              </a:rPr>
              <a:t>Overestimate their alcohol use relative to others</a:t>
            </a:r>
            <a:endParaRPr lang="en-US" altLang="en-US" sz="1600">
              <a:latin typeface="Calibri" panose="020F0502020204030204" pitchFamily="34" charset="0"/>
            </a:endParaRPr>
          </a:p>
        </p:txBody>
      </p:sp>
      <p:sp>
        <p:nvSpPr>
          <p:cNvPr id="35849" name="TextBox 30"/>
          <p:cNvSpPr txBox="1">
            <a:spLocks noChangeArrowheads="1"/>
          </p:cNvSpPr>
          <p:nvPr/>
        </p:nvSpPr>
        <p:spPr bwMode="auto">
          <a:xfrm>
            <a:off x="3341688" y="4149725"/>
            <a:ext cx="21605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marL="0" lvl="2" indent="0" algn="ctr"/>
            <a:r>
              <a:rPr lang="en-US" altLang="en-US" sz="1600" b="1">
                <a:solidFill>
                  <a:srgbClr val="FFCC00"/>
                </a:solidFill>
                <a:latin typeface="Calibri" panose="020F0502020204030204" pitchFamily="34" charset="0"/>
              </a:rPr>
              <a:t>14.5% </a:t>
            </a:r>
          </a:p>
          <a:p>
            <a:pPr marL="0" lvl="2" indent="0" algn="ctr"/>
            <a:r>
              <a:rPr lang="en-US" altLang="en-US" sz="1600" i="1">
                <a:solidFill>
                  <a:srgbClr val="FFCC00"/>
                </a:solidFill>
                <a:latin typeface="Calibri" panose="020F0502020204030204" pitchFamily="34" charset="0"/>
              </a:rPr>
              <a:t>(95% CI= 13.8%, 15.2%) </a:t>
            </a:r>
            <a:endParaRPr lang="en-US" altLang="en-US" sz="1600">
              <a:solidFill>
                <a:srgbClr val="FFCC00"/>
              </a:solidFill>
              <a:latin typeface="Calibri" panose="020F0502020204030204" pitchFamily="34" charset="0"/>
            </a:endParaRPr>
          </a:p>
          <a:p>
            <a:pPr marL="0" lvl="2" indent="0" algn="ctr"/>
            <a:r>
              <a:rPr lang="en-US" altLang="en-US" sz="1600">
                <a:solidFill>
                  <a:srgbClr val="FFCC00"/>
                </a:solidFill>
                <a:latin typeface="Calibri" panose="020F0502020204030204" pitchFamily="34" charset="0"/>
              </a:rPr>
              <a:t>Accurate in their perception</a:t>
            </a:r>
            <a:endParaRPr lang="en-US" altLang="en-US" sz="160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500"/>
                                        <p:tgtEl>
                                          <p:spTgt spid="358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checkerboard(across)">
                                      <p:cBhvr>
                                        <p:cTn id="12" dur="500"/>
                                        <p:tgtEl>
                                          <p:spTgt spid="35844"/>
                                        </p:tgtEl>
                                      </p:cBhvr>
                                    </p:animEffect>
                                  </p:childTnLst>
                                </p:cTn>
                              </p:par>
                              <p:par>
                                <p:cTn id="13" presetID="2" presetClass="entr" presetSubtype="1" fill="hold" grpId="0" nodeType="with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additive="base">
                                        <p:cTn id="15" dur="500" fill="hold"/>
                                        <p:tgtEl>
                                          <p:spTgt spid="35846"/>
                                        </p:tgtEl>
                                        <p:attrNameLst>
                                          <p:attrName>ppt_x</p:attrName>
                                        </p:attrNameLst>
                                      </p:cBhvr>
                                      <p:tavLst>
                                        <p:tav tm="0">
                                          <p:val>
                                            <p:strVal val="#ppt_x"/>
                                          </p:val>
                                        </p:tav>
                                        <p:tav tm="100000">
                                          <p:val>
                                            <p:strVal val="#ppt_x"/>
                                          </p:val>
                                        </p:tav>
                                      </p:tavLst>
                                    </p:anim>
                                    <p:anim calcmode="lin" valueType="num">
                                      <p:cBhvr additive="base">
                                        <p:cTn id="16" dur="500" fill="hold"/>
                                        <p:tgtEl>
                                          <p:spTgt spid="3584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5845"/>
                                        </p:tgtEl>
                                        <p:attrNameLst>
                                          <p:attrName>style.visibility</p:attrName>
                                        </p:attrNameLst>
                                      </p:cBhvr>
                                      <p:to>
                                        <p:strVal val="visible"/>
                                      </p:to>
                                    </p:set>
                                    <p:anim calcmode="lin" valueType="num">
                                      <p:cBhvr additive="base">
                                        <p:cTn id="19" dur="500" fill="hold"/>
                                        <p:tgtEl>
                                          <p:spTgt spid="35845"/>
                                        </p:tgtEl>
                                        <p:attrNameLst>
                                          <p:attrName>ppt_x</p:attrName>
                                        </p:attrNameLst>
                                      </p:cBhvr>
                                      <p:tavLst>
                                        <p:tav tm="0">
                                          <p:val>
                                            <p:strVal val="#ppt_x"/>
                                          </p:val>
                                        </p:tav>
                                        <p:tav tm="100000">
                                          <p:val>
                                            <p:strVal val="#ppt_x"/>
                                          </p:val>
                                        </p:tav>
                                      </p:tavLst>
                                    </p:anim>
                                    <p:anim calcmode="lin" valueType="num">
                                      <p:cBhvr additive="base">
                                        <p:cTn id="20" dur="500" fill="hold"/>
                                        <p:tgtEl>
                                          <p:spTgt spid="35845"/>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5847"/>
                                        </p:tgtEl>
                                        <p:attrNameLst>
                                          <p:attrName>style.visibility</p:attrName>
                                        </p:attrNameLst>
                                      </p:cBhvr>
                                      <p:to>
                                        <p:strVal val="visible"/>
                                      </p:to>
                                    </p:set>
                                    <p:animEffect transition="in" filter="checkerboard(across)">
                                      <p:cBhvr>
                                        <p:cTn id="25" dur="500"/>
                                        <p:tgtEl>
                                          <p:spTgt spid="3584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5849"/>
                                        </p:tgtEl>
                                        <p:attrNameLst>
                                          <p:attrName>style.visibility</p:attrName>
                                        </p:attrNameLst>
                                      </p:cBhvr>
                                      <p:to>
                                        <p:strVal val="visible"/>
                                      </p:to>
                                    </p:set>
                                    <p:animEffect transition="in" filter="checkerboard(across)">
                                      <p:cBhvr>
                                        <p:cTn id="28" dur="500"/>
                                        <p:tgtEl>
                                          <p:spTgt spid="3584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5848"/>
                                        </p:tgtEl>
                                        <p:attrNameLst>
                                          <p:attrName>style.visibility</p:attrName>
                                        </p:attrNameLst>
                                      </p:cBhvr>
                                      <p:to>
                                        <p:strVal val="visible"/>
                                      </p:to>
                                    </p:set>
                                    <p:animEffect transition="in" filter="checkerboard(across)">
                                      <p:cBhvr>
                                        <p:cTn id="31" dur="500"/>
                                        <p:tgtEl>
                                          <p:spTgt spid="3584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5842">
                                            <p:txEl>
                                              <p:pRg st="14" end="14"/>
                                            </p:txEl>
                                          </p:spTgt>
                                        </p:tgtEl>
                                        <p:attrNameLst>
                                          <p:attrName>style.visibility</p:attrName>
                                        </p:attrNameLst>
                                      </p:cBhvr>
                                      <p:to>
                                        <p:strVal val="visible"/>
                                      </p:to>
                                    </p:set>
                                    <p:animEffect transition="in" filter="fade">
                                      <p:cBhvr>
                                        <p:cTn id="36" dur="500"/>
                                        <p:tgtEl>
                                          <p:spTgt spid="3584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5844" grpId="0"/>
      <p:bldP spid="35846" grpId="0"/>
      <p:bldP spid="35847" grpId="0"/>
      <p:bldP spid="35848" grpId="0"/>
      <p:bldP spid="358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11188" y="1271588"/>
            <a:ext cx="79216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10000"/>
              </a:lnSpc>
            </a:pPr>
            <a:r>
              <a:rPr lang="en-GB" altLang="en-US" sz="2600">
                <a:latin typeface="Calibri" panose="020F0502020204030204" pitchFamily="34" charset="0"/>
              </a:rPr>
              <a:t>A number of socio-demographic and drinking variables </a:t>
            </a:r>
            <a:r>
              <a:rPr lang="en-GB" altLang="en-US" sz="2600" b="1" i="1">
                <a:latin typeface="Calibri" panose="020F0502020204030204" pitchFamily="34" charset="0"/>
              </a:rPr>
              <a:t>associated</a:t>
            </a:r>
            <a:r>
              <a:rPr lang="en-GB" altLang="en-US" sz="2600">
                <a:latin typeface="Calibri" panose="020F0502020204030204" pitchFamily="34" charset="0"/>
              </a:rPr>
              <a:t> with the normative misperception score:</a:t>
            </a:r>
          </a:p>
          <a:p>
            <a:pPr>
              <a:lnSpc>
                <a:spcPct val="110000"/>
              </a:lnSpc>
            </a:pPr>
            <a:endParaRPr lang="en-GB" altLang="en-US" sz="1200">
              <a:latin typeface="Calibri" panose="020F0502020204030204" pitchFamily="34" charset="0"/>
            </a:endParaRPr>
          </a:p>
        </p:txBody>
      </p:sp>
      <p:sp>
        <p:nvSpPr>
          <p:cNvPr id="50179" name="TextBox 4"/>
          <p:cNvSpPr txBox="1">
            <a:spLocks noChangeArrowheads="1"/>
          </p:cNvSpPr>
          <p:nvPr/>
        </p:nvSpPr>
        <p:spPr bwMode="auto">
          <a:xfrm>
            <a:off x="250825" y="188913"/>
            <a:ext cx="396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Results</a:t>
            </a:r>
          </a:p>
        </p:txBody>
      </p:sp>
      <p:sp>
        <p:nvSpPr>
          <p:cNvPr id="3" name="TextBox 2"/>
          <p:cNvSpPr txBox="1">
            <a:spLocks noChangeArrowheads="1"/>
          </p:cNvSpPr>
          <p:nvPr/>
        </p:nvSpPr>
        <p:spPr bwMode="auto">
          <a:xfrm>
            <a:off x="611188" y="2349500"/>
            <a:ext cx="43211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30000"/>
              </a:lnSpc>
              <a:buFontTx/>
              <a:buChar char="-"/>
            </a:pPr>
            <a:r>
              <a:rPr lang="en-GB" altLang="en-US" sz="2000">
                <a:latin typeface="Calibri" panose="020F0502020204030204" pitchFamily="34" charset="0"/>
              </a:rPr>
              <a:t>Age: p&lt;0.003</a:t>
            </a:r>
          </a:p>
        </p:txBody>
      </p:sp>
      <p:sp>
        <p:nvSpPr>
          <p:cNvPr id="12" name="Rectangle 12"/>
          <p:cNvSpPr>
            <a:spLocks noChangeArrowheads="1"/>
          </p:cNvSpPr>
          <p:nvPr/>
        </p:nvSpPr>
        <p:spPr bwMode="auto">
          <a:xfrm>
            <a:off x="7288213" y="6108700"/>
            <a:ext cx="1855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800">
                <a:latin typeface="Calibri" panose="020F0502020204030204" pitchFamily="34" charset="0"/>
              </a:rPr>
              <a:t>Error bars: 95% CI</a:t>
            </a:r>
          </a:p>
          <a:p>
            <a:r>
              <a:rPr lang="en-US" altLang="en-US" sz="1800">
                <a:latin typeface="Calibri" panose="020F0502020204030204" pitchFamily="34" charset="0"/>
              </a:rPr>
              <a:t>* p&lt;0.005</a:t>
            </a:r>
          </a:p>
        </p:txBody>
      </p:sp>
      <p:grpSp>
        <p:nvGrpSpPr>
          <p:cNvPr id="15" name="Group 14"/>
          <p:cNvGrpSpPr>
            <a:grpSpLocks/>
          </p:cNvGrpSpPr>
          <p:nvPr/>
        </p:nvGrpSpPr>
        <p:grpSpPr bwMode="auto">
          <a:xfrm>
            <a:off x="2819400" y="2327275"/>
            <a:ext cx="4356100" cy="4294188"/>
            <a:chOff x="4553726" y="2348865"/>
            <a:chExt cx="4357406" cy="4293481"/>
          </a:xfrm>
        </p:grpSpPr>
        <p:grpSp>
          <p:nvGrpSpPr>
            <p:cNvPr id="50183" name="Group 5"/>
            <p:cNvGrpSpPr>
              <a:grpSpLocks/>
            </p:cNvGrpSpPr>
            <p:nvPr/>
          </p:nvGrpSpPr>
          <p:grpSpPr bwMode="auto">
            <a:xfrm>
              <a:off x="4553726" y="2348865"/>
              <a:ext cx="4357406" cy="4028816"/>
              <a:chOff x="331791" y="4088506"/>
              <a:chExt cx="2197136" cy="2451994"/>
            </a:xfrm>
          </p:grpSpPr>
          <p:pic>
            <p:nvPicPr>
              <p:cNvPr id="50186" name="Picture 6"/>
              <p:cNvPicPr>
                <a:picLocks noChangeAspect="1"/>
              </p:cNvPicPr>
              <p:nvPr/>
            </p:nvPicPr>
            <p:blipFill>
              <a:blip r:embed="rId4">
                <a:extLst>
                  <a:ext uri="{28A0092B-C50C-407E-A947-70E740481C1C}">
                    <a14:useLocalDpi xmlns:a14="http://schemas.microsoft.com/office/drawing/2010/main" val="0"/>
                  </a:ext>
                </a:extLst>
              </a:blip>
              <a:srcRect b="7910"/>
              <a:stretch>
                <a:fillRect/>
              </a:stretch>
            </p:blipFill>
            <p:spPr bwMode="auto">
              <a:xfrm>
                <a:off x="331791" y="4088506"/>
                <a:ext cx="2197136" cy="245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TextBox 16"/>
              <p:cNvSpPr txBox="1">
                <a:spLocks noChangeArrowheads="1"/>
              </p:cNvSpPr>
              <p:nvPr/>
            </p:nvSpPr>
            <p:spPr bwMode="auto">
              <a:xfrm>
                <a:off x="1172272" y="4837017"/>
                <a:ext cx="252788" cy="24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sp>
            <p:nvSpPr>
              <p:cNvPr id="50188" name="TextBox 17"/>
              <p:cNvSpPr txBox="1">
                <a:spLocks noChangeArrowheads="1"/>
              </p:cNvSpPr>
              <p:nvPr/>
            </p:nvSpPr>
            <p:spPr bwMode="auto">
              <a:xfrm>
                <a:off x="1500263" y="5291283"/>
                <a:ext cx="252788" cy="24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sp>
            <p:nvSpPr>
              <p:cNvPr id="50189" name="TextBox 18"/>
              <p:cNvSpPr txBox="1">
                <a:spLocks noChangeArrowheads="1"/>
              </p:cNvSpPr>
              <p:nvPr/>
            </p:nvSpPr>
            <p:spPr bwMode="auto">
              <a:xfrm>
                <a:off x="1847758" y="5603727"/>
                <a:ext cx="252787" cy="24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sp>
            <p:nvSpPr>
              <p:cNvPr id="50190" name="TextBox 19"/>
              <p:cNvSpPr txBox="1">
                <a:spLocks noChangeArrowheads="1"/>
              </p:cNvSpPr>
              <p:nvPr/>
            </p:nvSpPr>
            <p:spPr bwMode="auto">
              <a:xfrm>
                <a:off x="2172756" y="6179745"/>
                <a:ext cx="252787" cy="24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grpSp>
        <p:sp>
          <p:nvSpPr>
            <p:cNvPr id="50184" name="TextBox 3"/>
            <p:cNvSpPr txBox="1">
              <a:spLocks noChangeArrowheads="1"/>
            </p:cNvSpPr>
            <p:nvPr/>
          </p:nvSpPr>
          <p:spPr bwMode="auto">
            <a:xfrm>
              <a:off x="5127753" y="6396125"/>
              <a:ext cx="10697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1000" i="1">
                  <a:latin typeface="Calibri" panose="020F0502020204030204" pitchFamily="34" charset="0"/>
                </a:rPr>
                <a:t>Reference group</a:t>
              </a:r>
            </a:p>
          </p:txBody>
        </p:sp>
        <p:cxnSp>
          <p:nvCxnSpPr>
            <p:cNvPr id="50185" name="Straight Arrow Connector 12"/>
            <p:cNvCxnSpPr>
              <a:cxnSpLocks noChangeShapeType="1"/>
              <a:stCxn id="50184" idx="0"/>
            </p:cNvCxnSpPr>
            <p:nvPr/>
          </p:nvCxnSpPr>
          <p:spPr bwMode="auto">
            <a:xfrm flipV="1">
              <a:off x="5662645" y="6135285"/>
              <a:ext cx="21517" cy="26084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extBox 1"/>
          <p:cNvSpPr txBox="1">
            <a:spLocks noChangeArrowheads="1"/>
          </p:cNvSpPr>
          <p:nvPr/>
        </p:nvSpPr>
        <p:spPr bwMode="auto">
          <a:xfrm>
            <a:off x="611188" y="1271588"/>
            <a:ext cx="79216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10000"/>
              </a:lnSpc>
            </a:pPr>
            <a:r>
              <a:rPr lang="en-GB" altLang="en-US" sz="2600">
                <a:latin typeface="Calibri" panose="020F0502020204030204" pitchFamily="34" charset="0"/>
              </a:rPr>
              <a:t>A number of socio-demographic and drinking variables </a:t>
            </a:r>
            <a:r>
              <a:rPr lang="en-GB" altLang="en-US" sz="2600" b="1" i="1">
                <a:latin typeface="Calibri" panose="020F0502020204030204" pitchFamily="34" charset="0"/>
              </a:rPr>
              <a:t>associated</a:t>
            </a:r>
            <a:r>
              <a:rPr lang="en-GB" altLang="en-US" sz="2600">
                <a:latin typeface="Calibri" panose="020F0502020204030204" pitchFamily="34" charset="0"/>
              </a:rPr>
              <a:t> with the normative misperception score:</a:t>
            </a:r>
          </a:p>
          <a:p>
            <a:pPr>
              <a:lnSpc>
                <a:spcPct val="110000"/>
              </a:lnSpc>
            </a:pPr>
            <a:endParaRPr lang="en-GB" altLang="en-US" sz="1200">
              <a:latin typeface="Calibri" panose="020F0502020204030204" pitchFamily="34" charset="0"/>
            </a:endParaRPr>
          </a:p>
        </p:txBody>
      </p:sp>
      <p:sp>
        <p:nvSpPr>
          <p:cNvPr id="52227" name="TextBox 4"/>
          <p:cNvSpPr txBox="1">
            <a:spLocks noChangeArrowheads="1"/>
          </p:cNvSpPr>
          <p:nvPr/>
        </p:nvSpPr>
        <p:spPr bwMode="auto">
          <a:xfrm>
            <a:off x="250825" y="188913"/>
            <a:ext cx="396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Results</a:t>
            </a:r>
          </a:p>
        </p:txBody>
      </p:sp>
      <p:sp>
        <p:nvSpPr>
          <p:cNvPr id="3" name="TextBox 2"/>
          <p:cNvSpPr txBox="1"/>
          <p:nvPr/>
        </p:nvSpPr>
        <p:spPr>
          <a:xfrm>
            <a:off x="611188" y="2349500"/>
            <a:ext cx="4321175" cy="892175"/>
          </a:xfrm>
          <a:prstGeom prst="rect">
            <a:avLst/>
          </a:prstGeom>
          <a:noFill/>
        </p:spPr>
        <p:txBody>
          <a:bodyPr>
            <a:spAutoFit/>
          </a:bodyPr>
          <a:lstStyle/>
          <a:p>
            <a:pPr marL="285750" indent="-285750">
              <a:lnSpc>
                <a:spcPct val="130000"/>
              </a:lnSpc>
              <a:buFontTx/>
              <a:buChar char="-"/>
              <a:defRPr/>
            </a:pPr>
            <a:r>
              <a:rPr lang="en-GB" sz="2000" dirty="0">
                <a:solidFill>
                  <a:schemeClr val="bg1">
                    <a:lumMod val="50000"/>
                  </a:schemeClr>
                </a:solidFill>
                <a:latin typeface="Calibri"/>
                <a:cs typeface="Calibri"/>
              </a:rPr>
              <a:t>Age: p&lt;0.003</a:t>
            </a:r>
          </a:p>
          <a:p>
            <a:pPr marL="285750" indent="-285750">
              <a:lnSpc>
                <a:spcPct val="130000"/>
              </a:lnSpc>
              <a:buFontTx/>
              <a:buChar char="-"/>
              <a:defRPr/>
            </a:pPr>
            <a:r>
              <a:rPr lang="en-GB" sz="2000" dirty="0">
                <a:latin typeface="Calibri"/>
                <a:cs typeface="Calibri"/>
              </a:rPr>
              <a:t>Gender: p&lt;0.001</a:t>
            </a:r>
          </a:p>
        </p:txBody>
      </p:sp>
      <p:grpSp>
        <p:nvGrpSpPr>
          <p:cNvPr id="52229" name="Group 15"/>
          <p:cNvGrpSpPr>
            <a:grpSpLocks/>
          </p:cNvGrpSpPr>
          <p:nvPr/>
        </p:nvGrpSpPr>
        <p:grpSpPr bwMode="auto">
          <a:xfrm>
            <a:off x="3852862" y="2256155"/>
            <a:ext cx="2879725" cy="4413250"/>
            <a:chOff x="2572457" y="1149729"/>
            <a:chExt cx="1767804" cy="2787272"/>
          </a:xfrm>
        </p:grpSpPr>
        <p:pic>
          <p:nvPicPr>
            <p:cNvPr id="52231" name="Picture 16"/>
            <p:cNvPicPr>
              <a:picLocks noChangeAspect="1"/>
            </p:cNvPicPr>
            <p:nvPr/>
          </p:nvPicPr>
          <p:blipFill>
            <a:blip r:embed="rId4">
              <a:extLst>
                <a:ext uri="{28A0092B-C50C-407E-A947-70E740481C1C}">
                  <a14:useLocalDpi xmlns:a14="http://schemas.microsoft.com/office/drawing/2010/main" val="0"/>
                </a:ext>
              </a:extLst>
            </a:blip>
            <a:srcRect b="5399"/>
            <a:stretch>
              <a:fillRect/>
            </a:stretch>
          </p:blipFill>
          <p:spPr bwMode="auto">
            <a:xfrm>
              <a:off x="2572457" y="1149729"/>
              <a:ext cx="1767804" cy="27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Box 15"/>
            <p:cNvSpPr txBox="1">
              <a:spLocks noChangeArrowheads="1"/>
            </p:cNvSpPr>
            <p:nvPr/>
          </p:nvSpPr>
          <p:spPr bwMode="auto">
            <a:xfrm>
              <a:off x="3463508" y="2145477"/>
              <a:ext cx="286668" cy="27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grpSp>
      <p:sp>
        <p:nvSpPr>
          <p:cNvPr id="52230" name="Rectangle 12"/>
          <p:cNvSpPr>
            <a:spLocks noChangeArrowheads="1"/>
          </p:cNvSpPr>
          <p:nvPr/>
        </p:nvSpPr>
        <p:spPr bwMode="auto">
          <a:xfrm>
            <a:off x="7288213" y="6108700"/>
            <a:ext cx="1855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800">
                <a:latin typeface="Calibri" panose="020F0502020204030204" pitchFamily="34" charset="0"/>
              </a:rPr>
              <a:t>Error bars: 95% CI</a:t>
            </a:r>
          </a:p>
          <a:p>
            <a:r>
              <a:rPr lang="en-US" altLang="en-US" sz="1800">
                <a:latin typeface="Calibri" panose="020F0502020204030204" pitchFamily="34" charset="0"/>
              </a:rPr>
              <a:t>* p&lt;0.005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4"/>
          <p:cNvGrpSpPr>
            <a:grpSpLocks/>
          </p:cNvGrpSpPr>
          <p:nvPr/>
        </p:nvGrpSpPr>
        <p:grpSpPr bwMode="auto">
          <a:xfrm>
            <a:off x="3889375" y="2093913"/>
            <a:ext cx="3992563" cy="4711700"/>
            <a:chOff x="3889117" y="2094564"/>
            <a:chExt cx="3993292" cy="4711445"/>
          </a:xfrm>
        </p:grpSpPr>
        <p:grpSp>
          <p:nvGrpSpPr>
            <p:cNvPr id="54279" name="Group 16"/>
            <p:cNvGrpSpPr>
              <a:grpSpLocks/>
            </p:cNvGrpSpPr>
            <p:nvPr/>
          </p:nvGrpSpPr>
          <p:grpSpPr bwMode="auto">
            <a:xfrm>
              <a:off x="3889117" y="2094564"/>
              <a:ext cx="3993292" cy="4547536"/>
              <a:chOff x="6590889" y="1349568"/>
              <a:chExt cx="2553112" cy="2624591"/>
            </a:xfrm>
          </p:grpSpPr>
          <p:pic>
            <p:nvPicPr>
              <p:cNvPr id="54282" name="Picture 17"/>
              <p:cNvPicPr>
                <a:picLocks noChangeAspect="1"/>
              </p:cNvPicPr>
              <p:nvPr/>
            </p:nvPicPr>
            <p:blipFill>
              <a:blip r:embed="rId3">
                <a:extLst>
                  <a:ext uri="{28A0092B-C50C-407E-A947-70E740481C1C}">
                    <a14:useLocalDpi xmlns:a14="http://schemas.microsoft.com/office/drawing/2010/main" val="0"/>
                  </a:ext>
                </a:extLst>
              </a:blip>
              <a:srcRect b="6206"/>
              <a:stretch>
                <a:fillRect/>
              </a:stretch>
            </p:blipFill>
            <p:spPr bwMode="auto">
              <a:xfrm>
                <a:off x="6590889" y="1349568"/>
                <a:ext cx="2553112" cy="262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TextBox 19"/>
              <p:cNvSpPr txBox="1">
                <a:spLocks noChangeArrowheads="1"/>
              </p:cNvSpPr>
              <p:nvPr/>
            </p:nvSpPr>
            <p:spPr bwMode="auto">
              <a:xfrm>
                <a:off x="8671794" y="2622884"/>
                <a:ext cx="288044" cy="2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dirty="0"/>
                  <a:t>*</a:t>
                </a:r>
              </a:p>
            </p:txBody>
          </p:sp>
        </p:grpSp>
        <p:sp>
          <p:nvSpPr>
            <p:cNvPr id="54280" name="TextBox 19"/>
            <p:cNvSpPr txBox="1">
              <a:spLocks noChangeArrowheads="1"/>
            </p:cNvSpPr>
            <p:nvPr/>
          </p:nvSpPr>
          <p:spPr bwMode="auto">
            <a:xfrm>
              <a:off x="4427855" y="6559788"/>
              <a:ext cx="10697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1000" i="1">
                  <a:latin typeface="Calibri" panose="020F0502020204030204" pitchFamily="34" charset="0"/>
                </a:rPr>
                <a:t>Reference group</a:t>
              </a:r>
            </a:p>
          </p:txBody>
        </p:sp>
        <p:cxnSp>
          <p:nvCxnSpPr>
            <p:cNvPr id="54281" name="Straight Arrow Connector 20"/>
            <p:cNvCxnSpPr>
              <a:cxnSpLocks noChangeShapeType="1"/>
              <a:stCxn id="54280" idx="0"/>
            </p:cNvCxnSpPr>
            <p:nvPr/>
          </p:nvCxnSpPr>
          <p:spPr bwMode="auto">
            <a:xfrm flipV="1">
              <a:off x="4962747" y="6298948"/>
              <a:ext cx="21517" cy="26084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pic>
        <p:nvPicPr>
          <p:cNvPr id="542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1"/>
          <p:cNvSpPr txBox="1">
            <a:spLocks noChangeArrowheads="1"/>
          </p:cNvSpPr>
          <p:nvPr/>
        </p:nvSpPr>
        <p:spPr bwMode="auto">
          <a:xfrm>
            <a:off x="611188" y="1271588"/>
            <a:ext cx="79216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10000"/>
              </a:lnSpc>
            </a:pPr>
            <a:r>
              <a:rPr lang="en-GB" altLang="en-US" sz="2600">
                <a:latin typeface="Calibri" panose="020F0502020204030204" pitchFamily="34" charset="0"/>
              </a:rPr>
              <a:t>A number of socio-demographic and drinking variables </a:t>
            </a:r>
            <a:r>
              <a:rPr lang="en-GB" altLang="en-US" sz="2600" b="1" i="1">
                <a:latin typeface="Calibri" panose="020F0502020204030204" pitchFamily="34" charset="0"/>
              </a:rPr>
              <a:t>associated</a:t>
            </a:r>
            <a:r>
              <a:rPr lang="en-GB" altLang="en-US" sz="2600">
                <a:latin typeface="Calibri" panose="020F0502020204030204" pitchFamily="34" charset="0"/>
              </a:rPr>
              <a:t> with the normative misperception score:</a:t>
            </a:r>
          </a:p>
          <a:p>
            <a:pPr>
              <a:lnSpc>
                <a:spcPct val="110000"/>
              </a:lnSpc>
            </a:pPr>
            <a:endParaRPr lang="en-GB" altLang="en-US" sz="1200">
              <a:latin typeface="Calibri" panose="020F0502020204030204" pitchFamily="34" charset="0"/>
            </a:endParaRPr>
          </a:p>
        </p:txBody>
      </p:sp>
      <p:sp>
        <p:nvSpPr>
          <p:cNvPr id="54276" name="TextBox 4"/>
          <p:cNvSpPr txBox="1">
            <a:spLocks noChangeArrowheads="1"/>
          </p:cNvSpPr>
          <p:nvPr/>
        </p:nvSpPr>
        <p:spPr bwMode="auto">
          <a:xfrm>
            <a:off x="250825" y="188913"/>
            <a:ext cx="396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Results</a:t>
            </a:r>
          </a:p>
        </p:txBody>
      </p:sp>
      <p:sp>
        <p:nvSpPr>
          <p:cNvPr id="3" name="TextBox 2"/>
          <p:cNvSpPr txBox="1"/>
          <p:nvPr/>
        </p:nvSpPr>
        <p:spPr>
          <a:xfrm>
            <a:off x="611188" y="2349500"/>
            <a:ext cx="3600450" cy="1768475"/>
          </a:xfrm>
          <a:prstGeom prst="rect">
            <a:avLst/>
          </a:prstGeom>
          <a:noFill/>
        </p:spPr>
        <p:txBody>
          <a:bodyPr>
            <a:spAutoFit/>
          </a:bodyPr>
          <a:lstStyle/>
          <a:p>
            <a:pPr marL="285750" indent="-285750">
              <a:lnSpc>
                <a:spcPct val="130000"/>
              </a:lnSpc>
              <a:buFontTx/>
              <a:buChar char="-"/>
              <a:defRPr/>
            </a:pPr>
            <a:r>
              <a:rPr lang="en-GB" sz="2000" dirty="0">
                <a:solidFill>
                  <a:schemeClr val="bg1">
                    <a:lumMod val="50000"/>
                  </a:schemeClr>
                </a:solidFill>
                <a:latin typeface="Calibri"/>
                <a:cs typeface="Calibri"/>
              </a:rPr>
              <a:t>Age: p&lt;0.003</a:t>
            </a:r>
          </a:p>
          <a:p>
            <a:pPr marL="285750" indent="-285750">
              <a:lnSpc>
                <a:spcPct val="130000"/>
              </a:lnSpc>
              <a:buFontTx/>
              <a:buChar char="-"/>
              <a:defRPr/>
            </a:pPr>
            <a:r>
              <a:rPr lang="en-GB" sz="2000" dirty="0">
                <a:solidFill>
                  <a:schemeClr val="bg1">
                    <a:lumMod val="50000"/>
                  </a:schemeClr>
                </a:solidFill>
                <a:latin typeface="Calibri"/>
                <a:cs typeface="Calibri"/>
              </a:rPr>
              <a:t>Gender: p&lt;0.001</a:t>
            </a:r>
          </a:p>
          <a:p>
            <a:pPr marL="285750" indent="-285750">
              <a:lnSpc>
                <a:spcPct val="130000"/>
              </a:lnSpc>
              <a:buFontTx/>
              <a:buChar char="-"/>
              <a:defRPr/>
            </a:pPr>
            <a:r>
              <a:rPr lang="en-GB" sz="2000" dirty="0">
                <a:latin typeface="Calibri"/>
                <a:cs typeface="Calibri"/>
              </a:rPr>
              <a:t>Country of origin (from UK vs US): p&lt;0.001</a:t>
            </a:r>
          </a:p>
          <a:p>
            <a:pPr>
              <a:defRPr/>
            </a:pPr>
            <a:endParaRPr lang="en-GB" dirty="0"/>
          </a:p>
        </p:txBody>
      </p:sp>
      <p:sp>
        <p:nvSpPr>
          <p:cNvPr id="54278" name="Rectangle 12"/>
          <p:cNvSpPr>
            <a:spLocks noChangeArrowheads="1"/>
          </p:cNvSpPr>
          <p:nvPr/>
        </p:nvSpPr>
        <p:spPr bwMode="auto">
          <a:xfrm>
            <a:off x="7288213" y="6108700"/>
            <a:ext cx="1855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800">
                <a:latin typeface="Calibri" panose="020F0502020204030204" pitchFamily="34" charset="0"/>
              </a:rPr>
              <a:t>Error bars: 95% CI</a:t>
            </a:r>
          </a:p>
          <a:p>
            <a:r>
              <a:rPr lang="en-US" altLang="en-US" sz="1800">
                <a:latin typeface="Calibri" panose="020F0502020204030204" pitchFamily="34" charset="0"/>
              </a:rPr>
              <a:t>* p&lt;0.005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extBox 1"/>
          <p:cNvSpPr txBox="1">
            <a:spLocks noChangeArrowheads="1"/>
          </p:cNvSpPr>
          <p:nvPr/>
        </p:nvSpPr>
        <p:spPr bwMode="auto">
          <a:xfrm>
            <a:off x="611188" y="1271588"/>
            <a:ext cx="79216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10000"/>
              </a:lnSpc>
            </a:pPr>
            <a:r>
              <a:rPr lang="en-GB" altLang="en-US" sz="2600">
                <a:latin typeface="Calibri" panose="020F0502020204030204" pitchFamily="34" charset="0"/>
              </a:rPr>
              <a:t>A number of socio-demographic and drinking variables </a:t>
            </a:r>
            <a:r>
              <a:rPr lang="en-GB" altLang="en-US" sz="2600" b="1" i="1">
                <a:latin typeface="Calibri" panose="020F0502020204030204" pitchFamily="34" charset="0"/>
              </a:rPr>
              <a:t>associated</a:t>
            </a:r>
            <a:r>
              <a:rPr lang="en-GB" altLang="en-US" sz="2600">
                <a:latin typeface="Calibri" panose="020F0502020204030204" pitchFamily="34" charset="0"/>
              </a:rPr>
              <a:t> with the normative misperception score:</a:t>
            </a:r>
          </a:p>
          <a:p>
            <a:pPr>
              <a:lnSpc>
                <a:spcPct val="110000"/>
              </a:lnSpc>
            </a:pPr>
            <a:endParaRPr lang="en-GB" altLang="en-US" sz="1200">
              <a:latin typeface="Calibri" panose="020F0502020204030204" pitchFamily="34" charset="0"/>
            </a:endParaRPr>
          </a:p>
        </p:txBody>
      </p:sp>
      <p:sp>
        <p:nvSpPr>
          <p:cNvPr id="56323" name="TextBox 4"/>
          <p:cNvSpPr txBox="1">
            <a:spLocks noChangeArrowheads="1"/>
          </p:cNvSpPr>
          <p:nvPr/>
        </p:nvSpPr>
        <p:spPr bwMode="auto">
          <a:xfrm>
            <a:off x="250825" y="188913"/>
            <a:ext cx="396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Results</a:t>
            </a:r>
          </a:p>
        </p:txBody>
      </p:sp>
      <p:sp>
        <p:nvSpPr>
          <p:cNvPr id="16" name="TextBox 15"/>
          <p:cNvSpPr txBox="1"/>
          <p:nvPr/>
        </p:nvSpPr>
        <p:spPr>
          <a:xfrm>
            <a:off x="611188" y="2349500"/>
            <a:ext cx="3600450" cy="2168525"/>
          </a:xfrm>
          <a:prstGeom prst="rect">
            <a:avLst/>
          </a:prstGeom>
          <a:noFill/>
        </p:spPr>
        <p:txBody>
          <a:bodyPr>
            <a:spAutoFit/>
          </a:bodyPr>
          <a:lstStyle/>
          <a:p>
            <a:pPr marL="285750" indent="-285750">
              <a:lnSpc>
                <a:spcPct val="130000"/>
              </a:lnSpc>
              <a:buFontTx/>
              <a:buChar char="-"/>
              <a:defRPr/>
            </a:pPr>
            <a:r>
              <a:rPr lang="en-GB" sz="2000" dirty="0">
                <a:solidFill>
                  <a:schemeClr val="bg1">
                    <a:lumMod val="50000"/>
                  </a:schemeClr>
                </a:solidFill>
                <a:latin typeface="Calibri"/>
                <a:cs typeface="Calibri"/>
              </a:rPr>
              <a:t>Age: p&lt;0.003</a:t>
            </a:r>
          </a:p>
          <a:p>
            <a:pPr marL="285750" indent="-285750">
              <a:lnSpc>
                <a:spcPct val="130000"/>
              </a:lnSpc>
              <a:buFontTx/>
              <a:buChar char="-"/>
              <a:defRPr/>
            </a:pPr>
            <a:r>
              <a:rPr lang="en-GB" sz="2000" dirty="0">
                <a:solidFill>
                  <a:schemeClr val="bg1">
                    <a:lumMod val="50000"/>
                  </a:schemeClr>
                </a:solidFill>
                <a:latin typeface="Calibri"/>
                <a:cs typeface="Calibri"/>
              </a:rPr>
              <a:t>Gender: p&lt;0.001</a:t>
            </a:r>
          </a:p>
          <a:p>
            <a:pPr marL="285750" indent="-285750">
              <a:lnSpc>
                <a:spcPct val="130000"/>
              </a:lnSpc>
              <a:buFontTx/>
              <a:buChar char="-"/>
              <a:defRPr/>
            </a:pPr>
            <a:r>
              <a:rPr lang="en-GB" sz="2000" dirty="0">
                <a:solidFill>
                  <a:schemeClr val="bg1">
                    <a:lumMod val="50000"/>
                  </a:schemeClr>
                </a:solidFill>
                <a:latin typeface="Calibri"/>
                <a:cs typeface="Calibri"/>
              </a:rPr>
              <a:t>Country of origin (from UK vs US): p&lt;0.001</a:t>
            </a:r>
          </a:p>
          <a:p>
            <a:pPr marL="285750" indent="-285750">
              <a:lnSpc>
                <a:spcPct val="130000"/>
              </a:lnSpc>
              <a:buFontTx/>
              <a:buChar char="-"/>
              <a:defRPr/>
            </a:pPr>
            <a:r>
              <a:rPr lang="en-GB" sz="2000" dirty="0">
                <a:latin typeface="Calibri"/>
                <a:cs typeface="Calibri"/>
              </a:rPr>
              <a:t>Qualification level: p=0.003</a:t>
            </a:r>
          </a:p>
          <a:p>
            <a:pPr>
              <a:defRPr/>
            </a:pPr>
            <a:endParaRPr lang="en-GB" dirty="0"/>
          </a:p>
        </p:txBody>
      </p:sp>
      <p:sp>
        <p:nvSpPr>
          <p:cNvPr id="56325" name="Rectangle 12"/>
          <p:cNvSpPr>
            <a:spLocks noChangeArrowheads="1"/>
          </p:cNvSpPr>
          <p:nvPr/>
        </p:nvSpPr>
        <p:spPr bwMode="auto">
          <a:xfrm>
            <a:off x="7288213" y="6108700"/>
            <a:ext cx="1855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800" dirty="0">
                <a:latin typeface="Calibri" panose="020F0502020204030204" pitchFamily="34" charset="0"/>
              </a:rPr>
              <a:t>Error bars: 95% CI</a:t>
            </a:r>
          </a:p>
          <a:p>
            <a:r>
              <a:rPr lang="en-US" altLang="en-US" sz="1800" dirty="0">
                <a:latin typeface="Calibri" panose="020F0502020204030204" pitchFamily="34" charset="0"/>
              </a:rPr>
              <a:t>* p&lt;0.005</a:t>
            </a:r>
          </a:p>
        </p:txBody>
      </p:sp>
      <p:grpSp>
        <p:nvGrpSpPr>
          <p:cNvPr id="56326" name="Group 6"/>
          <p:cNvGrpSpPr>
            <a:grpSpLocks/>
          </p:cNvGrpSpPr>
          <p:nvPr/>
        </p:nvGrpSpPr>
        <p:grpSpPr bwMode="auto">
          <a:xfrm>
            <a:off x="4035425" y="2387600"/>
            <a:ext cx="3324225" cy="4129088"/>
            <a:chOff x="5826192" y="4088506"/>
            <a:chExt cx="1716788" cy="2451994"/>
          </a:xfrm>
        </p:grpSpPr>
        <p:pic>
          <p:nvPicPr>
            <p:cNvPr id="56327" name="Picture 7"/>
            <p:cNvPicPr>
              <a:picLocks noChangeAspect="1"/>
            </p:cNvPicPr>
            <p:nvPr/>
          </p:nvPicPr>
          <p:blipFill>
            <a:blip r:embed="rId4">
              <a:extLst>
                <a:ext uri="{28A0092B-C50C-407E-A947-70E740481C1C}">
                  <a14:useLocalDpi xmlns:a14="http://schemas.microsoft.com/office/drawing/2010/main" val="0"/>
                </a:ext>
              </a:extLst>
            </a:blip>
            <a:srcRect b="7045"/>
            <a:stretch>
              <a:fillRect/>
            </a:stretch>
          </p:blipFill>
          <p:spPr bwMode="auto">
            <a:xfrm>
              <a:off x="5826192" y="4088506"/>
              <a:ext cx="1716788" cy="245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Box 21"/>
            <p:cNvSpPr txBox="1">
              <a:spLocks noChangeArrowheads="1"/>
            </p:cNvSpPr>
            <p:nvPr/>
          </p:nvSpPr>
          <p:spPr bwMode="auto">
            <a:xfrm>
              <a:off x="6779868" y="5530114"/>
              <a:ext cx="266456" cy="23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4"/>
          <p:cNvGrpSpPr>
            <a:grpSpLocks/>
          </p:cNvGrpSpPr>
          <p:nvPr/>
        </p:nvGrpSpPr>
        <p:grpSpPr bwMode="auto">
          <a:xfrm>
            <a:off x="4211638" y="2259013"/>
            <a:ext cx="3684587" cy="4308475"/>
            <a:chOff x="4211955" y="2259512"/>
            <a:chExt cx="3684144" cy="4308769"/>
          </a:xfrm>
        </p:grpSpPr>
        <p:grpSp>
          <p:nvGrpSpPr>
            <p:cNvPr id="58375" name="Group 17"/>
            <p:cNvGrpSpPr>
              <a:grpSpLocks/>
            </p:cNvGrpSpPr>
            <p:nvPr/>
          </p:nvGrpSpPr>
          <p:grpSpPr bwMode="auto">
            <a:xfrm>
              <a:off x="4211955" y="2259512"/>
              <a:ext cx="3684144" cy="4062548"/>
              <a:chOff x="3378760" y="3974159"/>
              <a:chExt cx="2243964" cy="2752169"/>
            </a:xfrm>
          </p:grpSpPr>
          <p:pic>
            <p:nvPicPr>
              <p:cNvPr id="58378" name="Picture 18"/>
              <p:cNvPicPr>
                <a:picLocks noChangeAspect="1"/>
              </p:cNvPicPr>
              <p:nvPr/>
            </p:nvPicPr>
            <p:blipFill>
              <a:blip r:embed="rId3">
                <a:extLst>
                  <a:ext uri="{28A0092B-C50C-407E-A947-70E740481C1C}">
                    <a14:useLocalDpi xmlns:a14="http://schemas.microsoft.com/office/drawing/2010/main" val="0"/>
                  </a:ext>
                </a:extLst>
              </a:blip>
              <a:srcRect b="6807"/>
              <a:stretch>
                <a:fillRect/>
              </a:stretch>
            </p:blipFill>
            <p:spPr bwMode="auto">
              <a:xfrm>
                <a:off x="3378760" y="3974159"/>
                <a:ext cx="2243964" cy="275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TextBox 22"/>
              <p:cNvSpPr txBox="1">
                <a:spLocks noChangeArrowheads="1"/>
              </p:cNvSpPr>
              <p:nvPr/>
            </p:nvSpPr>
            <p:spPr bwMode="auto">
              <a:xfrm>
                <a:off x="5133452" y="5475363"/>
                <a:ext cx="298702" cy="26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grpSp>
        <p:sp>
          <p:nvSpPr>
            <p:cNvPr id="58376" name="TextBox 20"/>
            <p:cNvSpPr txBox="1">
              <a:spLocks noChangeArrowheads="1"/>
            </p:cNvSpPr>
            <p:nvPr/>
          </p:nvSpPr>
          <p:spPr bwMode="auto">
            <a:xfrm>
              <a:off x="4838474" y="6322060"/>
              <a:ext cx="10697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1000" i="1">
                  <a:latin typeface="Calibri" panose="020F0502020204030204" pitchFamily="34" charset="0"/>
                </a:rPr>
                <a:t>Reference group</a:t>
              </a:r>
            </a:p>
          </p:txBody>
        </p:sp>
        <p:cxnSp>
          <p:nvCxnSpPr>
            <p:cNvPr id="58377" name="Straight Arrow Connector 21"/>
            <p:cNvCxnSpPr>
              <a:cxnSpLocks noChangeShapeType="1"/>
              <a:stCxn id="58376" idx="0"/>
            </p:cNvCxnSpPr>
            <p:nvPr/>
          </p:nvCxnSpPr>
          <p:spPr bwMode="auto">
            <a:xfrm flipV="1">
              <a:off x="5373366" y="6061220"/>
              <a:ext cx="21517" cy="26084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pic>
        <p:nvPicPr>
          <p:cNvPr id="583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1"/>
          <p:cNvSpPr txBox="1">
            <a:spLocks noChangeArrowheads="1"/>
          </p:cNvSpPr>
          <p:nvPr/>
        </p:nvSpPr>
        <p:spPr bwMode="auto">
          <a:xfrm>
            <a:off x="611188" y="1271588"/>
            <a:ext cx="79216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10000"/>
              </a:lnSpc>
            </a:pPr>
            <a:r>
              <a:rPr lang="en-GB" altLang="en-US" sz="2600">
                <a:latin typeface="Calibri" panose="020F0502020204030204" pitchFamily="34" charset="0"/>
              </a:rPr>
              <a:t>A number of socio-demographic and drinking variables </a:t>
            </a:r>
            <a:r>
              <a:rPr lang="en-GB" altLang="en-US" sz="2600" b="1" i="1">
                <a:latin typeface="Calibri" panose="020F0502020204030204" pitchFamily="34" charset="0"/>
              </a:rPr>
              <a:t>associated</a:t>
            </a:r>
            <a:r>
              <a:rPr lang="en-GB" altLang="en-US" sz="2600">
                <a:latin typeface="Calibri" panose="020F0502020204030204" pitchFamily="34" charset="0"/>
              </a:rPr>
              <a:t> with the normative misperception score:</a:t>
            </a:r>
          </a:p>
          <a:p>
            <a:pPr>
              <a:lnSpc>
                <a:spcPct val="110000"/>
              </a:lnSpc>
            </a:pPr>
            <a:endParaRPr lang="en-GB" altLang="en-US" sz="1200">
              <a:latin typeface="Calibri" panose="020F0502020204030204" pitchFamily="34" charset="0"/>
            </a:endParaRPr>
          </a:p>
        </p:txBody>
      </p:sp>
      <p:sp>
        <p:nvSpPr>
          <p:cNvPr id="58372" name="TextBox 4"/>
          <p:cNvSpPr txBox="1">
            <a:spLocks noChangeArrowheads="1"/>
          </p:cNvSpPr>
          <p:nvPr/>
        </p:nvSpPr>
        <p:spPr bwMode="auto">
          <a:xfrm>
            <a:off x="250825" y="188913"/>
            <a:ext cx="396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Results</a:t>
            </a:r>
          </a:p>
        </p:txBody>
      </p:sp>
      <p:sp>
        <p:nvSpPr>
          <p:cNvPr id="16" name="TextBox 15"/>
          <p:cNvSpPr txBox="1"/>
          <p:nvPr/>
        </p:nvSpPr>
        <p:spPr>
          <a:xfrm>
            <a:off x="611188" y="2349500"/>
            <a:ext cx="3600450" cy="3370263"/>
          </a:xfrm>
          <a:prstGeom prst="rect">
            <a:avLst/>
          </a:prstGeom>
          <a:noFill/>
        </p:spPr>
        <p:txBody>
          <a:bodyPr>
            <a:spAutoFit/>
          </a:bodyPr>
          <a:lstStyle/>
          <a:p>
            <a:pPr marL="285750" indent="-285750">
              <a:lnSpc>
                <a:spcPct val="130000"/>
              </a:lnSpc>
              <a:buFontTx/>
              <a:buChar char="-"/>
              <a:defRPr/>
            </a:pPr>
            <a:r>
              <a:rPr lang="en-GB" sz="2000" dirty="0">
                <a:solidFill>
                  <a:schemeClr val="bg1">
                    <a:lumMod val="50000"/>
                  </a:schemeClr>
                </a:solidFill>
                <a:latin typeface="Calibri"/>
                <a:cs typeface="Calibri"/>
              </a:rPr>
              <a:t>Age: p&lt;0.003</a:t>
            </a:r>
          </a:p>
          <a:p>
            <a:pPr marL="285750" indent="-285750">
              <a:lnSpc>
                <a:spcPct val="130000"/>
              </a:lnSpc>
              <a:buFontTx/>
              <a:buChar char="-"/>
              <a:defRPr/>
            </a:pPr>
            <a:r>
              <a:rPr lang="en-GB" sz="2000" dirty="0">
                <a:solidFill>
                  <a:schemeClr val="bg1">
                    <a:lumMod val="50000"/>
                  </a:schemeClr>
                </a:solidFill>
                <a:latin typeface="Calibri"/>
                <a:cs typeface="Calibri"/>
              </a:rPr>
              <a:t>Gender: p&lt;0.001</a:t>
            </a:r>
          </a:p>
          <a:p>
            <a:pPr marL="285750" indent="-285750">
              <a:lnSpc>
                <a:spcPct val="130000"/>
              </a:lnSpc>
              <a:buFontTx/>
              <a:buChar char="-"/>
              <a:defRPr/>
            </a:pPr>
            <a:r>
              <a:rPr lang="en-GB" sz="2000" dirty="0">
                <a:solidFill>
                  <a:schemeClr val="bg1">
                    <a:lumMod val="50000"/>
                  </a:schemeClr>
                </a:solidFill>
                <a:latin typeface="Calibri"/>
                <a:cs typeface="Calibri"/>
              </a:rPr>
              <a:t>Country of origin (from UK vs US): p&lt;0.001</a:t>
            </a:r>
          </a:p>
          <a:p>
            <a:pPr marL="285750" indent="-285750">
              <a:lnSpc>
                <a:spcPct val="130000"/>
              </a:lnSpc>
              <a:buFontTx/>
              <a:buChar char="-"/>
              <a:defRPr/>
            </a:pPr>
            <a:r>
              <a:rPr lang="en-GB" sz="2000" dirty="0">
                <a:solidFill>
                  <a:schemeClr val="bg1">
                    <a:lumMod val="50000"/>
                  </a:schemeClr>
                </a:solidFill>
                <a:latin typeface="Calibri"/>
                <a:cs typeface="Calibri"/>
              </a:rPr>
              <a:t>Qualification level: p=0.003</a:t>
            </a:r>
          </a:p>
          <a:p>
            <a:pPr marL="285750" indent="-285750">
              <a:lnSpc>
                <a:spcPct val="130000"/>
              </a:lnSpc>
              <a:buFontTx/>
              <a:buChar char="-"/>
              <a:defRPr/>
            </a:pPr>
            <a:r>
              <a:rPr lang="en-GB" sz="2000" dirty="0">
                <a:latin typeface="Calibri"/>
                <a:cs typeface="Calibri"/>
              </a:rPr>
              <a:t>Employment status (unemployed vs employed): p&lt;0.001</a:t>
            </a:r>
          </a:p>
          <a:p>
            <a:pPr>
              <a:defRPr/>
            </a:pPr>
            <a:endParaRPr lang="en-GB" dirty="0"/>
          </a:p>
        </p:txBody>
      </p:sp>
      <p:sp>
        <p:nvSpPr>
          <p:cNvPr id="58374" name="Rectangle 12"/>
          <p:cNvSpPr>
            <a:spLocks noChangeArrowheads="1"/>
          </p:cNvSpPr>
          <p:nvPr/>
        </p:nvSpPr>
        <p:spPr bwMode="auto">
          <a:xfrm>
            <a:off x="7288213" y="6108700"/>
            <a:ext cx="1855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800">
                <a:latin typeface="Calibri" panose="020F0502020204030204" pitchFamily="34" charset="0"/>
              </a:rPr>
              <a:t>Error bars: 95% CI</a:t>
            </a:r>
          </a:p>
          <a:p>
            <a:r>
              <a:rPr lang="en-US" altLang="en-US" sz="1800">
                <a:latin typeface="Calibri" panose="020F0502020204030204" pitchFamily="34" charset="0"/>
              </a:rPr>
              <a:t>* p&lt;0.005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6"/>
          <p:cNvGrpSpPr>
            <a:grpSpLocks/>
          </p:cNvGrpSpPr>
          <p:nvPr/>
        </p:nvGrpSpPr>
        <p:grpSpPr bwMode="auto">
          <a:xfrm>
            <a:off x="4211638" y="2174875"/>
            <a:ext cx="3600450" cy="4570413"/>
            <a:chOff x="4554927" y="1271609"/>
            <a:chExt cx="1864244" cy="2564292"/>
          </a:xfrm>
        </p:grpSpPr>
        <p:pic>
          <p:nvPicPr>
            <p:cNvPr id="60423" name="Picture 7"/>
            <p:cNvPicPr>
              <a:picLocks noChangeAspect="1"/>
            </p:cNvPicPr>
            <p:nvPr/>
          </p:nvPicPr>
          <p:blipFill>
            <a:blip r:embed="rId3">
              <a:extLst>
                <a:ext uri="{28A0092B-C50C-407E-A947-70E740481C1C}">
                  <a14:useLocalDpi xmlns:a14="http://schemas.microsoft.com/office/drawing/2010/main" val="0"/>
                </a:ext>
              </a:extLst>
            </a:blip>
            <a:srcRect b="5116"/>
            <a:stretch>
              <a:fillRect/>
            </a:stretch>
          </p:blipFill>
          <p:spPr bwMode="auto">
            <a:xfrm>
              <a:off x="4554927" y="1271609"/>
              <a:ext cx="1864244" cy="256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Box 20"/>
            <p:cNvSpPr txBox="1">
              <a:spLocks noChangeArrowheads="1"/>
            </p:cNvSpPr>
            <p:nvPr/>
          </p:nvSpPr>
          <p:spPr bwMode="auto">
            <a:xfrm>
              <a:off x="5598082" y="2289464"/>
              <a:ext cx="299582" cy="24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grpSp>
      <p:pic>
        <p:nvPicPr>
          <p:cNvPr id="604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1"/>
          <p:cNvSpPr txBox="1">
            <a:spLocks noChangeArrowheads="1"/>
          </p:cNvSpPr>
          <p:nvPr/>
        </p:nvSpPr>
        <p:spPr bwMode="auto">
          <a:xfrm>
            <a:off x="611188" y="1271588"/>
            <a:ext cx="79216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10000"/>
              </a:lnSpc>
            </a:pPr>
            <a:r>
              <a:rPr lang="en-GB" altLang="en-US" sz="2600">
                <a:latin typeface="Calibri" panose="020F0502020204030204" pitchFamily="34" charset="0"/>
              </a:rPr>
              <a:t>A number of socio-demographic and drinking variables </a:t>
            </a:r>
            <a:r>
              <a:rPr lang="en-GB" altLang="en-US" sz="2600" b="1" i="1">
                <a:latin typeface="Calibri" panose="020F0502020204030204" pitchFamily="34" charset="0"/>
              </a:rPr>
              <a:t>associated</a:t>
            </a:r>
            <a:r>
              <a:rPr lang="en-GB" altLang="en-US" sz="2600">
                <a:latin typeface="Calibri" panose="020F0502020204030204" pitchFamily="34" charset="0"/>
              </a:rPr>
              <a:t> with the normative misperception score:</a:t>
            </a:r>
          </a:p>
          <a:p>
            <a:pPr>
              <a:lnSpc>
                <a:spcPct val="110000"/>
              </a:lnSpc>
            </a:pPr>
            <a:endParaRPr lang="en-GB" altLang="en-US" sz="1200">
              <a:latin typeface="Calibri" panose="020F0502020204030204" pitchFamily="34" charset="0"/>
            </a:endParaRPr>
          </a:p>
        </p:txBody>
      </p:sp>
      <p:sp>
        <p:nvSpPr>
          <p:cNvPr id="60420" name="TextBox 4"/>
          <p:cNvSpPr txBox="1">
            <a:spLocks noChangeArrowheads="1"/>
          </p:cNvSpPr>
          <p:nvPr/>
        </p:nvSpPr>
        <p:spPr bwMode="auto">
          <a:xfrm>
            <a:off x="250825" y="188913"/>
            <a:ext cx="396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Results</a:t>
            </a:r>
          </a:p>
        </p:txBody>
      </p:sp>
      <p:sp>
        <p:nvSpPr>
          <p:cNvPr id="16" name="TextBox 15"/>
          <p:cNvSpPr txBox="1"/>
          <p:nvPr/>
        </p:nvSpPr>
        <p:spPr>
          <a:xfrm>
            <a:off x="611188" y="2349500"/>
            <a:ext cx="3600450" cy="3770313"/>
          </a:xfrm>
          <a:prstGeom prst="rect">
            <a:avLst/>
          </a:prstGeom>
          <a:noFill/>
        </p:spPr>
        <p:txBody>
          <a:bodyPr>
            <a:spAutoFit/>
          </a:bodyPr>
          <a:lstStyle/>
          <a:p>
            <a:pPr marL="285750" indent="-285750">
              <a:lnSpc>
                <a:spcPct val="130000"/>
              </a:lnSpc>
              <a:buFontTx/>
              <a:buChar char="-"/>
              <a:defRPr/>
            </a:pPr>
            <a:r>
              <a:rPr lang="en-GB" sz="2000" dirty="0">
                <a:solidFill>
                  <a:schemeClr val="bg1">
                    <a:lumMod val="50000"/>
                  </a:schemeClr>
                </a:solidFill>
                <a:latin typeface="Calibri"/>
                <a:cs typeface="Calibri"/>
              </a:rPr>
              <a:t>Age: p&lt;0.003</a:t>
            </a:r>
          </a:p>
          <a:p>
            <a:pPr marL="285750" indent="-285750">
              <a:lnSpc>
                <a:spcPct val="130000"/>
              </a:lnSpc>
              <a:buFontTx/>
              <a:buChar char="-"/>
              <a:defRPr/>
            </a:pPr>
            <a:r>
              <a:rPr lang="en-GB" sz="2000" dirty="0">
                <a:solidFill>
                  <a:schemeClr val="bg1">
                    <a:lumMod val="50000"/>
                  </a:schemeClr>
                </a:solidFill>
                <a:latin typeface="Calibri"/>
                <a:cs typeface="Calibri"/>
              </a:rPr>
              <a:t>Gender: p&lt;0.001</a:t>
            </a:r>
          </a:p>
          <a:p>
            <a:pPr marL="285750" indent="-285750">
              <a:lnSpc>
                <a:spcPct val="130000"/>
              </a:lnSpc>
              <a:buFontTx/>
              <a:buChar char="-"/>
              <a:defRPr/>
            </a:pPr>
            <a:r>
              <a:rPr lang="en-GB" sz="2000" dirty="0">
                <a:solidFill>
                  <a:schemeClr val="bg1">
                    <a:lumMod val="50000"/>
                  </a:schemeClr>
                </a:solidFill>
                <a:latin typeface="Calibri"/>
                <a:cs typeface="Calibri"/>
              </a:rPr>
              <a:t>Country of origin (from UK vs US): p&lt;0.001</a:t>
            </a:r>
          </a:p>
          <a:p>
            <a:pPr marL="285750" indent="-285750">
              <a:lnSpc>
                <a:spcPct val="130000"/>
              </a:lnSpc>
              <a:buFontTx/>
              <a:buChar char="-"/>
              <a:defRPr/>
            </a:pPr>
            <a:r>
              <a:rPr lang="en-GB" sz="2000" dirty="0">
                <a:solidFill>
                  <a:schemeClr val="bg1">
                    <a:lumMod val="50000"/>
                  </a:schemeClr>
                </a:solidFill>
                <a:latin typeface="Calibri"/>
                <a:cs typeface="Calibri"/>
              </a:rPr>
              <a:t>Qualification level: p=0.003</a:t>
            </a:r>
          </a:p>
          <a:p>
            <a:pPr marL="285750" indent="-285750">
              <a:lnSpc>
                <a:spcPct val="130000"/>
              </a:lnSpc>
              <a:buFontTx/>
              <a:buChar char="-"/>
              <a:defRPr/>
            </a:pPr>
            <a:r>
              <a:rPr lang="en-GB" sz="2000" dirty="0">
                <a:solidFill>
                  <a:schemeClr val="bg1">
                    <a:lumMod val="50000"/>
                  </a:schemeClr>
                </a:solidFill>
                <a:latin typeface="Calibri"/>
                <a:cs typeface="Calibri"/>
              </a:rPr>
              <a:t>Employment status (unemployed vs employed): p&lt;0.001</a:t>
            </a:r>
          </a:p>
          <a:p>
            <a:pPr marL="285750" indent="-285750">
              <a:lnSpc>
                <a:spcPct val="130000"/>
              </a:lnSpc>
              <a:buFontTx/>
              <a:buChar char="-"/>
              <a:defRPr/>
            </a:pPr>
            <a:r>
              <a:rPr lang="en-GB" sz="2000" dirty="0">
                <a:latin typeface="Calibri"/>
                <a:cs typeface="Calibri"/>
              </a:rPr>
              <a:t>Ethnicity: p=0.035</a:t>
            </a:r>
          </a:p>
          <a:p>
            <a:pPr>
              <a:defRPr/>
            </a:pPr>
            <a:endParaRPr lang="en-GB" dirty="0"/>
          </a:p>
        </p:txBody>
      </p:sp>
      <p:sp>
        <p:nvSpPr>
          <p:cNvPr id="60422" name="Rectangle 12"/>
          <p:cNvSpPr>
            <a:spLocks noChangeArrowheads="1"/>
          </p:cNvSpPr>
          <p:nvPr/>
        </p:nvSpPr>
        <p:spPr bwMode="auto">
          <a:xfrm>
            <a:off x="7288213" y="6108700"/>
            <a:ext cx="1855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800">
                <a:latin typeface="Calibri" panose="020F0502020204030204" pitchFamily="34" charset="0"/>
              </a:rPr>
              <a:t>Error bars: 95% CI</a:t>
            </a:r>
          </a:p>
          <a:p>
            <a:r>
              <a:rPr lang="en-US" altLang="en-US" sz="1800">
                <a:latin typeface="Calibri" panose="020F0502020204030204" pitchFamily="34" charset="0"/>
              </a:rPr>
              <a:t>* p&lt;0.005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6"/>
          <p:cNvGrpSpPr>
            <a:grpSpLocks/>
          </p:cNvGrpSpPr>
          <p:nvPr/>
        </p:nvGrpSpPr>
        <p:grpSpPr bwMode="auto">
          <a:xfrm>
            <a:off x="3952875" y="2136775"/>
            <a:ext cx="3960813" cy="4494213"/>
            <a:chOff x="113940" y="1180490"/>
            <a:chExt cx="2382298" cy="2275956"/>
          </a:xfrm>
        </p:grpSpPr>
        <p:pic>
          <p:nvPicPr>
            <p:cNvPr id="62473" name="Picture 7"/>
            <p:cNvPicPr>
              <a:picLocks noChangeAspect="1"/>
            </p:cNvPicPr>
            <p:nvPr/>
          </p:nvPicPr>
          <p:blipFill>
            <a:blip r:embed="rId3">
              <a:extLst>
                <a:ext uri="{28A0092B-C50C-407E-A947-70E740481C1C}">
                  <a14:useLocalDpi xmlns:a14="http://schemas.microsoft.com/office/drawing/2010/main" val="0"/>
                </a:ext>
              </a:extLst>
            </a:blip>
            <a:srcRect b="7140"/>
            <a:stretch>
              <a:fillRect/>
            </a:stretch>
          </p:blipFill>
          <p:spPr bwMode="auto">
            <a:xfrm>
              <a:off x="113940" y="1180490"/>
              <a:ext cx="2382298" cy="227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TextBox 1"/>
            <p:cNvSpPr txBox="1">
              <a:spLocks noChangeArrowheads="1"/>
            </p:cNvSpPr>
            <p:nvPr/>
          </p:nvSpPr>
          <p:spPr bwMode="auto">
            <a:xfrm>
              <a:off x="1143773" y="1880622"/>
              <a:ext cx="2745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sp>
          <p:nvSpPr>
            <p:cNvPr id="62475" name="TextBox 13"/>
            <p:cNvSpPr txBox="1">
              <a:spLocks noChangeArrowheads="1"/>
            </p:cNvSpPr>
            <p:nvPr/>
          </p:nvSpPr>
          <p:spPr bwMode="auto">
            <a:xfrm>
              <a:off x="1599375" y="1437591"/>
              <a:ext cx="2745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sp>
          <p:nvSpPr>
            <p:cNvPr id="62476" name="TextBox 14"/>
            <p:cNvSpPr txBox="1">
              <a:spLocks noChangeArrowheads="1"/>
            </p:cNvSpPr>
            <p:nvPr/>
          </p:nvSpPr>
          <p:spPr bwMode="auto">
            <a:xfrm>
              <a:off x="2054458" y="1230498"/>
              <a:ext cx="2732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400"/>
                <a:t>*</a:t>
              </a:r>
            </a:p>
          </p:txBody>
        </p:sp>
      </p:grpSp>
      <p:pic>
        <p:nvPicPr>
          <p:cNvPr id="624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1"/>
          <p:cNvSpPr txBox="1">
            <a:spLocks noChangeArrowheads="1"/>
          </p:cNvSpPr>
          <p:nvPr/>
        </p:nvSpPr>
        <p:spPr bwMode="auto">
          <a:xfrm>
            <a:off x="611188" y="1271588"/>
            <a:ext cx="79216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10000"/>
              </a:lnSpc>
            </a:pPr>
            <a:r>
              <a:rPr lang="en-GB" altLang="en-US" sz="2600">
                <a:latin typeface="Calibri" panose="020F0502020204030204" pitchFamily="34" charset="0"/>
              </a:rPr>
              <a:t>A number of socio-demographic and drinking variables </a:t>
            </a:r>
            <a:r>
              <a:rPr lang="en-GB" altLang="en-US" sz="2600" b="1" i="1">
                <a:latin typeface="Calibri" panose="020F0502020204030204" pitchFamily="34" charset="0"/>
              </a:rPr>
              <a:t>associated</a:t>
            </a:r>
            <a:r>
              <a:rPr lang="en-GB" altLang="en-US" sz="2600">
                <a:latin typeface="Calibri" panose="020F0502020204030204" pitchFamily="34" charset="0"/>
              </a:rPr>
              <a:t> with the normative misperception score:</a:t>
            </a:r>
          </a:p>
        </p:txBody>
      </p:sp>
      <p:sp>
        <p:nvSpPr>
          <p:cNvPr id="62468" name="TextBox 4"/>
          <p:cNvSpPr txBox="1">
            <a:spLocks noChangeArrowheads="1"/>
          </p:cNvSpPr>
          <p:nvPr/>
        </p:nvSpPr>
        <p:spPr bwMode="auto">
          <a:xfrm>
            <a:off x="250825" y="188913"/>
            <a:ext cx="396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Results</a:t>
            </a:r>
          </a:p>
        </p:txBody>
      </p:sp>
      <p:sp>
        <p:nvSpPr>
          <p:cNvPr id="16" name="TextBox 15"/>
          <p:cNvSpPr txBox="1"/>
          <p:nvPr/>
        </p:nvSpPr>
        <p:spPr>
          <a:xfrm>
            <a:off x="611188" y="2349500"/>
            <a:ext cx="3600450" cy="4570413"/>
          </a:xfrm>
          <a:prstGeom prst="rect">
            <a:avLst/>
          </a:prstGeom>
          <a:noFill/>
        </p:spPr>
        <p:txBody>
          <a:bodyPr>
            <a:spAutoFit/>
          </a:bodyPr>
          <a:lstStyle/>
          <a:p>
            <a:pPr marL="285750" indent="-285750">
              <a:lnSpc>
                <a:spcPct val="130000"/>
              </a:lnSpc>
              <a:buFontTx/>
              <a:buChar char="-"/>
              <a:defRPr/>
            </a:pPr>
            <a:r>
              <a:rPr lang="en-GB" sz="2000" dirty="0">
                <a:solidFill>
                  <a:schemeClr val="bg1">
                    <a:lumMod val="50000"/>
                  </a:schemeClr>
                </a:solidFill>
                <a:latin typeface="Calibri"/>
                <a:cs typeface="Calibri"/>
              </a:rPr>
              <a:t>Age: p&lt;0.003</a:t>
            </a:r>
          </a:p>
          <a:p>
            <a:pPr marL="285750" indent="-285750">
              <a:lnSpc>
                <a:spcPct val="130000"/>
              </a:lnSpc>
              <a:buFontTx/>
              <a:buChar char="-"/>
              <a:defRPr/>
            </a:pPr>
            <a:r>
              <a:rPr lang="en-GB" sz="2000" dirty="0">
                <a:solidFill>
                  <a:schemeClr val="bg1">
                    <a:lumMod val="50000"/>
                  </a:schemeClr>
                </a:solidFill>
                <a:latin typeface="Calibri"/>
                <a:cs typeface="Calibri"/>
              </a:rPr>
              <a:t>Gender: p&lt;0.001</a:t>
            </a:r>
          </a:p>
          <a:p>
            <a:pPr marL="285750" indent="-285750">
              <a:lnSpc>
                <a:spcPct val="130000"/>
              </a:lnSpc>
              <a:buFontTx/>
              <a:buChar char="-"/>
              <a:defRPr/>
            </a:pPr>
            <a:r>
              <a:rPr lang="en-GB" sz="2000" dirty="0">
                <a:solidFill>
                  <a:schemeClr val="bg1">
                    <a:lumMod val="50000"/>
                  </a:schemeClr>
                </a:solidFill>
                <a:latin typeface="Calibri"/>
                <a:cs typeface="Calibri"/>
              </a:rPr>
              <a:t>Country of origin (from UK vs US): p&lt;0.001</a:t>
            </a:r>
          </a:p>
          <a:p>
            <a:pPr marL="285750" indent="-285750">
              <a:lnSpc>
                <a:spcPct val="130000"/>
              </a:lnSpc>
              <a:buFontTx/>
              <a:buChar char="-"/>
              <a:defRPr/>
            </a:pPr>
            <a:r>
              <a:rPr lang="en-GB" sz="2000" dirty="0">
                <a:solidFill>
                  <a:schemeClr val="bg1">
                    <a:lumMod val="50000"/>
                  </a:schemeClr>
                </a:solidFill>
                <a:latin typeface="Calibri"/>
                <a:cs typeface="Calibri"/>
              </a:rPr>
              <a:t>Qualification level: p=0.003</a:t>
            </a:r>
          </a:p>
          <a:p>
            <a:pPr marL="285750" indent="-285750">
              <a:lnSpc>
                <a:spcPct val="130000"/>
              </a:lnSpc>
              <a:buFontTx/>
              <a:buChar char="-"/>
              <a:defRPr/>
            </a:pPr>
            <a:r>
              <a:rPr lang="en-GB" sz="2000" dirty="0">
                <a:solidFill>
                  <a:schemeClr val="bg1">
                    <a:lumMod val="50000"/>
                  </a:schemeClr>
                </a:solidFill>
                <a:latin typeface="Calibri"/>
                <a:cs typeface="Calibri"/>
              </a:rPr>
              <a:t>Employment status (unemployed vs employed): p&lt;0.001</a:t>
            </a:r>
          </a:p>
          <a:p>
            <a:pPr marL="285750" indent="-285750">
              <a:lnSpc>
                <a:spcPct val="130000"/>
              </a:lnSpc>
              <a:buFontTx/>
              <a:buChar char="-"/>
              <a:defRPr/>
            </a:pPr>
            <a:r>
              <a:rPr lang="en-GB" sz="2000" dirty="0">
                <a:solidFill>
                  <a:schemeClr val="bg1">
                    <a:lumMod val="50000"/>
                  </a:schemeClr>
                </a:solidFill>
                <a:latin typeface="Calibri"/>
                <a:cs typeface="Calibri"/>
              </a:rPr>
              <a:t>Ethnicity: p=0.035</a:t>
            </a:r>
          </a:p>
          <a:p>
            <a:pPr marL="285750" indent="-285750">
              <a:lnSpc>
                <a:spcPct val="130000"/>
              </a:lnSpc>
              <a:buFontTx/>
              <a:buChar char="-"/>
              <a:defRPr/>
            </a:pPr>
            <a:r>
              <a:rPr lang="en-GB" sz="2000" dirty="0">
                <a:latin typeface="Calibri"/>
                <a:cs typeface="Calibri"/>
              </a:rPr>
              <a:t>Level of alcohol-related risk: p&lt;0.001</a:t>
            </a:r>
          </a:p>
          <a:p>
            <a:pPr>
              <a:defRPr/>
            </a:pPr>
            <a:endParaRPr lang="en-GB" dirty="0"/>
          </a:p>
        </p:txBody>
      </p:sp>
      <p:sp>
        <p:nvSpPr>
          <p:cNvPr id="62470" name="Rectangle 12"/>
          <p:cNvSpPr>
            <a:spLocks noChangeArrowheads="1"/>
          </p:cNvSpPr>
          <p:nvPr/>
        </p:nvSpPr>
        <p:spPr bwMode="auto">
          <a:xfrm>
            <a:off x="7288213" y="6108700"/>
            <a:ext cx="18557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800">
                <a:latin typeface="Calibri" panose="020F0502020204030204" pitchFamily="34" charset="0"/>
              </a:rPr>
              <a:t>Error bars: 95% CI</a:t>
            </a:r>
          </a:p>
          <a:p>
            <a:r>
              <a:rPr lang="en-US" altLang="en-US" sz="1800">
                <a:latin typeface="Calibri" panose="020F0502020204030204" pitchFamily="34" charset="0"/>
              </a:rPr>
              <a:t>* p&lt;0.005</a:t>
            </a:r>
          </a:p>
        </p:txBody>
      </p:sp>
      <p:sp>
        <p:nvSpPr>
          <p:cNvPr id="62471" name="TextBox 11"/>
          <p:cNvSpPr txBox="1">
            <a:spLocks noChangeArrowheads="1"/>
          </p:cNvSpPr>
          <p:nvPr/>
        </p:nvSpPr>
        <p:spPr bwMode="auto">
          <a:xfrm>
            <a:off x="4483100" y="6602413"/>
            <a:ext cx="10699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1000" i="1" dirty="0">
                <a:latin typeface="Calibri" panose="020F0502020204030204" pitchFamily="34" charset="0"/>
              </a:rPr>
              <a:t>Reference group</a:t>
            </a:r>
          </a:p>
        </p:txBody>
      </p:sp>
      <p:cxnSp>
        <p:nvCxnSpPr>
          <p:cNvPr id="62472" name="Straight Arrow Connector 12"/>
          <p:cNvCxnSpPr>
            <a:cxnSpLocks noChangeShapeType="1"/>
            <a:stCxn id="62471" idx="0"/>
          </p:cNvCxnSpPr>
          <p:nvPr/>
        </p:nvCxnSpPr>
        <p:spPr bwMode="auto">
          <a:xfrm flipV="1">
            <a:off x="5018088" y="6340475"/>
            <a:ext cx="22225" cy="2619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extBox 4"/>
          <p:cNvSpPr txBox="1">
            <a:spLocks noChangeArrowheads="1"/>
          </p:cNvSpPr>
          <p:nvPr/>
        </p:nvSpPr>
        <p:spPr bwMode="auto">
          <a:xfrm>
            <a:off x="250825" y="188913"/>
            <a:ext cx="39608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Results</a:t>
            </a:r>
          </a:p>
        </p:txBody>
      </p:sp>
      <p:sp>
        <p:nvSpPr>
          <p:cNvPr id="64515" name="TextBox 13"/>
          <p:cNvSpPr txBox="1">
            <a:spLocks noChangeArrowheads="1"/>
          </p:cNvSpPr>
          <p:nvPr/>
        </p:nvSpPr>
        <p:spPr bwMode="auto">
          <a:xfrm>
            <a:off x="493713" y="1322388"/>
            <a:ext cx="7920037"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30000"/>
              </a:lnSpc>
            </a:pPr>
            <a:r>
              <a:rPr lang="en-GB" altLang="en-US" sz="2800" i="1" dirty="0">
                <a:latin typeface="Calibri" panose="020F0502020204030204" pitchFamily="34" charset="0"/>
              </a:rPr>
              <a:t>Greatest tendency for large, positive normative misperception scores amongst those who </a:t>
            </a:r>
            <a:r>
              <a:rPr lang="en-GB" altLang="en-US" sz="2800" i="1" dirty="0" smtClean="0">
                <a:latin typeface="Calibri" panose="020F0502020204030204" pitchFamily="34" charset="0"/>
              </a:rPr>
              <a:t>were</a:t>
            </a:r>
            <a:r>
              <a:rPr lang="en-GB" altLang="en-US" sz="2800" i="1" dirty="0">
                <a:latin typeface="Calibri" panose="020F0502020204030204" pitchFamily="34" charset="0"/>
              </a:rPr>
              <a:t>…</a:t>
            </a:r>
          </a:p>
          <a:p>
            <a:pPr lvl="1">
              <a:lnSpc>
                <a:spcPct val="130000"/>
              </a:lnSpc>
              <a:buFontTx/>
              <a:buChar char="-"/>
            </a:pPr>
            <a:r>
              <a:rPr lang="en-GB" altLang="en-US" sz="2400" dirty="0">
                <a:latin typeface="Calibri" panose="020F0502020204030204" pitchFamily="34" charset="0"/>
              </a:rPr>
              <a:t>Younger</a:t>
            </a:r>
          </a:p>
          <a:p>
            <a:pPr>
              <a:lnSpc>
                <a:spcPct val="130000"/>
              </a:lnSpc>
              <a:buFontTx/>
              <a:buChar char="-"/>
            </a:pPr>
            <a:endParaRPr lang="en-GB" altLang="en-US" dirty="0">
              <a:latin typeface="Calibri" panose="020F0502020204030204" pitchFamily="34" charset="0"/>
            </a:endParaRPr>
          </a:p>
          <a:p>
            <a:pPr lvl="1">
              <a:lnSpc>
                <a:spcPct val="130000"/>
              </a:lnSpc>
              <a:buFontTx/>
              <a:buChar char="-"/>
            </a:pPr>
            <a:r>
              <a:rPr lang="en-GB" altLang="en-US" sz="2400" dirty="0">
                <a:latin typeface="Calibri" panose="020F0502020204030204" pitchFamily="34" charset="0"/>
              </a:rPr>
              <a:t>Male</a:t>
            </a:r>
          </a:p>
          <a:p>
            <a:pPr>
              <a:lnSpc>
                <a:spcPct val="130000"/>
              </a:lnSpc>
              <a:buFontTx/>
              <a:buChar char="-"/>
            </a:pPr>
            <a:endParaRPr lang="en-GB" altLang="en-US" dirty="0">
              <a:latin typeface="Calibri" panose="020F0502020204030204" pitchFamily="34" charset="0"/>
            </a:endParaRPr>
          </a:p>
          <a:p>
            <a:pPr lvl="1">
              <a:lnSpc>
                <a:spcPct val="130000"/>
              </a:lnSpc>
              <a:buFontTx/>
              <a:buChar char="-"/>
            </a:pPr>
            <a:r>
              <a:rPr lang="en-GB" altLang="en-US" sz="2400" dirty="0">
                <a:latin typeface="Calibri" panose="020F0502020204030204" pitchFamily="34" charset="0"/>
              </a:rPr>
              <a:t>From the UK</a:t>
            </a:r>
          </a:p>
          <a:p>
            <a:pPr>
              <a:lnSpc>
                <a:spcPct val="130000"/>
              </a:lnSpc>
              <a:buFontTx/>
              <a:buChar char="-"/>
            </a:pPr>
            <a:endParaRPr lang="en-GB" altLang="en-US" dirty="0">
              <a:latin typeface="Calibri" panose="020F0502020204030204" pitchFamily="34" charset="0"/>
            </a:endParaRPr>
          </a:p>
          <a:p>
            <a:pPr lvl="1">
              <a:lnSpc>
                <a:spcPct val="130000"/>
              </a:lnSpc>
              <a:buFontTx/>
              <a:buChar char="-"/>
            </a:pPr>
            <a:r>
              <a:rPr lang="en-GB" altLang="en-US" sz="2400" dirty="0">
                <a:latin typeface="Calibri" panose="020F0502020204030204" pitchFamily="34" charset="0"/>
              </a:rPr>
              <a:t>Without post-16 qualifications</a:t>
            </a:r>
          </a:p>
          <a:p>
            <a:pPr>
              <a:lnSpc>
                <a:spcPct val="130000"/>
              </a:lnSpc>
              <a:buFontTx/>
              <a:buChar char="-"/>
            </a:pPr>
            <a:endParaRPr lang="en-GB" altLang="en-US" dirty="0">
              <a:latin typeface="Calibri" panose="020F0502020204030204" pitchFamily="34" charset="0"/>
            </a:endParaRPr>
          </a:p>
          <a:p>
            <a:pPr lvl="1">
              <a:lnSpc>
                <a:spcPct val="130000"/>
              </a:lnSpc>
              <a:buFontTx/>
              <a:buChar char="-"/>
            </a:pPr>
            <a:r>
              <a:rPr lang="en-GB" altLang="en-US" sz="2400" dirty="0">
                <a:latin typeface="Calibri" panose="020F0502020204030204" pitchFamily="34" charset="0"/>
              </a:rPr>
              <a:t>Unemployed</a:t>
            </a:r>
          </a:p>
          <a:p>
            <a:pPr>
              <a:lnSpc>
                <a:spcPct val="130000"/>
              </a:lnSpc>
              <a:buFontTx/>
              <a:buChar char="-"/>
            </a:pPr>
            <a:endParaRPr lang="en-GB" altLang="en-US" dirty="0">
              <a:latin typeface="Calibri" panose="020F0502020204030204" pitchFamily="34" charset="0"/>
            </a:endParaRPr>
          </a:p>
          <a:p>
            <a:pPr lvl="1">
              <a:lnSpc>
                <a:spcPct val="130000"/>
              </a:lnSpc>
              <a:buFontTx/>
              <a:buChar char="-"/>
            </a:pPr>
            <a:r>
              <a:rPr lang="en-GB" altLang="en-US" sz="2400" dirty="0">
                <a:latin typeface="Calibri" panose="020F0502020204030204" pitchFamily="34" charset="0"/>
              </a:rPr>
              <a:t>White</a:t>
            </a:r>
          </a:p>
          <a:p>
            <a:pPr>
              <a:lnSpc>
                <a:spcPct val="130000"/>
              </a:lnSpc>
              <a:buFontTx/>
              <a:buChar char="-"/>
            </a:pPr>
            <a:endParaRPr lang="en-GB" altLang="en-US" dirty="0">
              <a:latin typeface="Calibri" panose="020F0502020204030204" pitchFamily="34" charset="0"/>
            </a:endParaRPr>
          </a:p>
          <a:p>
            <a:pPr lvl="1">
              <a:lnSpc>
                <a:spcPct val="130000"/>
              </a:lnSpc>
              <a:buFontTx/>
              <a:buChar char="-"/>
            </a:pPr>
            <a:r>
              <a:rPr lang="en-GB" altLang="en-US" sz="2400" dirty="0">
                <a:latin typeface="Calibri" panose="020F0502020204030204" pitchFamily="34" charset="0"/>
              </a:rPr>
              <a:t>At higher levels of alcohol-related risk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animEffect transition="in" filter="fade">
                                      <p:cBhvr>
                                        <p:cTn id="15" dur="500"/>
                                        <p:tgtEl>
                                          <p:spTgt spid="6451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4515">
                                            <p:txEl>
                                              <p:pRg st="5" end="5"/>
                                            </p:txEl>
                                          </p:spTgt>
                                        </p:tgtEl>
                                        <p:attrNameLst>
                                          <p:attrName>style.visibility</p:attrName>
                                        </p:attrNameLst>
                                      </p:cBhvr>
                                      <p:to>
                                        <p:strVal val="visible"/>
                                      </p:to>
                                    </p:set>
                                    <p:animEffect transition="in" filter="fade">
                                      <p:cBhvr>
                                        <p:cTn id="18" dur="500"/>
                                        <p:tgtEl>
                                          <p:spTgt spid="64515">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515">
                                            <p:txEl>
                                              <p:pRg st="7" end="7"/>
                                            </p:txEl>
                                          </p:spTgt>
                                        </p:tgtEl>
                                        <p:attrNameLst>
                                          <p:attrName>style.visibility</p:attrName>
                                        </p:attrNameLst>
                                      </p:cBhvr>
                                      <p:to>
                                        <p:strVal val="visible"/>
                                      </p:to>
                                    </p:set>
                                    <p:animEffect transition="in" filter="fade">
                                      <p:cBhvr>
                                        <p:cTn id="21" dur="500"/>
                                        <p:tgtEl>
                                          <p:spTgt spid="64515">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4515">
                                            <p:txEl>
                                              <p:pRg st="9" end="9"/>
                                            </p:txEl>
                                          </p:spTgt>
                                        </p:tgtEl>
                                        <p:attrNameLst>
                                          <p:attrName>style.visibility</p:attrName>
                                        </p:attrNameLst>
                                      </p:cBhvr>
                                      <p:to>
                                        <p:strVal val="visible"/>
                                      </p:to>
                                    </p:set>
                                    <p:animEffect transition="in" filter="fade">
                                      <p:cBhvr>
                                        <p:cTn id="24" dur="500"/>
                                        <p:tgtEl>
                                          <p:spTgt spid="64515">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4515">
                                            <p:txEl>
                                              <p:pRg st="11" end="11"/>
                                            </p:txEl>
                                          </p:spTgt>
                                        </p:tgtEl>
                                        <p:attrNameLst>
                                          <p:attrName>style.visibility</p:attrName>
                                        </p:attrNameLst>
                                      </p:cBhvr>
                                      <p:to>
                                        <p:strVal val="visible"/>
                                      </p:to>
                                    </p:set>
                                    <p:animEffect transition="in" filter="fade">
                                      <p:cBhvr>
                                        <p:cTn id="27" dur="500"/>
                                        <p:tgtEl>
                                          <p:spTgt spid="64515">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4515">
                                            <p:txEl>
                                              <p:pRg st="13" end="13"/>
                                            </p:txEl>
                                          </p:spTgt>
                                        </p:tgtEl>
                                        <p:attrNameLst>
                                          <p:attrName>style.visibility</p:attrName>
                                        </p:attrNameLst>
                                      </p:cBhvr>
                                      <p:to>
                                        <p:strVal val="visible"/>
                                      </p:to>
                                    </p:set>
                                    <p:animEffect transition="in" filter="fade">
                                      <p:cBhvr>
                                        <p:cTn id="30" dur="500"/>
                                        <p:tgtEl>
                                          <p:spTgt spid="6451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1"/>
          <p:cNvSpPr txBox="1">
            <a:spLocks noChangeArrowheads="1"/>
          </p:cNvSpPr>
          <p:nvPr/>
        </p:nvSpPr>
        <p:spPr bwMode="auto">
          <a:xfrm>
            <a:off x="250825" y="1628775"/>
            <a:ext cx="8642350" cy="3874907"/>
          </a:xfrm>
          <a:prstGeom prst="rect">
            <a:avLst/>
          </a:prstGeom>
          <a:noFill/>
          <a:ln>
            <a:noFill/>
          </a:ln>
          <a:extLst/>
        </p:spPr>
        <p:txBody>
          <a:bodyPr>
            <a:spAutoFit/>
          </a:bodyPr>
          <a:lstStyle>
            <a:lvl1pPr>
              <a:defRPr sz="500">
                <a:solidFill>
                  <a:schemeClr val="tx1"/>
                </a:solidFill>
                <a:latin typeface="Times" charset="0"/>
                <a:ea typeface="ＭＳ Ｐゴシック" charset="0"/>
                <a:cs typeface="ＭＳ Ｐゴシック" charset="0"/>
              </a:defRPr>
            </a:lvl1pPr>
            <a:lvl2pPr marL="742950" indent="-285750">
              <a:defRPr sz="500">
                <a:solidFill>
                  <a:schemeClr val="tx1"/>
                </a:solidFill>
                <a:latin typeface="Times" charset="0"/>
                <a:ea typeface="ＭＳ Ｐゴシック" charset="0"/>
              </a:defRPr>
            </a:lvl2pPr>
            <a:lvl3pPr marL="1143000" indent="-228600">
              <a:defRPr sz="500">
                <a:solidFill>
                  <a:schemeClr val="tx1"/>
                </a:solidFill>
                <a:latin typeface="Times" charset="0"/>
                <a:ea typeface="ＭＳ Ｐゴシック" charset="0"/>
              </a:defRPr>
            </a:lvl3pPr>
            <a:lvl4pPr marL="1600200" indent="-228600">
              <a:defRPr sz="500">
                <a:solidFill>
                  <a:schemeClr val="tx1"/>
                </a:solidFill>
                <a:latin typeface="Times" charset="0"/>
                <a:ea typeface="ＭＳ Ｐゴシック" charset="0"/>
              </a:defRPr>
            </a:lvl4pPr>
            <a:lvl5pPr marL="2057400" indent="-228600">
              <a:defRPr sz="500">
                <a:solidFill>
                  <a:schemeClr val="tx1"/>
                </a:solidFill>
                <a:latin typeface="Times" charset="0"/>
                <a:ea typeface="ＭＳ Ｐゴシック" charset="0"/>
              </a:defRPr>
            </a:lvl5pPr>
            <a:lvl6pPr marL="2514600" indent="-228600" eaLnBrk="0" fontAlgn="base" hangingPunct="0">
              <a:spcBef>
                <a:spcPct val="0"/>
              </a:spcBef>
              <a:spcAft>
                <a:spcPct val="0"/>
              </a:spcAft>
              <a:defRPr sz="500">
                <a:solidFill>
                  <a:schemeClr val="tx1"/>
                </a:solidFill>
                <a:latin typeface="Times" charset="0"/>
                <a:ea typeface="ＭＳ Ｐゴシック" charset="0"/>
              </a:defRPr>
            </a:lvl6pPr>
            <a:lvl7pPr marL="2971800" indent="-228600" eaLnBrk="0" fontAlgn="base" hangingPunct="0">
              <a:spcBef>
                <a:spcPct val="0"/>
              </a:spcBef>
              <a:spcAft>
                <a:spcPct val="0"/>
              </a:spcAft>
              <a:defRPr sz="500">
                <a:solidFill>
                  <a:schemeClr val="tx1"/>
                </a:solidFill>
                <a:latin typeface="Times" charset="0"/>
                <a:ea typeface="ＭＳ Ｐゴシック" charset="0"/>
              </a:defRPr>
            </a:lvl7pPr>
            <a:lvl8pPr marL="3429000" indent="-228600" eaLnBrk="0" fontAlgn="base" hangingPunct="0">
              <a:spcBef>
                <a:spcPct val="0"/>
              </a:spcBef>
              <a:spcAft>
                <a:spcPct val="0"/>
              </a:spcAft>
              <a:defRPr sz="500">
                <a:solidFill>
                  <a:schemeClr val="tx1"/>
                </a:solidFill>
                <a:latin typeface="Times" charset="0"/>
                <a:ea typeface="ＭＳ Ｐゴシック" charset="0"/>
              </a:defRPr>
            </a:lvl8pPr>
            <a:lvl9pPr marL="3886200" indent="-228600" eaLnBrk="0" fontAlgn="base" hangingPunct="0">
              <a:spcBef>
                <a:spcPct val="0"/>
              </a:spcBef>
              <a:spcAft>
                <a:spcPct val="0"/>
              </a:spcAft>
              <a:defRPr sz="500">
                <a:solidFill>
                  <a:schemeClr val="tx1"/>
                </a:solidFill>
                <a:latin typeface="Times" charset="0"/>
                <a:ea typeface="ＭＳ Ｐゴシック" charset="0"/>
              </a:defRPr>
            </a:lvl9pPr>
          </a:lstStyle>
          <a:p>
            <a:pPr>
              <a:defRPr/>
            </a:pPr>
            <a:r>
              <a:rPr lang="en-GB" sz="2400" b="1" i="1" dirty="0" smtClean="0">
                <a:solidFill>
                  <a:srgbClr val="000000"/>
                </a:solidFill>
                <a:latin typeface="Calibri"/>
                <a:cs typeface="Calibri"/>
              </a:rPr>
              <a:t>Limitations:</a:t>
            </a:r>
          </a:p>
          <a:p>
            <a:pPr>
              <a:defRPr/>
            </a:pPr>
            <a:endParaRPr lang="en-GB" sz="1000" b="1" i="1" dirty="0" smtClean="0">
              <a:solidFill>
                <a:srgbClr val="000000"/>
              </a:solidFill>
              <a:latin typeface="Calibri"/>
              <a:cs typeface="Calibri"/>
            </a:endParaRPr>
          </a:p>
          <a:p>
            <a:pPr>
              <a:defRPr/>
            </a:pPr>
            <a:endParaRPr lang="en-GB" b="1" i="1" dirty="0" smtClean="0">
              <a:solidFill>
                <a:srgbClr val="000000"/>
              </a:solidFill>
              <a:latin typeface="Calibri"/>
              <a:cs typeface="Calibri"/>
            </a:endParaRPr>
          </a:p>
          <a:p>
            <a:pPr marL="457200" indent="-457200">
              <a:lnSpc>
                <a:spcPct val="110000"/>
              </a:lnSpc>
              <a:buFont typeface="+mj-lt"/>
              <a:buAutoNum type="arabicPeriod"/>
              <a:defRPr/>
            </a:pPr>
            <a:r>
              <a:rPr lang="en-GB" sz="2000" dirty="0" smtClean="0">
                <a:solidFill>
                  <a:srgbClr val="000000"/>
                </a:solidFill>
                <a:latin typeface="Calibri"/>
                <a:cs typeface="Calibri"/>
              </a:rPr>
              <a:t>AUDIT scores may not be representative of general population</a:t>
            </a:r>
          </a:p>
          <a:p>
            <a:pPr>
              <a:lnSpc>
                <a:spcPct val="110000"/>
              </a:lnSpc>
              <a:defRPr/>
            </a:pPr>
            <a:r>
              <a:rPr lang="en-GB" sz="2000" dirty="0">
                <a:solidFill>
                  <a:srgbClr val="000000"/>
                </a:solidFill>
                <a:latin typeface="Calibri"/>
                <a:cs typeface="Calibri"/>
              </a:rPr>
              <a:t>	</a:t>
            </a:r>
            <a:r>
              <a:rPr lang="en-GB" sz="2000" dirty="0" smtClean="0">
                <a:solidFill>
                  <a:srgbClr val="000000"/>
                </a:solidFill>
                <a:latin typeface="Calibri"/>
                <a:cs typeface="Calibri"/>
              </a:rPr>
              <a:t>- Consumption comparator would be higher</a:t>
            </a:r>
          </a:p>
          <a:p>
            <a:pPr>
              <a:lnSpc>
                <a:spcPct val="110000"/>
              </a:lnSpc>
              <a:defRPr/>
            </a:pPr>
            <a:r>
              <a:rPr lang="en-GB" sz="2000" dirty="0" smtClean="0">
                <a:solidFill>
                  <a:srgbClr val="000000"/>
                </a:solidFill>
                <a:latin typeface="Calibri"/>
                <a:cs typeface="Calibri"/>
              </a:rPr>
              <a:t>	- Results are likely to be an overestimate of population prevalence</a:t>
            </a:r>
          </a:p>
          <a:p>
            <a:pPr lvl="1" indent="0">
              <a:lnSpc>
                <a:spcPct val="110000"/>
              </a:lnSpc>
              <a:defRPr/>
            </a:pPr>
            <a:endParaRPr lang="en-GB" sz="1000" dirty="0" smtClean="0">
              <a:solidFill>
                <a:srgbClr val="000000"/>
              </a:solidFill>
              <a:latin typeface="Calibri"/>
              <a:cs typeface="Calibri"/>
            </a:endParaRPr>
          </a:p>
          <a:p>
            <a:pPr lvl="1" indent="0">
              <a:lnSpc>
                <a:spcPct val="110000"/>
              </a:lnSpc>
              <a:defRPr/>
            </a:pPr>
            <a:endParaRPr lang="en-GB" sz="1000" dirty="0" smtClean="0">
              <a:solidFill>
                <a:srgbClr val="000000"/>
              </a:solidFill>
              <a:latin typeface="Calibri"/>
              <a:cs typeface="Calibri"/>
            </a:endParaRPr>
          </a:p>
          <a:p>
            <a:pPr marL="342900" indent="-342900">
              <a:lnSpc>
                <a:spcPct val="110000"/>
              </a:lnSpc>
              <a:buFontTx/>
              <a:buChar char="-"/>
              <a:defRPr/>
            </a:pPr>
            <a:endParaRPr lang="en-GB" dirty="0" smtClean="0">
              <a:solidFill>
                <a:srgbClr val="000000"/>
              </a:solidFill>
              <a:latin typeface="Calibri"/>
              <a:cs typeface="Calibri"/>
            </a:endParaRPr>
          </a:p>
          <a:p>
            <a:pPr marL="457200" indent="-457200">
              <a:lnSpc>
                <a:spcPct val="110000"/>
              </a:lnSpc>
              <a:buFont typeface="+mj-lt"/>
              <a:buAutoNum type="arabicPeriod" startAt="2"/>
              <a:defRPr/>
            </a:pPr>
            <a:r>
              <a:rPr lang="en-GB" sz="2000" dirty="0" smtClean="0">
                <a:solidFill>
                  <a:srgbClr val="000000"/>
                </a:solidFill>
                <a:latin typeface="Calibri"/>
                <a:cs typeface="Calibri"/>
              </a:rPr>
              <a:t>Used all four countries to calculate the nine-point AUDIT-C scale</a:t>
            </a:r>
          </a:p>
          <a:p>
            <a:pPr>
              <a:lnSpc>
                <a:spcPct val="110000"/>
              </a:lnSpc>
              <a:defRPr/>
            </a:pPr>
            <a:r>
              <a:rPr lang="en-GB" sz="2000" dirty="0">
                <a:solidFill>
                  <a:srgbClr val="000000"/>
                </a:solidFill>
                <a:latin typeface="Calibri"/>
                <a:cs typeface="Calibri"/>
              </a:rPr>
              <a:t>	</a:t>
            </a:r>
            <a:r>
              <a:rPr lang="en-GB" sz="2000" dirty="0" smtClean="0">
                <a:solidFill>
                  <a:srgbClr val="000000"/>
                </a:solidFill>
                <a:latin typeface="Calibri"/>
                <a:cs typeface="Calibri"/>
              </a:rPr>
              <a:t>- Sensitivity analysis showed similar pattern of results</a:t>
            </a:r>
          </a:p>
          <a:p>
            <a:pPr>
              <a:lnSpc>
                <a:spcPct val="110000"/>
              </a:lnSpc>
              <a:defRPr/>
            </a:pPr>
            <a:endParaRPr lang="en-GB" sz="1000" dirty="0" smtClean="0">
              <a:solidFill>
                <a:srgbClr val="000000"/>
              </a:solidFill>
              <a:latin typeface="Calibri"/>
              <a:cs typeface="Calibri"/>
            </a:endParaRPr>
          </a:p>
          <a:p>
            <a:pPr>
              <a:lnSpc>
                <a:spcPct val="110000"/>
              </a:lnSpc>
              <a:defRPr/>
            </a:pPr>
            <a:endParaRPr lang="en-GB" sz="1000" dirty="0" smtClean="0">
              <a:solidFill>
                <a:srgbClr val="000000"/>
              </a:solidFill>
              <a:latin typeface="Calibri"/>
              <a:cs typeface="Calibri"/>
            </a:endParaRPr>
          </a:p>
          <a:p>
            <a:pPr marL="457200" indent="-457200">
              <a:lnSpc>
                <a:spcPct val="110000"/>
              </a:lnSpc>
              <a:buFont typeface="+mj-lt"/>
              <a:buAutoNum type="arabicPeriod" startAt="2"/>
              <a:defRPr/>
            </a:pPr>
            <a:endParaRPr lang="en-GB" sz="300" dirty="0" smtClean="0">
              <a:solidFill>
                <a:srgbClr val="000000"/>
              </a:solidFill>
              <a:latin typeface="Calibri"/>
              <a:cs typeface="Calibri"/>
            </a:endParaRPr>
          </a:p>
          <a:p>
            <a:pPr marL="457200" indent="-457200">
              <a:lnSpc>
                <a:spcPct val="110000"/>
              </a:lnSpc>
              <a:buFont typeface="+mj-lt"/>
              <a:buAutoNum type="arabicPeriod" startAt="3"/>
              <a:defRPr/>
            </a:pPr>
            <a:r>
              <a:rPr lang="en-GB" sz="2000" dirty="0" smtClean="0">
                <a:solidFill>
                  <a:srgbClr val="000000"/>
                </a:solidFill>
                <a:latin typeface="Calibri"/>
                <a:cs typeface="Calibri"/>
              </a:rPr>
              <a:t>Method chosen to calculate the normative misperception score</a:t>
            </a:r>
          </a:p>
          <a:p>
            <a:pPr>
              <a:lnSpc>
                <a:spcPct val="110000"/>
              </a:lnSpc>
              <a:defRPr/>
            </a:pPr>
            <a:r>
              <a:rPr lang="en-GB" sz="2000" dirty="0">
                <a:solidFill>
                  <a:srgbClr val="000000"/>
                </a:solidFill>
                <a:latin typeface="Calibri"/>
                <a:cs typeface="Calibri"/>
              </a:rPr>
              <a:t>	</a:t>
            </a:r>
            <a:r>
              <a:rPr lang="en-GB" sz="2000" dirty="0" smtClean="0">
                <a:solidFill>
                  <a:srgbClr val="000000"/>
                </a:solidFill>
                <a:latin typeface="Calibri"/>
                <a:cs typeface="Calibri"/>
              </a:rPr>
              <a:t>- Best compromise</a:t>
            </a:r>
          </a:p>
        </p:txBody>
      </p:sp>
      <p:sp>
        <p:nvSpPr>
          <p:cNvPr id="66563" name="TextBox 1"/>
          <p:cNvSpPr txBox="1">
            <a:spLocks noChangeArrowheads="1"/>
          </p:cNvSpPr>
          <p:nvPr/>
        </p:nvSpPr>
        <p:spPr bwMode="auto">
          <a:xfrm>
            <a:off x="250825" y="188913"/>
            <a:ext cx="4681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solidFill>
                  <a:srgbClr val="000000"/>
                </a:solidFill>
                <a:latin typeface="Calibri" panose="020F0502020204030204" pitchFamily="34" charset="0"/>
              </a:rPr>
              <a:t>Discussion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3" end="3"/>
                                            </p:txEl>
                                          </p:spTgt>
                                        </p:tgtEl>
                                        <p:attrNameLst>
                                          <p:attrName>style.visibility</p:attrName>
                                        </p:attrNameLst>
                                      </p:cBhvr>
                                      <p:to>
                                        <p:strVal val="visible"/>
                                      </p:to>
                                    </p:set>
                                    <p:animEffect transition="in" filter="fade">
                                      <p:cBhvr>
                                        <p:cTn id="12" dur="500"/>
                                        <p:tgtEl>
                                          <p:spTgt spid="18434">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animEffect transition="in" filter="fade">
                                      <p:cBhvr>
                                        <p:cTn id="15" dur="500"/>
                                        <p:tgtEl>
                                          <p:spTgt spid="1843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434">
                                            <p:txEl>
                                              <p:pRg st="5" end="5"/>
                                            </p:txEl>
                                          </p:spTgt>
                                        </p:tgtEl>
                                        <p:attrNameLst>
                                          <p:attrName>style.visibility</p:attrName>
                                        </p:attrNameLst>
                                      </p:cBhvr>
                                      <p:to>
                                        <p:strVal val="visible"/>
                                      </p:to>
                                    </p:set>
                                    <p:animEffect transition="in" filter="fade">
                                      <p:cBhvr>
                                        <p:cTn id="18" dur="500"/>
                                        <p:tgtEl>
                                          <p:spTgt spid="18434">
                                            <p:txEl>
                                              <p:pRg st="5" end="5"/>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8434">
                                            <p:txEl>
                                              <p:pRg st="9" end="9"/>
                                            </p:txEl>
                                          </p:spTgt>
                                        </p:tgtEl>
                                        <p:attrNameLst>
                                          <p:attrName>style.visibility</p:attrName>
                                        </p:attrNameLst>
                                      </p:cBhvr>
                                      <p:to>
                                        <p:strVal val="visible"/>
                                      </p:to>
                                    </p:set>
                                    <p:animEffect transition="in" filter="fade">
                                      <p:cBhvr>
                                        <p:cTn id="23" dur="500"/>
                                        <p:tgtEl>
                                          <p:spTgt spid="18434">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434">
                                            <p:txEl>
                                              <p:pRg st="10" end="10"/>
                                            </p:txEl>
                                          </p:spTgt>
                                        </p:tgtEl>
                                        <p:attrNameLst>
                                          <p:attrName>style.visibility</p:attrName>
                                        </p:attrNameLst>
                                      </p:cBhvr>
                                      <p:to>
                                        <p:strVal val="visible"/>
                                      </p:to>
                                    </p:set>
                                    <p:animEffect transition="in" filter="fade">
                                      <p:cBhvr>
                                        <p:cTn id="26" dur="500"/>
                                        <p:tgtEl>
                                          <p:spTgt spid="18434">
                                            <p:txEl>
                                              <p:pRg st="10" end="1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8434">
                                            <p:txEl>
                                              <p:pRg st="14" end="14"/>
                                            </p:txEl>
                                          </p:spTgt>
                                        </p:tgtEl>
                                        <p:attrNameLst>
                                          <p:attrName>style.visibility</p:attrName>
                                        </p:attrNameLst>
                                      </p:cBhvr>
                                      <p:to>
                                        <p:strVal val="visible"/>
                                      </p:to>
                                    </p:set>
                                    <p:animEffect transition="in" filter="fade">
                                      <p:cBhvr>
                                        <p:cTn id="31" dur="500"/>
                                        <p:tgtEl>
                                          <p:spTgt spid="18434">
                                            <p:txEl>
                                              <p:pRg st="14" end="1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8434">
                                            <p:txEl>
                                              <p:pRg st="15" end="15"/>
                                            </p:txEl>
                                          </p:spTgt>
                                        </p:tgtEl>
                                        <p:attrNameLst>
                                          <p:attrName>style.visibility</p:attrName>
                                        </p:attrNameLst>
                                      </p:cBhvr>
                                      <p:to>
                                        <p:strVal val="visible"/>
                                      </p:to>
                                    </p:set>
                                    <p:animEffect transition="in" filter="fade">
                                      <p:cBhvr>
                                        <p:cTn id="34" dur="500"/>
                                        <p:tgtEl>
                                          <p:spTgt spid="1843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Box 1"/>
          <p:cNvSpPr txBox="1">
            <a:spLocks noChangeArrowheads="1"/>
          </p:cNvSpPr>
          <p:nvPr/>
        </p:nvSpPr>
        <p:spPr bwMode="auto">
          <a:xfrm>
            <a:off x="250825" y="1416050"/>
            <a:ext cx="8642350"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lnSpc>
                <a:spcPct val="110000"/>
              </a:lnSpc>
            </a:pPr>
            <a:r>
              <a:rPr lang="en-US" altLang="en-US" sz="2600">
                <a:latin typeface="Calibri" panose="020F0502020204030204" pitchFamily="34" charset="0"/>
              </a:rPr>
              <a:t>‘Normative misperception’ about alcohol use = </a:t>
            </a:r>
            <a:r>
              <a:rPr lang="en-US" altLang="en-US" sz="2600" b="1">
                <a:latin typeface="Calibri" panose="020F0502020204030204" pitchFamily="34" charset="0"/>
              </a:rPr>
              <a:t>underestimation</a:t>
            </a:r>
            <a:r>
              <a:rPr lang="en-US" altLang="en-US" sz="2600">
                <a:latin typeface="Calibri" panose="020F0502020204030204" pitchFamily="34" charset="0"/>
              </a:rPr>
              <a:t> of own alcohol consumption </a:t>
            </a:r>
            <a:r>
              <a:rPr lang="en-US" altLang="en-US" sz="2600" b="1">
                <a:latin typeface="Calibri" panose="020F0502020204030204" pitchFamily="34" charset="0"/>
              </a:rPr>
              <a:t>relative to others</a:t>
            </a:r>
            <a:endParaRPr lang="en-US" altLang="ja-JP" sz="2600">
              <a:latin typeface="Calibri" panose="020F0502020204030204" pitchFamily="34" charset="0"/>
            </a:endParaRPr>
          </a:p>
          <a:p>
            <a:pPr>
              <a:lnSpc>
                <a:spcPct val="110000"/>
              </a:lnSpc>
            </a:pPr>
            <a:endParaRPr lang="en-US" altLang="en-US" sz="1000">
              <a:latin typeface="Calibri" panose="020F0502020204030204" pitchFamily="34" charset="0"/>
            </a:endParaRPr>
          </a:p>
          <a:p>
            <a:pPr>
              <a:lnSpc>
                <a:spcPct val="110000"/>
              </a:lnSpc>
            </a:pPr>
            <a:endParaRPr lang="en-US" altLang="en-US" sz="1000">
              <a:latin typeface="Calibri" panose="020F0502020204030204" pitchFamily="34" charset="0"/>
            </a:endParaRPr>
          </a:p>
          <a:p>
            <a:pPr>
              <a:lnSpc>
                <a:spcPct val="110000"/>
              </a:lnSpc>
            </a:pPr>
            <a:r>
              <a:rPr lang="en-US" altLang="en-US" sz="2300" b="1">
                <a:latin typeface="Calibri" panose="020F0502020204030204" pitchFamily="34" charset="0"/>
              </a:rPr>
              <a:t>Reducing this misperception </a:t>
            </a:r>
            <a:r>
              <a:rPr lang="en-US" altLang="en-US" sz="2300">
                <a:latin typeface="Calibri" panose="020F0502020204030204" pitchFamily="34" charset="0"/>
              </a:rPr>
              <a:t>can </a:t>
            </a:r>
            <a:r>
              <a:rPr lang="en-US" altLang="en-US" sz="2300" b="1">
                <a:latin typeface="Calibri" panose="020F0502020204030204" pitchFamily="34" charset="0"/>
              </a:rPr>
              <a:t>reduce subsequent alcohol use</a:t>
            </a:r>
            <a:r>
              <a:rPr lang="en-US" altLang="en-US" sz="2300">
                <a:latin typeface="Calibri" panose="020F0502020204030204" pitchFamily="34" charset="0"/>
              </a:rPr>
              <a:t> </a:t>
            </a:r>
            <a:br>
              <a:rPr lang="en-US" altLang="en-US" sz="2300">
                <a:latin typeface="Calibri" panose="020F0502020204030204" pitchFamily="34" charset="0"/>
              </a:rPr>
            </a:br>
            <a:r>
              <a:rPr lang="en-US" altLang="en-US" sz="1400" i="1">
                <a:latin typeface="Calibri" panose="020F0502020204030204" pitchFamily="34" charset="0"/>
              </a:rPr>
              <a:t>(Collins et al., 2002; Cunningham et al., 2001, 2012; Neighbors et al., 2004)</a:t>
            </a:r>
            <a:r>
              <a:rPr lang="en-US" altLang="en-US" sz="2300">
                <a:latin typeface="Calibri" panose="020F0502020204030204" pitchFamily="34" charset="0"/>
              </a:rPr>
              <a:t>.</a:t>
            </a:r>
          </a:p>
          <a:p>
            <a:pPr>
              <a:lnSpc>
                <a:spcPct val="110000"/>
              </a:lnSpc>
            </a:pPr>
            <a:endParaRPr lang="en-US" altLang="en-US" sz="1000">
              <a:latin typeface="Calibri" panose="020F0502020204030204" pitchFamily="34" charset="0"/>
            </a:endParaRPr>
          </a:p>
          <a:p>
            <a:pPr>
              <a:lnSpc>
                <a:spcPct val="110000"/>
              </a:lnSpc>
            </a:pPr>
            <a:endParaRPr lang="en-US" altLang="en-US" sz="1000">
              <a:latin typeface="Calibri" panose="020F0502020204030204" pitchFamily="34" charset="0"/>
            </a:endParaRPr>
          </a:p>
          <a:p>
            <a:pPr>
              <a:lnSpc>
                <a:spcPct val="110000"/>
              </a:lnSpc>
            </a:pPr>
            <a:endParaRPr lang="en-US" altLang="en-US" sz="1000">
              <a:latin typeface="Calibri" panose="020F0502020204030204" pitchFamily="34" charset="0"/>
            </a:endParaRPr>
          </a:p>
          <a:p>
            <a:pPr>
              <a:lnSpc>
                <a:spcPct val="110000"/>
              </a:lnSpc>
            </a:pPr>
            <a:r>
              <a:rPr lang="en-US" altLang="en-US" sz="2300">
                <a:latin typeface="Calibri" panose="020F0502020204030204" pitchFamily="34" charset="0"/>
              </a:rPr>
              <a:t>Current research limited to </a:t>
            </a:r>
            <a:r>
              <a:rPr lang="en-US" altLang="en-US" sz="2300" b="1">
                <a:latin typeface="Calibri" panose="020F0502020204030204" pitchFamily="34" charset="0"/>
              </a:rPr>
              <a:t>college and university students </a:t>
            </a:r>
            <a:r>
              <a:rPr lang="en-US" altLang="en-US" sz="1400" i="1">
                <a:latin typeface="Calibri" panose="020F0502020204030204" pitchFamily="34" charset="0"/>
              </a:rPr>
              <a:t>(Neighbors et al., 2004)</a:t>
            </a:r>
            <a:r>
              <a:rPr lang="en-US" altLang="en-US" sz="2300">
                <a:latin typeface="Calibri" panose="020F0502020204030204" pitchFamily="34" charset="0"/>
              </a:rPr>
              <a:t>, and </a:t>
            </a:r>
            <a:r>
              <a:rPr lang="en-US" altLang="en-US" sz="2300" b="1">
                <a:latin typeface="Calibri" panose="020F0502020204030204" pitchFamily="34" charset="0"/>
              </a:rPr>
              <a:t>heavy drinkers </a:t>
            </a:r>
            <a:r>
              <a:rPr lang="en-US" altLang="en-US" sz="1400" i="1">
                <a:latin typeface="Calibri" panose="020F0502020204030204" pitchFamily="34" charset="0"/>
              </a:rPr>
              <a:t>(Cunningham et al., 2001, 2012)</a:t>
            </a:r>
            <a:r>
              <a:rPr lang="en-US" altLang="en-US" sz="2300">
                <a:latin typeface="Calibri" panose="020F0502020204030204" pitchFamily="34" charset="0"/>
              </a:rPr>
              <a:t>. </a:t>
            </a:r>
          </a:p>
          <a:p>
            <a:pPr>
              <a:lnSpc>
                <a:spcPct val="110000"/>
              </a:lnSpc>
            </a:pPr>
            <a:endParaRPr lang="en-US" altLang="en-US" sz="1000">
              <a:latin typeface="Calibri" panose="020F0502020204030204" pitchFamily="34" charset="0"/>
            </a:endParaRPr>
          </a:p>
          <a:p>
            <a:pPr>
              <a:lnSpc>
                <a:spcPct val="110000"/>
              </a:lnSpc>
            </a:pPr>
            <a:endParaRPr lang="en-US" altLang="en-US" sz="1000">
              <a:latin typeface="Calibri" panose="020F0502020204030204" pitchFamily="34" charset="0"/>
            </a:endParaRPr>
          </a:p>
          <a:p>
            <a:pPr>
              <a:lnSpc>
                <a:spcPct val="110000"/>
              </a:lnSpc>
            </a:pPr>
            <a:endParaRPr lang="en-US" altLang="en-US" sz="1000">
              <a:latin typeface="Calibri" panose="020F0502020204030204" pitchFamily="34" charset="0"/>
            </a:endParaRPr>
          </a:p>
          <a:p>
            <a:pPr>
              <a:lnSpc>
                <a:spcPct val="110000"/>
              </a:lnSpc>
            </a:pPr>
            <a:r>
              <a:rPr lang="en-US" altLang="en-US" sz="2300">
                <a:latin typeface="Calibri" panose="020F0502020204030204" pitchFamily="34" charset="0"/>
              </a:rPr>
              <a:t>Not clear how </a:t>
            </a:r>
            <a:r>
              <a:rPr lang="en-US" altLang="en-US" sz="2300" b="1">
                <a:latin typeface="Calibri" panose="020F0502020204030204" pitchFamily="34" charset="0"/>
              </a:rPr>
              <a:t>widespread</a:t>
            </a:r>
            <a:r>
              <a:rPr lang="en-US" altLang="en-US" sz="2300">
                <a:latin typeface="Calibri" panose="020F0502020204030204" pitchFamily="34" charset="0"/>
              </a:rPr>
              <a:t> normative misperceptions are in the general population or if any </a:t>
            </a:r>
            <a:r>
              <a:rPr lang="en-US" altLang="en-US" sz="2300" b="1">
                <a:latin typeface="Calibri" panose="020F0502020204030204" pitchFamily="34" charset="0"/>
              </a:rPr>
              <a:t>factors</a:t>
            </a:r>
            <a:r>
              <a:rPr lang="en-US" altLang="en-US" sz="2300">
                <a:latin typeface="Calibri" panose="020F0502020204030204" pitchFamily="34" charset="0"/>
              </a:rPr>
              <a:t> are associated with them.</a:t>
            </a:r>
          </a:p>
        </p:txBody>
      </p:sp>
      <p:sp>
        <p:nvSpPr>
          <p:cNvPr id="29699" name="TextBox 1"/>
          <p:cNvSpPr txBox="1">
            <a:spLocks noChangeArrowheads="1"/>
          </p:cNvSpPr>
          <p:nvPr/>
        </p:nvSpPr>
        <p:spPr bwMode="auto">
          <a:xfrm>
            <a:off x="250825" y="188913"/>
            <a:ext cx="5761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Background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xEl>
                                              <p:pRg st="3" end="3"/>
                                            </p:txEl>
                                          </p:spTgt>
                                        </p:tgtEl>
                                        <p:attrNameLst>
                                          <p:attrName>style.visibility</p:attrName>
                                        </p:attrNameLst>
                                      </p:cBhvr>
                                      <p:to>
                                        <p:strVal val="visible"/>
                                      </p:to>
                                    </p:set>
                                    <p:animEffect transition="in" filter="fade">
                                      <p:cBhvr>
                                        <p:cTn id="12" dur="500"/>
                                        <p:tgtEl>
                                          <p:spTgt spid="1741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7410">
                                            <p:txEl>
                                              <p:pRg st="7" end="7"/>
                                            </p:txEl>
                                          </p:spTgt>
                                        </p:tgtEl>
                                        <p:attrNameLst>
                                          <p:attrName>style.visibility</p:attrName>
                                        </p:attrNameLst>
                                      </p:cBhvr>
                                      <p:to>
                                        <p:strVal val="visible"/>
                                      </p:to>
                                    </p:set>
                                    <p:animEffect transition="in" filter="fade">
                                      <p:cBhvr>
                                        <p:cTn id="17" dur="500"/>
                                        <p:tgtEl>
                                          <p:spTgt spid="17410">
                                            <p:txEl>
                                              <p:pRg st="7" end="7"/>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7410">
                                            <p:txEl>
                                              <p:pRg st="11" end="11"/>
                                            </p:txEl>
                                          </p:spTgt>
                                        </p:tgtEl>
                                        <p:attrNameLst>
                                          <p:attrName>style.visibility</p:attrName>
                                        </p:attrNameLst>
                                      </p:cBhvr>
                                      <p:to>
                                        <p:strVal val="visible"/>
                                      </p:to>
                                    </p:set>
                                    <p:animEffect transition="in" filter="fade">
                                      <p:cBhvr>
                                        <p:cTn id="22" dur="500"/>
                                        <p:tgtEl>
                                          <p:spTgt spid="174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TextBox 1"/>
          <p:cNvSpPr txBox="1">
            <a:spLocks noChangeArrowheads="1"/>
          </p:cNvSpPr>
          <p:nvPr/>
        </p:nvSpPr>
        <p:spPr bwMode="auto">
          <a:xfrm>
            <a:off x="611188" y="1238250"/>
            <a:ext cx="79216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10000"/>
              </a:lnSpc>
              <a:buFontTx/>
              <a:buChar char="-"/>
            </a:pPr>
            <a:r>
              <a:rPr lang="en-US" altLang="en-US" sz="2600" b="1" dirty="0">
                <a:solidFill>
                  <a:srgbClr val="0066CC"/>
                </a:solidFill>
                <a:latin typeface="Calibri" panose="020F0502020204030204" pitchFamily="34" charset="0"/>
              </a:rPr>
              <a:t>Underestimation of own alcohol consumption </a:t>
            </a:r>
            <a:r>
              <a:rPr lang="en-US" altLang="en-US" sz="2600" dirty="0">
                <a:latin typeface="Calibri" panose="020F0502020204030204" pitchFamily="34" charset="0"/>
              </a:rPr>
              <a:t>relative to others is </a:t>
            </a:r>
            <a:r>
              <a:rPr lang="en-US" altLang="en-US" sz="2600" b="1" dirty="0">
                <a:solidFill>
                  <a:srgbClr val="0066CC"/>
                </a:solidFill>
                <a:latin typeface="Calibri" panose="020F0502020204030204" pitchFamily="34" charset="0"/>
              </a:rPr>
              <a:t>common</a:t>
            </a:r>
            <a:r>
              <a:rPr lang="en-US" altLang="en-US" sz="2600" dirty="0">
                <a:solidFill>
                  <a:srgbClr val="0066CC"/>
                </a:solidFill>
                <a:latin typeface="Calibri" panose="020F0502020204030204" pitchFamily="34" charset="0"/>
              </a:rPr>
              <a:t> </a:t>
            </a:r>
            <a:r>
              <a:rPr lang="en-US" altLang="en-US" sz="2600" dirty="0">
                <a:latin typeface="Calibri" panose="020F0502020204030204" pitchFamily="34" charset="0"/>
              </a:rPr>
              <a:t>in general population of drinkers</a:t>
            </a:r>
          </a:p>
          <a:p>
            <a:pPr>
              <a:lnSpc>
                <a:spcPct val="110000"/>
              </a:lnSpc>
            </a:pPr>
            <a:endParaRPr lang="en-US" altLang="en-US" dirty="0">
              <a:latin typeface="Calibri" panose="020F0502020204030204" pitchFamily="34" charset="0"/>
            </a:endParaRPr>
          </a:p>
          <a:p>
            <a:pPr>
              <a:lnSpc>
                <a:spcPct val="110000"/>
              </a:lnSpc>
              <a:buFontTx/>
              <a:buChar char="-"/>
            </a:pPr>
            <a:r>
              <a:rPr lang="en-GB" altLang="en-US" sz="2600" b="1" dirty="0">
                <a:solidFill>
                  <a:srgbClr val="0066CC"/>
                </a:solidFill>
                <a:latin typeface="Calibri" panose="020F0502020204030204" pitchFamily="34" charset="0"/>
              </a:rPr>
              <a:t>Greatest tendency </a:t>
            </a:r>
            <a:r>
              <a:rPr lang="en-GB" altLang="en-US" sz="2600" dirty="0">
                <a:latin typeface="Calibri" panose="020F0502020204030204" pitchFamily="34" charset="0"/>
              </a:rPr>
              <a:t>amongst those who </a:t>
            </a:r>
            <a:r>
              <a:rPr lang="en-GB" altLang="en-US" sz="2600" dirty="0" smtClean="0">
                <a:latin typeface="Calibri" panose="020F0502020204030204" pitchFamily="34" charset="0"/>
              </a:rPr>
              <a:t>were</a:t>
            </a:r>
            <a:r>
              <a:rPr lang="en-GB" altLang="en-US" sz="2600" dirty="0">
                <a:latin typeface="Calibri" panose="020F0502020204030204" pitchFamily="34" charset="0"/>
              </a:rPr>
              <a:t>…</a:t>
            </a:r>
          </a:p>
          <a:p>
            <a:pPr lvl="1">
              <a:lnSpc>
                <a:spcPct val="110000"/>
              </a:lnSpc>
              <a:buFontTx/>
              <a:buChar char="-"/>
            </a:pPr>
            <a:r>
              <a:rPr lang="en-GB" altLang="en-US" sz="2600" dirty="0">
                <a:latin typeface="Calibri" panose="020F0502020204030204" pitchFamily="34" charset="0"/>
              </a:rPr>
              <a:t>Younger</a:t>
            </a:r>
          </a:p>
          <a:p>
            <a:pPr lvl="1">
              <a:lnSpc>
                <a:spcPct val="110000"/>
              </a:lnSpc>
              <a:buFontTx/>
              <a:buChar char="-"/>
            </a:pPr>
            <a:r>
              <a:rPr lang="en-GB" altLang="en-US" sz="2600" dirty="0">
                <a:latin typeface="Calibri" panose="020F0502020204030204" pitchFamily="34" charset="0"/>
              </a:rPr>
              <a:t>Male</a:t>
            </a:r>
          </a:p>
          <a:p>
            <a:pPr lvl="1">
              <a:lnSpc>
                <a:spcPct val="110000"/>
              </a:lnSpc>
              <a:buFontTx/>
              <a:buChar char="-"/>
            </a:pPr>
            <a:r>
              <a:rPr lang="en-GB" altLang="en-US" sz="2600" dirty="0">
                <a:latin typeface="Calibri" panose="020F0502020204030204" pitchFamily="34" charset="0"/>
              </a:rPr>
              <a:t>Less well educated</a:t>
            </a:r>
          </a:p>
          <a:p>
            <a:pPr lvl="1">
              <a:lnSpc>
                <a:spcPct val="110000"/>
              </a:lnSpc>
              <a:buFontTx/>
              <a:buChar char="-"/>
            </a:pPr>
            <a:r>
              <a:rPr lang="en-GB" altLang="en-US" sz="2600" dirty="0">
                <a:latin typeface="Calibri" panose="020F0502020204030204" pitchFamily="34" charset="0"/>
              </a:rPr>
              <a:t>Unemployed</a:t>
            </a:r>
          </a:p>
          <a:p>
            <a:pPr lvl="1">
              <a:lnSpc>
                <a:spcPct val="110000"/>
              </a:lnSpc>
              <a:buFontTx/>
              <a:buChar char="-"/>
            </a:pPr>
            <a:r>
              <a:rPr lang="en-GB" altLang="en-US" sz="2600" dirty="0">
                <a:latin typeface="Calibri" panose="020F0502020204030204" pitchFamily="34" charset="0"/>
              </a:rPr>
              <a:t>White</a:t>
            </a:r>
          </a:p>
          <a:p>
            <a:pPr lvl="1">
              <a:lnSpc>
                <a:spcPct val="110000"/>
              </a:lnSpc>
              <a:buFontTx/>
              <a:buChar char="-"/>
            </a:pPr>
            <a:r>
              <a:rPr lang="en-GB" altLang="en-US" sz="2600" dirty="0">
                <a:latin typeface="Calibri" panose="020F0502020204030204" pitchFamily="34" charset="0"/>
              </a:rPr>
              <a:t>From the UK</a:t>
            </a:r>
          </a:p>
          <a:p>
            <a:pPr lvl="1">
              <a:lnSpc>
                <a:spcPct val="110000"/>
              </a:lnSpc>
              <a:buFontTx/>
              <a:buChar char="-"/>
            </a:pPr>
            <a:r>
              <a:rPr lang="en-GB" altLang="en-US" sz="2600" dirty="0">
                <a:latin typeface="Calibri" panose="020F0502020204030204" pitchFamily="34" charset="0"/>
              </a:rPr>
              <a:t>High-risk drinkers</a:t>
            </a:r>
          </a:p>
          <a:p>
            <a:pPr>
              <a:lnSpc>
                <a:spcPct val="110000"/>
              </a:lnSpc>
            </a:pPr>
            <a:endParaRPr lang="en-GB" altLang="en-US" dirty="0">
              <a:latin typeface="Calibri" panose="020F0502020204030204" pitchFamily="34" charset="0"/>
            </a:endParaRPr>
          </a:p>
          <a:p>
            <a:pPr>
              <a:lnSpc>
                <a:spcPct val="110000"/>
              </a:lnSpc>
              <a:buFontTx/>
              <a:buChar char="-"/>
            </a:pPr>
            <a:r>
              <a:rPr lang="en-GB" altLang="en-US" sz="2600" dirty="0">
                <a:latin typeface="Calibri" panose="020F0502020204030204" pitchFamily="34" charset="0"/>
              </a:rPr>
              <a:t>Substantial minority of harmful drinkers believe their alcohol consumption to be at or below average</a:t>
            </a:r>
            <a:endParaRPr lang="en-US" altLang="en-US" sz="2600" dirty="0">
              <a:latin typeface="Calibri" panose="020F0502020204030204" pitchFamily="34" charset="0"/>
            </a:endParaRPr>
          </a:p>
        </p:txBody>
      </p:sp>
      <p:sp>
        <p:nvSpPr>
          <p:cNvPr id="68611" name="TextBox 1"/>
          <p:cNvSpPr txBox="1">
            <a:spLocks noChangeArrowheads="1"/>
          </p:cNvSpPr>
          <p:nvPr/>
        </p:nvSpPr>
        <p:spPr bwMode="auto">
          <a:xfrm>
            <a:off x="250825" y="188913"/>
            <a:ext cx="4681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Conclusions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500"/>
                                        <p:tgtEl>
                                          <p:spTgt spid="440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4034">
                                            <p:txEl>
                                              <p:pRg st="2" end="2"/>
                                            </p:txEl>
                                          </p:spTgt>
                                        </p:tgtEl>
                                        <p:attrNameLst>
                                          <p:attrName>style.visibility</p:attrName>
                                        </p:attrNameLst>
                                      </p:cBhvr>
                                      <p:to>
                                        <p:strVal val="visible"/>
                                      </p:to>
                                    </p:set>
                                    <p:animEffect transition="in" filter="fade">
                                      <p:cBhvr>
                                        <p:cTn id="12" dur="500"/>
                                        <p:tgtEl>
                                          <p:spTgt spid="4403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4034">
                                            <p:txEl>
                                              <p:pRg st="3" end="3"/>
                                            </p:txEl>
                                          </p:spTgt>
                                        </p:tgtEl>
                                        <p:attrNameLst>
                                          <p:attrName>style.visibility</p:attrName>
                                        </p:attrNameLst>
                                      </p:cBhvr>
                                      <p:to>
                                        <p:strVal val="visible"/>
                                      </p:to>
                                    </p:set>
                                    <p:animEffect transition="in" filter="fade">
                                      <p:cBhvr>
                                        <p:cTn id="15" dur="500"/>
                                        <p:tgtEl>
                                          <p:spTgt spid="4403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4034">
                                            <p:txEl>
                                              <p:pRg st="4" end="4"/>
                                            </p:txEl>
                                          </p:spTgt>
                                        </p:tgtEl>
                                        <p:attrNameLst>
                                          <p:attrName>style.visibility</p:attrName>
                                        </p:attrNameLst>
                                      </p:cBhvr>
                                      <p:to>
                                        <p:strVal val="visible"/>
                                      </p:to>
                                    </p:set>
                                    <p:animEffect transition="in" filter="fade">
                                      <p:cBhvr>
                                        <p:cTn id="18" dur="500"/>
                                        <p:tgtEl>
                                          <p:spTgt spid="44034">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4034">
                                            <p:txEl>
                                              <p:pRg st="5" end="5"/>
                                            </p:txEl>
                                          </p:spTgt>
                                        </p:tgtEl>
                                        <p:attrNameLst>
                                          <p:attrName>style.visibility</p:attrName>
                                        </p:attrNameLst>
                                      </p:cBhvr>
                                      <p:to>
                                        <p:strVal val="visible"/>
                                      </p:to>
                                    </p:set>
                                    <p:animEffect transition="in" filter="fade">
                                      <p:cBhvr>
                                        <p:cTn id="21" dur="500"/>
                                        <p:tgtEl>
                                          <p:spTgt spid="44034">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4034">
                                            <p:txEl>
                                              <p:pRg st="6" end="6"/>
                                            </p:txEl>
                                          </p:spTgt>
                                        </p:tgtEl>
                                        <p:attrNameLst>
                                          <p:attrName>style.visibility</p:attrName>
                                        </p:attrNameLst>
                                      </p:cBhvr>
                                      <p:to>
                                        <p:strVal val="visible"/>
                                      </p:to>
                                    </p:set>
                                    <p:animEffect transition="in" filter="fade">
                                      <p:cBhvr>
                                        <p:cTn id="24" dur="500"/>
                                        <p:tgtEl>
                                          <p:spTgt spid="44034">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4034">
                                            <p:txEl>
                                              <p:pRg st="7" end="7"/>
                                            </p:txEl>
                                          </p:spTgt>
                                        </p:tgtEl>
                                        <p:attrNameLst>
                                          <p:attrName>style.visibility</p:attrName>
                                        </p:attrNameLst>
                                      </p:cBhvr>
                                      <p:to>
                                        <p:strVal val="visible"/>
                                      </p:to>
                                    </p:set>
                                    <p:animEffect transition="in" filter="fade">
                                      <p:cBhvr>
                                        <p:cTn id="27" dur="500"/>
                                        <p:tgtEl>
                                          <p:spTgt spid="44034">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4034">
                                            <p:txEl>
                                              <p:pRg st="8" end="8"/>
                                            </p:txEl>
                                          </p:spTgt>
                                        </p:tgtEl>
                                        <p:attrNameLst>
                                          <p:attrName>style.visibility</p:attrName>
                                        </p:attrNameLst>
                                      </p:cBhvr>
                                      <p:to>
                                        <p:strVal val="visible"/>
                                      </p:to>
                                    </p:set>
                                    <p:animEffect transition="in" filter="fade">
                                      <p:cBhvr>
                                        <p:cTn id="30" dur="500"/>
                                        <p:tgtEl>
                                          <p:spTgt spid="44034">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4034">
                                            <p:txEl>
                                              <p:pRg st="9" end="9"/>
                                            </p:txEl>
                                          </p:spTgt>
                                        </p:tgtEl>
                                        <p:attrNameLst>
                                          <p:attrName>style.visibility</p:attrName>
                                        </p:attrNameLst>
                                      </p:cBhvr>
                                      <p:to>
                                        <p:strVal val="visible"/>
                                      </p:to>
                                    </p:set>
                                    <p:animEffect transition="in" filter="fade">
                                      <p:cBhvr>
                                        <p:cTn id="33" dur="500"/>
                                        <p:tgtEl>
                                          <p:spTgt spid="44034">
                                            <p:txEl>
                                              <p:pRg st="9" end="9"/>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44034">
                                            <p:txEl>
                                              <p:pRg st="11" end="11"/>
                                            </p:txEl>
                                          </p:spTgt>
                                        </p:tgtEl>
                                        <p:attrNameLst>
                                          <p:attrName>style.visibility</p:attrName>
                                        </p:attrNameLst>
                                      </p:cBhvr>
                                      <p:to>
                                        <p:strVal val="visible"/>
                                      </p:to>
                                    </p:set>
                                    <p:animEffect transition="in" filter="fade">
                                      <p:cBhvr>
                                        <p:cTn id="38" dur="500"/>
                                        <p:tgtEl>
                                          <p:spTgt spid="440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1"/>
          <p:cNvSpPr txBox="1">
            <a:spLocks noChangeArrowheads="1"/>
          </p:cNvSpPr>
          <p:nvPr/>
        </p:nvSpPr>
        <p:spPr bwMode="auto">
          <a:xfrm>
            <a:off x="250825" y="1612900"/>
            <a:ext cx="8642350" cy="3613297"/>
          </a:xfrm>
          <a:prstGeom prst="rect">
            <a:avLst/>
          </a:prstGeom>
          <a:noFill/>
          <a:ln>
            <a:noFill/>
          </a:ln>
          <a:extLst/>
        </p:spPr>
        <p:txBody>
          <a:bodyPr>
            <a:spAutoFit/>
          </a:bodyPr>
          <a:lstStyle>
            <a:lvl1pPr>
              <a:defRPr sz="500">
                <a:solidFill>
                  <a:schemeClr val="tx1"/>
                </a:solidFill>
                <a:latin typeface="Times" charset="0"/>
                <a:ea typeface="ＭＳ Ｐゴシック" charset="0"/>
                <a:cs typeface="ＭＳ Ｐゴシック" charset="0"/>
              </a:defRPr>
            </a:lvl1pPr>
            <a:lvl2pPr marL="742950" indent="-285750">
              <a:defRPr sz="500">
                <a:solidFill>
                  <a:schemeClr val="tx1"/>
                </a:solidFill>
                <a:latin typeface="Times" charset="0"/>
                <a:ea typeface="ＭＳ Ｐゴシック" charset="0"/>
              </a:defRPr>
            </a:lvl2pPr>
            <a:lvl3pPr marL="1143000" indent="-228600">
              <a:defRPr sz="500">
                <a:solidFill>
                  <a:schemeClr val="tx1"/>
                </a:solidFill>
                <a:latin typeface="Times" charset="0"/>
                <a:ea typeface="ＭＳ Ｐゴシック" charset="0"/>
              </a:defRPr>
            </a:lvl3pPr>
            <a:lvl4pPr marL="1600200" indent="-228600">
              <a:defRPr sz="500">
                <a:solidFill>
                  <a:schemeClr val="tx1"/>
                </a:solidFill>
                <a:latin typeface="Times" charset="0"/>
                <a:ea typeface="ＭＳ Ｐゴシック" charset="0"/>
              </a:defRPr>
            </a:lvl4pPr>
            <a:lvl5pPr marL="2057400" indent="-228600">
              <a:defRPr sz="500">
                <a:solidFill>
                  <a:schemeClr val="tx1"/>
                </a:solidFill>
                <a:latin typeface="Times" charset="0"/>
                <a:ea typeface="ＭＳ Ｐゴシック" charset="0"/>
              </a:defRPr>
            </a:lvl5pPr>
            <a:lvl6pPr marL="2514600" indent="-228600" eaLnBrk="0" fontAlgn="base" hangingPunct="0">
              <a:spcBef>
                <a:spcPct val="0"/>
              </a:spcBef>
              <a:spcAft>
                <a:spcPct val="0"/>
              </a:spcAft>
              <a:defRPr sz="500">
                <a:solidFill>
                  <a:schemeClr val="tx1"/>
                </a:solidFill>
                <a:latin typeface="Times" charset="0"/>
                <a:ea typeface="ＭＳ Ｐゴシック" charset="0"/>
              </a:defRPr>
            </a:lvl6pPr>
            <a:lvl7pPr marL="2971800" indent="-228600" eaLnBrk="0" fontAlgn="base" hangingPunct="0">
              <a:spcBef>
                <a:spcPct val="0"/>
              </a:spcBef>
              <a:spcAft>
                <a:spcPct val="0"/>
              </a:spcAft>
              <a:defRPr sz="500">
                <a:solidFill>
                  <a:schemeClr val="tx1"/>
                </a:solidFill>
                <a:latin typeface="Times" charset="0"/>
                <a:ea typeface="ＭＳ Ｐゴシック" charset="0"/>
              </a:defRPr>
            </a:lvl7pPr>
            <a:lvl8pPr marL="3429000" indent="-228600" eaLnBrk="0" fontAlgn="base" hangingPunct="0">
              <a:spcBef>
                <a:spcPct val="0"/>
              </a:spcBef>
              <a:spcAft>
                <a:spcPct val="0"/>
              </a:spcAft>
              <a:defRPr sz="500">
                <a:solidFill>
                  <a:schemeClr val="tx1"/>
                </a:solidFill>
                <a:latin typeface="Times" charset="0"/>
                <a:ea typeface="ＭＳ Ｐゴシック" charset="0"/>
              </a:defRPr>
            </a:lvl8pPr>
            <a:lvl9pPr marL="3886200" indent="-228600" eaLnBrk="0" fontAlgn="base" hangingPunct="0">
              <a:spcBef>
                <a:spcPct val="0"/>
              </a:spcBef>
              <a:spcAft>
                <a:spcPct val="0"/>
              </a:spcAft>
              <a:defRPr sz="500">
                <a:solidFill>
                  <a:schemeClr val="tx1"/>
                </a:solidFill>
                <a:latin typeface="Times" charset="0"/>
                <a:ea typeface="ＭＳ Ｐゴシック" charset="0"/>
              </a:defRPr>
            </a:lvl9pPr>
          </a:lstStyle>
          <a:p>
            <a:pPr>
              <a:defRPr/>
            </a:pPr>
            <a:r>
              <a:rPr lang="en-GB" sz="2800" b="1" i="1" dirty="0">
                <a:latin typeface="Calibri"/>
                <a:cs typeface="Calibri"/>
              </a:rPr>
              <a:t>Future research:</a:t>
            </a:r>
          </a:p>
          <a:p>
            <a:pPr>
              <a:defRPr/>
            </a:pPr>
            <a:endParaRPr lang="en-GB" sz="1050" b="1" i="1" dirty="0">
              <a:latin typeface="Calibri"/>
              <a:cs typeface="Calibri"/>
            </a:endParaRPr>
          </a:p>
          <a:p>
            <a:pPr marL="342900" indent="-342900">
              <a:lnSpc>
                <a:spcPct val="110000"/>
              </a:lnSpc>
              <a:buFontTx/>
              <a:buChar char="-"/>
              <a:defRPr/>
            </a:pPr>
            <a:r>
              <a:rPr lang="en-GB" sz="2400" dirty="0" smtClean="0">
                <a:latin typeface="Calibri"/>
                <a:cs typeface="Calibri"/>
              </a:rPr>
              <a:t>Investigate whether interventions </a:t>
            </a:r>
            <a:r>
              <a:rPr lang="en-GB" sz="2400" dirty="0">
                <a:latin typeface="Calibri"/>
                <a:cs typeface="Calibri"/>
              </a:rPr>
              <a:t>targeted at individuals with the </a:t>
            </a:r>
            <a:r>
              <a:rPr lang="en-GB" sz="2400" dirty="0" smtClean="0">
                <a:latin typeface="Calibri"/>
                <a:cs typeface="Calibri"/>
              </a:rPr>
              <a:t>associated socio-demographic </a:t>
            </a:r>
            <a:r>
              <a:rPr lang="en-GB" sz="2400" dirty="0">
                <a:latin typeface="Calibri"/>
                <a:cs typeface="Calibri"/>
              </a:rPr>
              <a:t>and drinking variables </a:t>
            </a:r>
            <a:r>
              <a:rPr lang="en-GB" sz="2400" dirty="0" smtClean="0">
                <a:latin typeface="Calibri"/>
                <a:cs typeface="Calibri"/>
              </a:rPr>
              <a:t>have more impact</a:t>
            </a:r>
          </a:p>
          <a:p>
            <a:pPr>
              <a:lnSpc>
                <a:spcPct val="110000"/>
              </a:lnSpc>
              <a:defRPr/>
            </a:pPr>
            <a:endParaRPr lang="en-GB" dirty="0">
              <a:latin typeface="Calibri"/>
              <a:cs typeface="Calibri"/>
            </a:endParaRPr>
          </a:p>
          <a:p>
            <a:pPr lvl="1" indent="0">
              <a:lnSpc>
                <a:spcPct val="110000"/>
              </a:lnSpc>
              <a:defRPr/>
            </a:pPr>
            <a:r>
              <a:rPr lang="en-GB" sz="2400" dirty="0">
                <a:latin typeface="Calibri"/>
                <a:cs typeface="Calibri"/>
              </a:rPr>
              <a:t>-</a:t>
            </a:r>
            <a:r>
              <a:rPr lang="en-GB" sz="2400" dirty="0" smtClean="0">
                <a:latin typeface="Calibri"/>
                <a:cs typeface="Calibri"/>
              </a:rPr>
              <a:t>&gt; Targeted </a:t>
            </a:r>
            <a:r>
              <a:rPr lang="en-GB" sz="2400" dirty="0">
                <a:latin typeface="Calibri"/>
                <a:cs typeface="Calibri"/>
              </a:rPr>
              <a:t>interventions </a:t>
            </a:r>
            <a:r>
              <a:rPr lang="en-GB" sz="2400" dirty="0" smtClean="0">
                <a:latin typeface="Calibri"/>
                <a:cs typeface="Calibri"/>
              </a:rPr>
              <a:t>could </a:t>
            </a:r>
            <a:r>
              <a:rPr lang="en-GB" sz="2400" dirty="0">
                <a:latin typeface="Calibri"/>
                <a:cs typeface="Calibri"/>
              </a:rPr>
              <a:t>potentially enhance the </a:t>
            </a:r>
            <a:r>
              <a:rPr lang="en-GB" sz="2400" dirty="0" smtClean="0">
                <a:latin typeface="Calibri"/>
                <a:cs typeface="Calibri"/>
              </a:rPr>
              <a:t>		effectiveness </a:t>
            </a:r>
            <a:r>
              <a:rPr lang="en-GB" sz="2400" dirty="0">
                <a:latin typeface="Calibri"/>
                <a:cs typeface="Calibri"/>
              </a:rPr>
              <a:t>of </a:t>
            </a:r>
            <a:r>
              <a:rPr lang="en-GB" sz="2400" dirty="0" smtClean="0">
                <a:latin typeface="Calibri"/>
                <a:cs typeface="Calibri"/>
              </a:rPr>
              <a:t>population wide </a:t>
            </a:r>
            <a:r>
              <a:rPr lang="en-GB" sz="2400" dirty="0">
                <a:latin typeface="Calibri"/>
                <a:cs typeface="Calibri"/>
              </a:rPr>
              <a:t>health strategies to reduce </a:t>
            </a:r>
            <a:r>
              <a:rPr lang="en-GB" sz="2400" dirty="0" smtClean="0">
                <a:latin typeface="Calibri"/>
                <a:cs typeface="Calibri"/>
              </a:rPr>
              <a:t>	alcohol </a:t>
            </a:r>
            <a:r>
              <a:rPr lang="en-GB" sz="2400" dirty="0">
                <a:latin typeface="Calibri"/>
                <a:cs typeface="Calibri"/>
              </a:rPr>
              <a:t>consumption and </a:t>
            </a:r>
            <a:r>
              <a:rPr lang="en-GB" sz="2400" dirty="0" smtClean="0">
                <a:latin typeface="Calibri"/>
                <a:cs typeface="Calibri"/>
              </a:rPr>
              <a:t>misuse</a:t>
            </a:r>
          </a:p>
          <a:p>
            <a:pPr marL="342900" indent="-342900">
              <a:lnSpc>
                <a:spcPct val="110000"/>
              </a:lnSpc>
              <a:buFontTx/>
              <a:buChar char="-"/>
              <a:defRPr/>
            </a:pPr>
            <a:endParaRPr lang="en-GB" sz="2400" dirty="0">
              <a:latin typeface="Calibri"/>
              <a:cs typeface="Calibri"/>
            </a:endParaRPr>
          </a:p>
        </p:txBody>
      </p:sp>
      <p:sp>
        <p:nvSpPr>
          <p:cNvPr id="70659" name="TextBox 1"/>
          <p:cNvSpPr txBox="1">
            <a:spLocks noChangeArrowheads="1"/>
          </p:cNvSpPr>
          <p:nvPr/>
        </p:nvSpPr>
        <p:spPr bwMode="auto">
          <a:xfrm>
            <a:off x="250825" y="188913"/>
            <a:ext cx="4681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latin typeface="Calibri" panose="020F0502020204030204" pitchFamily="34" charset="0"/>
              </a:rPr>
              <a:t>Discussion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xEl>
                                              <p:pRg st="2" end="2"/>
                                            </p:txEl>
                                          </p:spTgt>
                                        </p:tgtEl>
                                        <p:attrNameLst>
                                          <p:attrName>style.visibility</p:attrName>
                                        </p:attrNameLst>
                                      </p:cBhvr>
                                      <p:to>
                                        <p:strVal val="visible"/>
                                      </p:to>
                                    </p:set>
                                    <p:animEffect transition="in" filter="fade">
                                      <p:cBhvr>
                                        <p:cTn id="10" dur="500"/>
                                        <p:tgtEl>
                                          <p:spTgt spid="18434">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animEffect transition="in" filter="fade">
                                      <p:cBhvr>
                                        <p:cTn id="15" dur="500"/>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Box 1"/>
          <p:cNvSpPr txBox="1">
            <a:spLocks noChangeArrowheads="1"/>
          </p:cNvSpPr>
          <p:nvPr/>
        </p:nvSpPr>
        <p:spPr bwMode="auto">
          <a:xfrm>
            <a:off x="1504950" y="2349500"/>
            <a:ext cx="6119813"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US" altLang="en-US" sz="3600">
                <a:latin typeface="Calibri" panose="020F0502020204030204" pitchFamily="34" charset="0"/>
              </a:rPr>
              <a:t>Thank you for listening.</a:t>
            </a:r>
          </a:p>
          <a:p>
            <a:pPr algn="ctr"/>
            <a:endParaRPr lang="en-US" altLang="en-US" sz="1500">
              <a:latin typeface="Calibri" panose="020F0502020204030204" pitchFamily="34" charset="0"/>
            </a:endParaRPr>
          </a:p>
          <a:p>
            <a:pPr algn="ctr"/>
            <a:r>
              <a:rPr lang="en-US" altLang="en-US" sz="3600">
                <a:latin typeface="Calibri" panose="020F0502020204030204" pitchFamily="34" charset="0"/>
              </a:rPr>
              <a:t>Any questions?</a:t>
            </a:r>
          </a:p>
          <a:p>
            <a:pPr algn="ctr"/>
            <a:endParaRPr lang="en-US" altLang="en-US" sz="3600">
              <a:latin typeface="Calibri" panose="020F0502020204030204" pitchFamily="34" charset="0"/>
            </a:endParaRPr>
          </a:p>
          <a:p>
            <a:pPr algn="ctr"/>
            <a:endParaRPr lang="en-US" altLang="en-US" sz="3600">
              <a:latin typeface="Calibri" panose="020F0502020204030204" pitchFamily="34" charset="0"/>
            </a:endParaRPr>
          </a:p>
          <a:p>
            <a:pPr algn="ctr"/>
            <a:r>
              <a:rPr lang="en-US" altLang="en-US" sz="2400">
                <a:latin typeface="Calibri" panose="020F0502020204030204" pitchFamily="34" charset="0"/>
              </a:rPr>
              <a:t>c.garnett.12@ucl.ac.uk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checkerboard(across)">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1"/>
          <p:cNvSpPr txBox="1">
            <a:spLocks noChangeArrowheads="1"/>
          </p:cNvSpPr>
          <p:nvPr/>
        </p:nvSpPr>
        <p:spPr bwMode="auto">
          <a:xfrm>
            <a:off x="141288" y="1268413"/>
            <a:ext cx="8893175" cy="5153025"/>
          </a:xfrm>
          <a:prstGeom prst="rect">
            <a:avLst/>
          </a:prstGeom>
          <a:noFill/>
          <a:ln>
            <a:noFill/>
          </a:ln>
          <a:extLst/>
        </p:spPr>
        <p:txBody>
          <a:bodyPr>
            <a:spAutoFit/>
          </a:bodyPr>
          <a:lstStyle>
            <a:lvl1pPr>
              <a:defRPr sz="500">
                <a:solidFill>
                  <a:schemeClr val="tx1"/>
                </a:solidFill>
                <a:latin typeface="Times" charset="0"/>
                <a:ea typeface="ＭＳ Ｐゴシック" charset="0"/>
                <a:cs typeface="ＭＳ Ｐゴシック" charset="0"/>
              </a:defRPr>
            </a:lvl1pPr>
            <a:lvl2pPr marL="742950" indent="-285750">
              <a:defRPr sz="500">
                <a:solidFill>
                  <a:schemeClr val="tx1"/>
                </a:solidFill>
                <a:latin typeface="Times" charset="0"/>
                <a:ea typeface="ＭＳ Ｐゴシック" charset="0"/>
              </a:defRPr>
            </a:lvl2pPr>
            <a:lvl3pPr marL="1143000" indent="-228600">
              <a:defRPr sz="500">
                <a:solidFill>
                  <a:schemeClr val="tx1"/>
                </a:solidFill>
                <a:latin typeface="Times" charset="0"/>
                <a:ea typeface="ＭＳ Ｐゴシック" charset="0"/>
              </a:defRPr>
            </a:lvl3pPr>
            <a:lvl4pPr marL="1600200" indent="-228600">
              <a:defRPr sz="500">
                <a:solidFill>
                  <a:schemeClr val="tx1"/>
                </a:solidFill>
                <a:latin typeface="Times" charset="0"/>
                <a:ea typeface="ＭＳ Ｐゴシック" charset="0"/>
              </a:defRPr>
            </a:lvl4pPr>
            <a:lvl5pPr marL="2057400" indent="-228600">
              <a:defRPr sz="500">
                <a:solidFill>
                  <a:schemeClr val="tx1"/>
                </a:solidFill>
                <a:latin typeface="Times" charset="0"/>
                <a:ea typeface="ＭＳ Ｐゴシック" charset="0"/>
              </a:defRPr>
            </a:lvl5pPr>
            <a:lvl6pPr marL="2514600" indent="-228600" eaLnBrk="0" fontAlgn="base" hangingPunct="0">
              <a:spcBef>
                <a:spcPct val="0"/>
              </a:spcBef>
              <a:spcAft>
                <a:spcPct val="0"/>
              </a:spcAft>
              <a:defRPr sz="500">
                <a:solidFill>
                  <a:schemeClr val="tx1"/>
                </a:solidFill>
                <a:latin typeface="Times" charset="0"/>
                <a:ea typeface="ＭＳ Ｐゴシック" charset="0"/>
              </a:defRPr>
            </a:lvl6pPr>
            <a:lvl7pPr marL="2971800" indent="-228600" eaLnBrk="0" fontAlgn="base" hangingPunct="0">
              <a:spcBef>
                <a:spcPct val="0"/>
              </a:spcBef>
              <a:spcAft>
                <a:spcPct val="0"/>
              </a:spcAft>
              <a:defRPr sz="500">
                <a:solidFill>
                  <a:schemeClr val="tx1"/>
                </a:solidFill>
                <a:latin typeface="Times" charset="0"/>
                <a:ea typeface="ＭＳ Ｐゴシック" charset="0"/>
              </a:defRPr>
            </a:lvl7pPr>
            <a:lvl8pPr marL="3429000" indent="-228600" eaLnBrk="0" fontAlgn="base" hangingPunct="0">
              <a:spcBef>
                <a:spcPct val="0"/>
              </a:spcBef>
              <a:spcAft>
                <a:spcPct val="0"/>
              </a:spcAft>
              <a:defRPr sz="500">
                <a:solidFill>
                  <a:schemeClr val="tx1"/>
                </a:solidFill>
                <a:latin typeface="Times" charset="0"/>
                <a:ea typeface="ＭＳ Ｐゴシック" charset="0"/>
              </a:defRPr>
            </a:lvl8pPr>
            <a:lvl9pPr marL="3886200" indent="-228600" eaLnBrk="0" fontAlgn="base" hangingPunct="0">
              <a:spcBef>
                <a:spcPct val="0"/>
              </a:spcBef>
              <a:spcAft>
                <a:spcPct val="0"/>
              </a:spcAft>
              <a:defRPr sz="500">
                <a:solidFill>
                  <a:schemeClr val="tx1"/>
                </a:solidFill>
                <a:latin typeface="Times" charset="0"/>
                <a:ea typeface="ＭＳ Ｐゴシック" charset="0"/>
              </a:defRPr>
            </a:lvl9pPr>
          </a:lstStyle>
          <a:p>
            <a:pPr marL="342900" indent="-342900">
              <a:lnSpc>
                <a:spcPct val="110000"/>
              </a:lnSpc>
              <a:buFontTx/>
              <a:buChar char="-"/>
              <a:defRPr/>
            </a:pPr>
            <a:endParaRPr lang="en-US" dirty="0" smtClean="0">
              <a:latin typeface="Calibri"/>
              <a:cs typeface="Calibri"/>
            </a:endParaRPr>
          </a:p>
          <a:p>
            <a:pPr>
              <a:lnSpc>
                <a:spcPct val="110000"/>
              </a:lnSpc>
              <a:defRPr/>
            </a:pPr>
            <a:r>
              <a:rPr lang="en-US" sz="2100" b="1" i="1" dirty="0" smtClean="0">
                <a:latin typeface="Calibri"/>
                <a:cs typeface="Calibri"/>
              </a:rPr>
              <a:t>Calculation of normative misperception score</a:t>
            </a:r>
            <a:endParaRPr lang="en-US" sz="2100" dirty="0" smtClean="0">
              <a:latin typeface="Calibri"/>
              <a:cs typeface="Calibri"/>
            </a:endParaRPr>
          </a:p>
          <a:p>
            <a:pPr marL="1085850" lvl="1" indent="-342900">
              <a:lnSpc>
                <a:spcPct val="110000"/>
              </a:lnSpc>
              <a:buFontTx/>
              <a:buChar char="-"/>
              <a:defRPr/>
            </a:pPr>
            <a:r>
              <a:rPr lang="en-US" sz="2100" dirty="0" smtClean="0">
                <a:latin typeface="Calibri"/>
                <a:cs typeface="Calibri"/>
              </a:rPr>
              <a:t>9-point scale of normative perceptions </a:t>
            </a:r>
          </a:p>
          <a:p>
            <a:pPr marL="1085850" lvl="1" indent="-342900">
              <a:lnSpc>
                <a:spcPct val="110000"/>
              </a:lnSpc>
              <a:buFontTx/>
              <a:buChar char="-"/>
              <a:defRPr/>
            </a:pPr>
            <a:endParaRPr lang="en-US" sz="2100" dirty="0" smtClean="0">
              <a:latin typeface="Calibri"/>
              <a:cs typeface="Calibri"/>
            </a:endParaRPr>
          </a:p>
          <a:p>
            <a:pPr marL="1085850" lvl="1" indent="-342900">
              <a:lnSpc>
                <a:spcPct val="110000"/>
              </a:lnSpc>
              <a:buFontTx/>
              <a:buChar char="-"/>
              <a:defRPr/>
            </a:pPr>
            <a:endParaRPr lang="en-US" sz="2100" dirty="0" smtClean="0">
              <a:latin typeface="Calibri"/>
              <a:cs typeface="Calibri"/>
            </a:endParaRPr>
          </a:p>
          <a:p>
            <a:pPr marL="1085850" lvl="1" indent="-342900">
              <a:lnSpc>
                <a:spcPct val="110000"/>
              </a:lnSpc>
              <a:buFontTx/>
              <a:buChar char="-"/>
              <a:defRPr/>
            </a:pPr>
            <a:endParaRPr lang="en-US" sz="2100" dirty="0">
              <a:latin typeface="Calibri"/>
              <a:cs typeface="Calibri"/>
            </a:endParaRPr>
          </a:p>
          <a:p>
            <a:pPr marL="1085850" lvl="1" indent="-342900">
              <a:lnSpc>
                <a:spcPct val="110000"/>
              </a:lnSpc>
              <a:buFontTx/>
              <a:buChar char="-"/>
              <a:defRPr/>
            </a:pPr>
            <a:endParaRPr lang="en-US" sz="2100" dirty="0" smtClean="0">
              <a:latin typeface="Calibri"/>
              <a:cs typeface="Calibri"/>
            </a:endParaRPr>
          </a:p>
          <a:p>
            <a:pPr marL="1085850" lvl="1" indent="-342900">
              <a:lnSpc>
                <a:spcPct val="110000"/>
              </a:lnSpc>
              <a:buFontTx/>
              <a:buChar char="-"/>
              <a:defRPr/>
            </a:pPr>
            <a:endParaRPr lang="en-US" sz="2100" dirty="0">
              <a:latin typeface="Calibri"/>
              <a:cs typeface="Calibri"/>
            </a:endParaRPr>
          </a:p>
          <a:p>
            <a:pPr marL="1085850" lvl="1" indent="-342900">
              <a:lnSpc>
                <a:spcPct val="110000"/>
              </a:lnSpc>
              <a:buFontTx/>
              <a:buChar char="-"/>
              <a:defRPr/>
            </a:pPr>
            <a:endParaRPr lang="en-US" sz="2100" dirty="0" smtClean="0">
              <a:latin typeface="Calibri"/>
              <a:cs typeface="Calibri"/>
            </a:endParaRPr>
          </a:p>
          <a:p>
            <a:pPr marL="1085850" lvl="1" indent="-342900">
              <a:lnSpc>
                <a:spcPct val="110000"/>
              </a:lnSpc>
              <a:buFontTx/>
              <a:buChar char="-"/>
              <a:defRPr/>
            </a:pPr>
            <a:endParaRPr lang="en-US" sz="2100" dirty="0" smtClean="0">
              <a:latin typeface="Calibri"/>
              <a:cs typeface="Calibri"/>
            </a:endParaRPr>
          </a:p>
          <a:p>
            <a:pPr marL="1085850" lvl="1" indent="-342900">
              <a:lnSpc>
                <a:spcPct val="110000"/>
              </a:lnSpc>
              <a:buFontTx/>
              <a:buChar char="-"/>
              <a:defRPr/>
            </a:pPr>
            <a:endParaRPr lang="en-US" sz="2100" dirty="0" smtClean="0">
              <a:latin typeface="Calibri"/>
              <a:cs typeface="Calibri"/>
            </a:endParaRPr>
          </a:p>
          <a:p>
            <a:pPr marL="1085850" lvl="1" indent="-342900">
              <a:lnSpc>
                <a:spcPct val="110000"/>
              </a:lnSpc>
              <a:buFontTx/>
              <a:buChar char="-"/>
              <a:defRPr/>
            </a:pPr>
            <a:r>
              <a:rPr lang="en-US" sz="2100" dirty="0" smtClean="0">
                <a:latin typeface="Calibri"/>
                <a:cs typeface="Calibri"/>
              </a:rPr>
              <a:t>Want to directly compare actual alcohol consumption with their normative beliefs about their alcohol consumption</a:t>
            </a:r>
          </a:p>
          <a:p>
            <a:pPr marL="1485900" lvl="2" indent="-342900">
              <a:lnSpc>
                <a:spcPct val="110000"/>
              </a:lnSpc>
              <a:buFontTx/>
              <a:buChar char="-"/>
              <a:defRPr/>
            </a:pPr>
            <a:r>
              <a:rPr lang="en-US" sz="2100" dirty="0">
                <a:latin typeface="Calibri"/>
                <a:cs typeface="Calibri"/>
              </a:rPr>
              <a:t>Used AUDIT-C scores -&gt; measure of consumption</a:t>
            </a:r>
          </a:p>
          <a:p>
            <a:pPr marL="1485900" lvl="2" indent="-342900">
              <a:lnSpc>
                <a:spcPct val="110000"/>
              </a:lnSpc>
              <a:buFontTx/>
              <a:buChar char="-"/>
              <a:defRPr/>
            </a:pPr>
            <a:r>
              <a:rPr lang="en-US" sz="2100" dirty="0" smtClean="0">
                <a:latin typeface="Calibri"/>
                <a:cs typeface="Calibri"/>
              </a:rPr>
              <a:t>Mapped onto same </a:t>
            </a:r>
            <a:r>
              <a:rPr lang="en-US" sz="2100" dirty="0">
                <a:latin typeface="Calibri"/>
                <a:cs typeface="Calibri"/>
              </a:rPr>
              <a:t>9-point scale (</a:t>
            </a:r>
            <a:r>
              <a:rPr lang="en-US" sz="2100" dirty="0" smtClean="0">
                <a:latin typeface="Calibri"/>
                <a:cs typeface="Calibri"/>
              </a:rPr>
              <a:t>combining </a:t>
            </a:r>
            <a:r>
              <a:rPr lang="en-US" sz="2100" dirty="0">
                <a:latin typeface="Calibri"/>
                <a:cs typeface="Calibri"/>
              </a:rPr>
              <a:t>middle 2 </a:t>
            </a:r>
            <a:r>
              <a:rPr lang="en-US" sz="2100" dirty="0" smtClean="0">
                <a:latin typeface="Calibri"/>
                <a:cs typeface="Calibri"/>
              </a:rPr>
              <a:t>deciles)</a:t>
            </a:r>
          </a:p>
        </p:txBody>
      </p:sp>
      <p:sp>
        <p:nvSpPr>
          <p:cNvPr id="44035" name="TextBox 5"/>
          <p:cNvSpPr txBox="1">
            <a:spLocks noChangeArrowheads="1"/>
          </p:cNvSpPr>
          <p:nvPr/>
        </p:nvSpPr>
        <p:spPr bwMode="auto">
          <a:xfrm>
            <a:off x="250825" y="188913"/>
            <a:ext cx="2881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3600" b="1" u="sng">
                <a:latin typeface="Calibri" panose="020F0502020204030204" pitchFamily="34" charset="0"/>
              </a:rPr>
              <a:t>Methods</a:t>
            </a:r>
          </a:p>
        </p:txBody>
      </p:sp>
      <p:pic>
        <p:nvPicPr>
          <p:cNvPr id="32777" name="Picture 9" descr="https://cdn4.iconfinder.com/data/icons/dot/256/man_person_mens_roo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3638" y="1600200"/>
            <a:ext cx="8620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p:cNvSpPr>
            <a:spLocks noChangeArrowheads="1"/>
          </p:cNvSpPr>
          <p:nvPr/>
        </p:nvSpPr>
        <p:spPr bwMode="auto">
          <a:xfrm>
            <a:off x="7107238" y="1141413"/>
            <a:ext cx="1784350" cy="949325"/>
          </a:xfrm>
          <a:prstGeom prst="cloudCallout">
            <a:avLst>
              <a:gd name="adj1" fmla="val -68398"/>
              <a:gd name="adj2" fmla="val 7106"/>
            </a:avLst>
          </a:prstGeom>
          <a:solidFill>
            <a:schemeClr val="accent1"/>
          </a:solidFill>
          <a:ln w="9525">
            <a:solidFill>
              <a:schemeClr val="tx1"/>
            </a:solidFill>
            <a:round/>
            <a:headEnd/>
            <a:tailEnd/>
          </a:ln>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latin typeface="Calibri" panose="020F0502020204030204" pitchFamily="34" charset="0"/>
              </a:rPr>
              <a:t>I believe I am a ‘low-average’ drinker….</a:t>
            </a:r>
          </a:p>
        </p:txBody>
      </p:sp>
      <p:sp>
        <p:nvSpPr>
          <p:cNvPr id="30" name="TextBox 29"/>
          <p:cNvSpPr txBox="1">
            <a:spLocks noChangeArrowheads="1"/>
          </p:cNvSpPr>
          <p:nvPr/>
        </p:nvSpPr>
        <p:spPr bwMode="auto">
          <a:xfrm>
            <a:off x="3025775" y="2085975"/>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1400">
                <a:latin typeface="Calibri" panose="020F0502020204030204" pitchFamily="34" charset="0"/>
              </a:rPr>
              <a:t>Low-average</a:t>
            </a:r>
          </a:p>
        </p:txBody>
      </p:sp>
      <p:pic>
        <p:nvPicPr>
          <p:cNvPr id="35" name="Picture 9" descr="https://cdn4.iconfinder.com/data/icons/dot/256/man_person_mens_roo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8538" y="3990975"/>
            <a:ext cx="8620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Callout 1 30"/>
          <p:cNvSpPr>
            <a:spLocks/>
          </p:cNvSpPr>
          <p:nvPr/>
        </p:nvSpPr>
        <p:spPr bwMode="auto">
          <a:xfrm>
            <a:off x="3201988" y="4229100"/>
            <a:ext cx="1816100" cy="581025"/>
          </a:xfrm>
          <a:prstGeom prst="borderCallout1">
            <a:avLst>
              <a:gd name="adj1" fmla="val 35042"/>
              <a:gd name="adj2" fmla="val -227"/>
              <a:gd name="adj3" fmla="val 5685"/>
              <a:gd name="adj4" fmla="val -17486"/>
            </a:avLst>
          </a:prstGeom>
          <a:solidFill>
            <a:schemeClr val="accent1"/>
          </a:solidFill>
          <a:ln w="9525">
            <a:solidFill>
              <a:schemeClr val="tx1"/>
            </a:solidFill>
            <a:round/>
            <a:headEnd/>
            <a:tailEnd/>
          </a:ln>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latin typeface="Calibri" panose="020F0502020204030204" pitchFamily="34" charset="0"/>
              </a:rPr>
              <a:t>But in reality, I am a ‘high’ drinker as I scored 8 on the AUDIT-C</a:t>
            </a:r>
          </a:p>
        </p:txBody>
      </p:sp>
      <p:sp>
        <p:nvSpPr>
          <p:cNvPr id="16388" name="Flowchart: Preparation 16387"/>
          <p:cNvSpPr>
            <a:spLocks/>
          </p:cNvSpPr>
          <p:nvPr/>
        </p:nvSpPr>
        <p:spPr bwMode="auto">
          <a:xfrm>
            <a:off x="6319838" y="4033838"/>
            <a:ext cx="1749425" cy="698500"/>
          </a:xfrm>
          <a:custGeom>
            <a:avLst/>
            <a:gdLst>
              <a:gd name="T0" fmla="*/ 0 w 8023"/>
              <a:gd name="T1" fmla="*/ 2147483647 h 10000"/>
              <a:gd name="T2" fmla="*/ 2147483647 w 8023"/>
              <a:gd name="T3" fmla="*/ 0 h 10000"/>
              <a:gd name="T4" fmla="*/ 2147483647 w 8023"/>
              <a:gd name="T5" fmla="*/ 0 h 10000"/>
              <a:gd name="T6" fmla="*/ 2147483647 w 8023"/>
              <a:gd name="T7" fmla="*/ 2147483647 h 10000"/>
              <a:gd name="T8" fmla="*/ 2147483647 w 8023"/>
              <a:gd name="T9" fmla="*/ 2147483647 h 10000"/>
              <a:gd name="T10" fmla="*/ 2147483647 w 8023"/>
              <a:gd name="T11" fmla="*/ 2147483647 h 10000"/>
              <a:gd name="T12" fmla="*/ 0 w 8023"/>
              <a:gd name="T13" fmla="*/ 2147483647 h 10000"/>
              <a:gd name="T14" fmla="*/ 0 60000 65536"/>
              <a:gd name="T15" fmla="*/ 0 60000 65536"/>
              <a:gd name="T16" fmla="*/ 0 60000 65536"/>
              <a:gd name="T17" fmla="*/ 0 60000 65536"/>
              <a:gd name="T18" fmla="*/ 0 60000 65536"/>
              <a:gd name="T19" fmla="*/ 0 60000 65536"/>
              <a:gd name="T20" fmla="*/ 0 60000 65536"/>
              <a:gd name="T21" fmla="*/ 0 w 8023"/>
              <a:gd name="T22" fmla="*/ 0 h 10000"/>
              <a:gd name="T23" fmla="*/ 8023 w 8023"/>
              <a:gd name="T24" fmla="*/ 10000 h 1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23" h="10000">
                <a:moveTo>
                  <a:pt x="0" y="5451"/>
                </a:moveTo>
                <a:cubicBezTo>
                  <a:pt x="126" y="3634"/>
                  <a:pt x="254" y="1817"/>
                  <a:pt x="380" y="0"/>
                </a:cubicBezTo>
                <a:lnTo>
                  <a:pt x="7595" y="0"/>
                </a:lnTo>
                <a:cubicBezTo>
                  <a:pt x="7738" y="1817"/>
                  <a:pt x="7880" y="3634"/>
                  <a:pt x="8023" y="5451"/>
                </a:cubicBezTo>
                <a:cubicBezTo>
                  <a:pt x="7880" y="6967"/>
                  <a:pt x="7738" y="8484"/>
                  <a:pt x="7595" y="10000"/>
                </a:cubicBezTo>
                <a:lnTo>
                  <a:pt x="380" y="10000"/>
                </a:lnTo>
                <a:cubicBezTo>
                  <a:pt x="254" y="8484"/>
                  <a:pt x="126" y="6967"/>
                  <a:pt x="0" y="5451"/>
                </a:cubicBezTo>
                <a:close/>
              </a:path>
            </a:pathLst>
          </a:custGeom>
          <a:solidFill>
            <a:schemeClr val="accent1"/>
          </a:solidFill>
          <a:ln w="9525">
            <a:solidFill>
              <a:schemeClr val="tx1"/>
            </a:solidFill>
            <a:round/>
            <a:headEnd/>
            <a:tailEnd/>
          </a:ln>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b="1">
                <a:latin typeface="Calibri" panose="020F0502020204030204" pitchFamily="34" charset="0"/>
              </a:rPr>
              <a:t>My normative misperception score = 3 </a:t>
            </a:r>
            <a:r>
              <a:rPr lang="en-GB" altLang="en-US" sz="1200">
                <a:latin typeface="Calibri" panose="020F0502020204030204" pitchFamily="34" charset="0"/>
              </a:rPr>
              <a:t>(7-4)</a:t>
            </a:r>
          </a:p>
        </p:txBody>
      </p:sp>
      <p:graphicFrame>
        <p:nvGraphicFramePr>
          <p:cNvPr id="5" name="Chart 4"/>
          <p:cNvGraphicFramePr>
            <a:graphicFrameLocks/>
          </p:cNvGraphicFramePr>
          <p:nvPr/>
        </p:nvGraphicFramePr>
        <p:xfrm>
          <a:off x="188913" y="2095500"/>
          <a:ext cx="9099550" cy="2308225"/>
        </p:xfrm>
        <a:graphic>
          <a:graphicData uri="http://schemas.openxmlformats.org/drawingml/2006/chart">
            <c:chart xmlns:c="http://schemas.openxmlformats.org/drawingml/2006/chart" xmlns:r="http://schemas.openxmlformats.org/officeDocument/2006/relationships" r:id="rId5"/>
          </a:graphicData>
        </a:graphic>
      </p:graphicFrame>
      <p:cxnSp>
        <p:nvCxnSpPr>
          <p:cNvPr id="29" name="Straight Arrow Connector 28"/>
          <p:cNvCxnSpPr>
            <a:cxnSpLocks noChangeShapeType="1"/>
          </p:cNvCxnSpPr>
          <p:nvPr/>
        </p:nvCxnSpPr>
        <p:spPr bwMode="auto">
          <a:xfrm>
            <a:off x="3565525" y="2349500"/>
            <a:ext cx="7938" cy="4889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7" name="Straight Arrow Connector 36"/>
          <p:cNvCxnSpPr>
            <a:cxnSpLocks noChangeShapeType="1"/>
          </p:cNvCxnSpPr>
          <p:nvPr/>
        </p:nvCxnSpPr>
        <p:spPr bwMode="auto">
          <a:xfrm flipH="1" flipV="1">
            <a:off x="6784975" y="3254375"/>
            <a:ext cx="63500" cy="4270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8" name="TextBox 37"/>
          <p:cNvSpPr txBox="1">
            <a:spLocks noChangeArrowheads="1"/>
          </p:cNvSpPr>
          <p:nvPr/>
        </p:nvSpPr>
        <p:spPr bwMode="auto">
          <a:xfrm>
            <a:off x="6418263" y="3752850"/>
            <a:ext cx="1081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1400">
                <a:latin typeface="Calibri" panose="020F0502020204030204" pitchFamily="34" charset="0"/>
              </a:rPr>
              <a:t>AUDIT-C = 8</a:t>
            </a:r>
          </a:p>
        </p:txBody>
      </p:sp>
      <p:grpSp>
        <p:nvGrpSpPr>
          <p:cNvPr id="16394" name="Group 16393"/>
          <p:cNvGrpSpPr>
            <a:grpSpLocks/>
          </p:cNvGrpSpPr>
          <p:nvPr/>
        </p:nvGrpSpPr>
        <p:grpSpPr bwMode="auto">
          <a:xfrm>
            <a:off x="-104600" y="3213100"/>
            <a:ext cx="9052633" cy="415925"/>
            <a:chOff x="-105399" y="3213196"/>
            <a:chExt cx="9054098" cy="415498"/>
          </a:xfrm>
        </p:grpSpPr>
        <p:sp>
          <p:nvSpPr>
            <p:cNvPr id="44064" name="TextBox 17"/>
            <p:cNvSpPr txBox="1">
              <a:spLocks noChangeArrowheads="1"/>
            </p:cNvSpPr>
            <p:nvPr/>
          </p:nvSpPr>
          <p:spPr bwMode="auto">
            <a:xfrm>
              <a:off x="8181936" y="3292714"/>
              <a:ext cx="766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latin typeface="Calibri" panose="020F0502020204030204" pitchFamily="34" charset="0"/>
                </a:rPr>
                <a:t>10 – 12 </a:t>
              </a:r>
            </a:p>
          </p:txBody>
        </p:sp>
        <p:grpSp>
          <p:nvGrpSpPr>
            <p:cNvPr id="44065" name="Group 16392"/>
            <p:cNvGrpSpPr>
              <a:grpSpLocks/>
            </p:cNvGrpSpPr>
            <p:nvPr/>
          </p:nvGrpSpPr>
          <p:grpSpPr bwMode="auto">
            <a:xfrm>
              <a:off x="-105399" y="3213196"/>
              <a:ext cx="8221444" cy="415498"/>
              <a:chOff x="-105399" y="3213196"/>
              <a:chExt cx="8221444" cy="415498"/>
            </a:xfrm>
          </p:grpSpPr>
          <p:sp>
            <p:nvSpPr>
              <p:cNvPr id="44066" name="TextBox 14"/>
              <p:cNvSpPr txBox="1">
                <a:spLocks noChangeArrowheads="1"/>
              </p:cNvSpPr>
              <p:nvPr/>
            </p:nvSpPr>
            <p:spPr bwMode="auto">
              <a:xfrm>
                <a:off x="619269" y="3288652"/>
                <a:ext cx="766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dirty="0">
                    <a:latin typeface="Calibri" panose="020F0502020204030204" pitchFamily="34" charset="0"/>
                  </a:rPr>
                  <a:t>0 – 3 </a:t>
                </a:r>
              </a:p>
            </p:txBody>
          </p:sp>
          <p:sp>
            <p:nvSpPr>
              <p:cNvPr id="44067" name="TextBox 20"/>
              <p:cNvSpPr txBox="1">
                <a:spLocks noChangeArrowheads="1"/>
              </p:cNvSpPr>
              <p:nvPr/>
            </p:nvSpPr>
            <p:spPr bwMode="auto">
              <a:xfrm>
                <a:off x="3144126" y="3288003"/>
                <a:ext cx="766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latin typeface="Calibri" panose="020F0502020204030204" pitchFamily="34" charset="0"/>
                  </a:rPr>
                  <a:t>5</a:t>
                </a:r>
              </a:p>
            </p:txBody>
          </p:sp>
          <p:sp>
            <p:nvSpPr>
              <p:cNvPr id="44068" name="TextBox 21"/>
              <p:cNvSpPr txBox="1">
                <a:spLocks noChangeArrowheads="1"/>
              </p:cNvSpPr>
              <p:nvPr/>
            </p:nvSpPr>
            <p:spPr bwMode="auto">
              <a:xfrm>
                <a:off x="4058462" y="3290199"/>
                <a:ext cx="2243941" cy="262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100">
                    <a:latin typeface="Calibri" panose="020F0502020204030204" pitchFamily="34" charset="0"/>
                  </a:rPr>
                  <a:t>6 – 7 (=5.5) </a:t>
                </a:r>
              </a:p>
            </p:txBody>
          </p:sp>
          <p:sp>
            <p:nvSpPr>
              <p:cNvPr id="44069" name="TextBox 23"/>
              <p:cNvSpPr txBox="1">
                <a:spLocks noChangeArrowheads="1"/>
              </p:cNvSpPr>
              <p:nvPr/>
            </p:nvSpPr>
            <p:spPr bwMode="auto">
              <a:xfrm>
                <a:off x="6465735" y="3292712"/>
                <a:ext cx="766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latin typeface="Calibri" panose="020F0502020204030204" pitchFamily="34" charset="0"/>
                  </a:rPr>
                  <a:t>8</a:t>
                </a:r>
              </a:p>
            </p:txBody>
          </p:sp>
          <p:sp>
            <p:nvSpPr>
              <p:cNvPr id="44070" name="TextBox 24"/>
              <p:cNvSpPr txBox="1">
                <a:spLocks noChangeArrowheads="1"/>
              </p:cNvSpPr>
              <p:nvPr/>
            </p:nvSpPr>
            <p:spPr bwMode="auto">
              <a:xfrm>
                <a:off x="7349282" y="3288003"/>
                <a:ext cx="766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latin typeface="Calibri" panose="020F0502020204030204" pitchFamily="34" charset="0"/>
                  </a:rPr>
                  <a:t>9</a:t>
                </a:r>
              </a:p>
            </p:txBody>
          </p:sp>
          <p:sp>
            <p:nvSpPr>
              <p:cNvPr id="44071" name="TextBox 25"/>
              <p:cNvSpPr txBox="1">
                <a:spLocks noChangeArrowheads="1"/>
              </p:cNvSpPr>
              <p:nvPr/>
            </p:nvSpPr>
            <p:spPr bwMode="auto">
              <a:xfrm>
                <a:off x="1623241" y="3288652"/>
                <a:ext cx="1404155" cy="2613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100">
                    <a:latin typeface="Calibri" panose="020F0502020204030204" pitchFamily="34" charset="0"/>
                  </a:rPr>
                  <a:t>4 (=2.5)</a:t>
                </a:r>
              </a:p>
            </p:txBody>
          </p:sp>
          <p:sp>
            <p:nvSpPr>
              <p:cNvPr id="44" name="TextBox 43"/>
              <p:cNvSpPr txBox="1"/>
              <p:nvPr/>
            </p:nvSpPr>
            <p:spPr>
              <a:xfrm>
                <a:off x="-105399" y="3213196"/>
                <a:ext cx="824046" cy="415498"/>
              </a:xfrm>
              <a:prstGeom prst="rect">
                <a:avLst/>
              </a:prstGeom>
              <a:noFill/>
            </p:spPr>
            <p:txBody>
              <a:bodyPr>
                <a:spAutoFit/>
              </a:bodyPr>
              <a:lstStyle/>
              <a:p>
                <a:pPr algn="ctr">
                  <a:defRPr/>
                </a:pPr>
                <a:r>
                  <a:rPr lang="en-GB" sz="1050" b="1" dirty="0">
                    <a:latin typeface="Calibri" panose="020F0502020204030204" pitchFamily="34" charset="0"/>
                  </a:rPr>
                  <a:t>AUDIT-C Score</a:t>
                </a:r>
              </a:p>
            </p:txBody>
          </p:sp>
        </p:grpSp>
      </p:grpSp>
      <p:sp>
        <p:nvSpPr>
          <p:cNvPr id="16391" name="Striped Right Arrow 16390"/>
          <p:cNvSpPr/>
          <p:nvPr/>
        </p:nvSpPr>
        <p:spPr bwMode="auto">
          <a:xfrm>
            <a:off x="5111750" y="4246563"/>
            <a:ext cx="1114425" cy="360362"/>
          </a:xfrm>
          <a:prstGeom prst="stripedRightArrow">
            <a:avLst/>
          </a:prstGeom>
          <a:solidFill>
            <a:schemeClr val="accent1"/>
          </a:solidFill>
          <a:ln w="9525" cap="flat" cmpd="sng" algn="ctr">
            <a:solidFill>
              <a:schemeClr val="tx1"/>
            </a:solidFill>
            <a:prstDash val="solid"/>
            <a:round/>
            <a:headEnd type="none" w="med" len="med"/>
            <a:tailEnd type="none" w="med" len="med"/>
          </a:ln>
          <a:effectLst/>
          <a:extLst/>
        </p:spPr>
        <p:txBody>
          <a:bodyPr/>
          <a:lstStyle/>
          <a:p>
            <a:pPr>
              <a:defRPr/>
            </a:pPr>
            <a:endParaRPr lang="en-GB" sz="2400" dirty="0">
              <a:latin typeface="Times"/>
            </a:endParaRPr>
          </a:p>
        </p:txBody>
      </p:sp>
      <p:sp>
        <p:nvSpPr>
          <p:cNvPr id="16392" name="TextBox 16391"/>
          <p:cNvSpPr txBox="1">
            <a:spLocks noChangeArrowheads="1"/>
          </p:cNvSpPr>
          <p:nvPr/>
        </p:nvSpPr>
        <p:spPr bwMode="auto">
          <a:xfrm>
            <a:off x="611188" y="6308725"/>
            <a:ext cx="79216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marL="0" lvl="2" indent="0" algn="ctr"/>
            <a:r>
              <a:rPr lang="en-US" altLang="en-US" sz="2100" b="1">
                <a:solidFill>
                  <a:srgbClr val="000090"/>
                </a:solidFill>
                <a:latin typeface="Calibri" panose="020F0502020204030204" pitchFamily="34" charset="0"/>
              </a:rPr>
              <a:t>Normative misperception score = actual - belief</a:t>
            </a:r>
          </a:p>
          <a:p>
            <a:endParaRPr lang="en-GB" altLang="en-US">
              <a:solidFill>
                <a:srgbClr val="000090"/>
              </a:solidFill>
            </a:endParaRPr>
          </a:p>
        </p:txBody>
      </p:sp>
      <p:grpSp>
        <p:nvGrpSpPr>
          <p:cNvPr id="16397" name="Group 16396"/>
          <p:cNvGrpSpPr>
            <a:grpSpLocks/>
          </p:cNvGrpSpPr>
          <p:nvPr/>
        </p:nvGrpSpPr>
        <p:grpSpPr bwMode="auto">
          <a:xfrm>
            <a:off x="-122944" y="2349499"/>
            <a:ext cx="9055455" cy="553998"/>
            <a:chOff x="-122429" y="2349743"/>
            <a:chExt cx="9055574" cy="553261"/>
          </a:xfrm>
        </p:grpSpPr>
        <p:grpSp>
          <p:nvGrpSpPr>
            <p:cNvPr id="44052" name="Group 16395"/>
            <p:cNvGrpSpPr>
              <a:grpSpLocks/>
            </p:cNvGrpSpPr>
            <p:nvPr/>
          </p:nvGrpSpPr>
          <p:grpSpPr bwMode="auto">
            <a:xfrm>
              <a:off x="-122429" y="2349743"/>
              <a:ext cx="9055574" cy="553261"/>
              <a:chOff x="-122429" y="2349743"/>
              <a:chExt cx="9055574" cy="553261"/>
            </a:xfrm>
          </p:grpSpPr>
          <p:sp>
            <p:nvSpPr>
              <p:cNvPr id="44054" name="TextBox 7"/>
              <p:cNvSpPr txBox="1">
                <a:spLocks noChangeArrowheads="1"/>
              </p:cNvSpPr>
              <p:nvPr/>
            </p:nvSpPr>
            <p:spPr bwMode="auto">
              <a:xfrm>
                <a:off x="8166382" y="2497510"/>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a:latin typeface="Calibri" panose="020F0502020204030204" pitchFamily="34" charset="0"/>
                  </a:rPr>
                  <a:t>Top 10%</a:t>
                </a:r>
              </a:p>
            </p:txBody>
          </p:sp>
          <p:grpSp>
            <p:nvGrpSpPr>
              <p:cNvPr id="44055" name="Group 16394"/>
              <p:cNvGrpSpPr>
                <a:grpSpLocks/>
              </p:cNvGrpSpPr>
              <p:nvPr/>
            </p:nvGrpSpPr>
            <p:grpSpPr bwMode="auto">
              <a:xfrm>
                <a:off x="-122429" y="2349743"/>
                <a:ext cx="8241363" cy="553261"/>
                <a:chOff x="-122429" y="2349743"/>
                <a:chExt cx="8241363" cy="553261"/>
              </a:xfrm>
            </p:grpSpPr>
            <p:sp>
              <p:nvSpPr>
                <p:cNvPr id="44056" name="TextBox 1"/>
                <p:cNvSpPr txBox="1">
                  <a:spLocks noChangeArrowheads="1"/>
                </p:cNvSpPr>
                <p:nvPr/>
              </p:nvSpPr>
              <p:spPr bwMode="auto">
                <a:xfrm>
                  <a:off x="617889" y="2505593"/>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dirty="0">
                      <a:latin typeface="Calibri" panose="020F0502020204030204" pitchFamily="34" charset="0"/>
                    </a:rPr>
                    <a:t>Lowest 10%</a:t>
                  </a:r>
                </a:p>
              </p:txBody>
            </p:sp>
            <p:sp>
              <p:nvSpPr>
                <p:cNvPr id="7" name="TextBox 6"/>
                <p:cNvSpPr txBox="1"/>
                <p:nvPr/>
              </p:nvSpPr>
              <p:spPr>
                <a:xfrm>
                  <a:off x="4039170" y="2506697"/>
                  <a:ext cx="1530370" cy="229881"/>
                </a:xfrm>
                <a:prstGeom prst="rect">
                  <a:avLst/>
                </a:prstGeom>
                <a:solidFill>
                  <a:schemeClr val="accent3"/>
                </a:solidFill>
              </p:spPr>
              <p:txBody>
                <a:bodyPr>
                  <a:spAutoFit/>
                </a:bodyPr>
                <a:lstStyle/>
                <a:p>
                  <a:pPr algn="ctr">
                    <a:defRPr/>
                  </a:pPr>
                  <a:r>
                    <a:rPr lang="en-GB" sz="900" dirty="0">
                      <a:latin typeface="Calibri" panose="020F0502020204030204" pitchFamily="34" charset="0"/>
                    </a:rPr>
                    <a:t>Average (middle 20%)</a:t>
                  </a:r>
                </a:p>
              </p:txBody>
            </p:sp>
            <p:sp>
              <p:nvSpPr>
                <p:cNvPr id="44058" name="TextBox 9"/>
                <p:cNvSpPr txBox="1">
                  <a:spLocks noChangeArrowheads="1"/>
                </p:cNvSpPr>
                <p:nvPr/>
              </p:nvSpPr>
              <p:spPr bwMode="auto">
                <a:xfrm>
                  <a:off x="7352171" y="2508784"/>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a:latin typeface="Calibri" panose="020F0502020204030204" pitchFamily="34" charset="0"/>
                    </a:rPr>
                    <a:t>Very high</a:t>
                  </a:r>
                </a:p>
              </p:txBody>
            </p:sp>
            <p:sp>
              <p:nvSpPr>
                <p:cNvPr id="44059" name="TextBox 10"/>
                <p:cNvSpPr txBox="1">
                  <a:spLocks noChangeArrowheads="1"/>
                </p:cNvSpPr>
                <p:nvPr/>
              </p:nvSpPr>
              <p:spPr bwMode="auto">
                <a:xfrm>
                  <a:off x="6502154" y="2504341"/>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a:latin typeface="Calibri" panose="020F0502020204030204" pitchFamily="34" charset="0"/>
                    </a:rPr>
                    <a:t>High</a:t>
                  </a:r>
                </a:p>
              </p:txBody>
            </p:sp>
            <p:sp>
              <p:nvSpPr>
                <p:cNvPr id="44060" name="TextBox 11"/>
                <p:cNvSpPr txBox="1">
                  <a:spLocks noChangeArrowheads="1"/>
                </p:cNvSpPr>
                <p:nvPr/>
              </p:nvSpPr>
              <p:spPr bwMode="auto">
                <a:xfrm>
                  <a:off x="5649857" y="2497852"/>
                  <a:ext cx="805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a:latin typeface="Calibri" panose="020F0502020204030204" pitchFamily="34" charset="0"/>
                    </a:rPr>
                    <a:t>High-average</a:t>
                  </a:r>
                </a:p>
              </p:txBody>
            </p:sp>
            <p:sp>
              <p:nvSpPr>
                <p:cNvPr id="44061" name="TextBox 12"/>
                <p:cNvSpPr txBox="1">
                  <a:spLocks noChangeArrowheads="1"/>
                </p:cNvSpPr>
                <p:nvPr/>
              </p:nvSpPr>
              <p:spPr bwMode="auto">
                <a:xfrm>
                  <a:off x="1458030" y="2490371"/>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a:latin typeface="Calibri" panose="020F0502020204030204" pitchFamily="34" charset="0"/>
                    </a:rPr>
                    <a:t>Very low</a:t>
                  </a:r>
                </a:p>
              </p:txBody>
            </p:sp>
            <p:sp>
              <p:nvSpPr>
                <p:cNvPr id="44062" name="TextBox 13"/>
                <p:cNvSpPr txBox="1">
                  <a:spLocks noChangeArrowheads="1"/>
                </p:cNvSpPr>
                <p:nvPr/>
              </p:nvSpPr>
              <p:spPr bwMode="auto">
                <a:xfrm>
                  <a:off x="2302762" y="2504184"/>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a:latin typeface="Calibri" panose="020F0502020204030204" pitchFamily="34" charset="0"/>
                    </a:rPr>
                    <a:t>Low</a:t>
                  </a:r>
                </a:p>
              </p:txBody>
            </p:sp>
            <p:sp>
              <p:nvSpPr>
                <p:cNvPr id="16389" name="TextBox 16388"/>
                <p:cNvSpPr txBox="1"/>
                <p:nvPr/>
              </p:nvSpPr>
              <p:spPr>
                <a:xfrm>
                  <a:off x="-122429" y="2349743"/>
                  <a:ext cx="823924" cy="553261"/>
                </a:xfrm>
                <a:prstGeom prst="rect">
                  <a:avLst/>
                </a:prstGeom>
                <a:noFill/>
              </p:spPr>
              <p:txBody>
                <a:bodyPr>
                  <a:spAutoFit/>
                </a:bodyPr>
                <a:lstStyle/>
                <a:p>
                  <a:pPr algn="ctr">
                    <a:defRPr/>
                  </a:pPr>
                  <a:r>
                    <a:rPr lang="en-GB" sz="1000" b="1" dirty="0">
                      <a:latin typeface="Calibri" panose="020F0502020204030204" pitchFamily="34" charset="0"/>
                    </a:rPr>
                    <a:t>Normative belief response</a:t>
                  </a:r>
                </a:p>
              </p:txBody>
            </p:sp>
          </p:grpSp>
        </p:grpSp>
        <p:sp>
          <p:nvSpPr>
            <p:cNvPr id="44053" name="TextBox 51"/>
            <p:cNvSpPr txBox="1">
              <a:spLocks noChangeArrowheads="1"/>
            </p:cNvSpPr>
            <p:nvPr/>
          </p:nvSpPr>
          <p:spPr bwMode="auto">
            <a:xfrm>
              <a:off x="3106153" y="2497510"/>
              <a:ext cx="8180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dirty="0">
                  <a:latin typeface="Calibri" panose="020F0502020204030204" pitchFamily="34" charset="0"/>
                </a:rPr>
                <a:t>Low-average</a:t>
              </a:r>
            </a:p>
          </p:txBody>
        </p:sp>
      </p:grpSp>
      <p:sp>
        <p:nvSpPr>
          <p:cNvPr id="2" name="Oval 1"/>
          <p:cNvSpPr>
            <a:spLocks noChangeArrowheads="1"/>
          </p:cNvSpPr>
          <p:nvPr/>
        </p:nvSpPr>
        <p:spPr bwMode="auto">
          <a:xfrm>
            <a:off x="3416300" y="2828925"/>
            <a:ext cx="300038" cy="3746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endParaRPr lang="en-US" altLang="en-US" sz="2400"/>
          </a:p>
        </p:txBody>
      </p:sp>
      <p:sp>
        <p:nvSpPr>
          <p:cNvPr id="41" name="Oval 40"/>
          <p:cNvSpPr>
            <a:spLocks noChangeArrowheads="1"/>
          </p:cNvSpPr>
          <p:nvPr/>
        </p:nvSpPr>
        <p:spPr bwMode="auto">
          <a:xfrm>
            <a:off x="6672263" y="2813050"/>
            <a:ext cx="300037" cy="37465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endParaRPr lang="en-US" altLang="en-US" sz="2400"/>
          </a:p>
        </p:txBody>
      </p:sp>
    </p:spTree>
    <p:extLst>
      <p:ext uri="{BB962C8B-B14F-4D97-AF65-F5344CB8AC3E}">
        <p14:creationId xmlns:p14="http://schemas.microsoft.com/office/powerpoint/2010/main" val="289882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500"/>
                                        <p:tgtEl>
                                          <p:spTgt spid="1638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xEl>
                                              <p:pRg st="2" end="2"/>
                                            </p:txEl>
                                          </p:spTgt>
                                        </p:tgtEl>
                                        <p:attrNameLst>
                                          <p:attrName>style.visibility</p:attrName>
                                        </p:attrNameLst>
                                      </p:cBhvr>
                                      <p:to>
                                        <p:strVal val="visible"/>
                                      </p:to>
                                    </p:set>
                                    <p:animEffect transition="in" filter="fade">
                                      <p:cBhvr>
                                        <p:cTn id="10" dur="500"/>
                                        <p:tgtEl>
                                          <p:spTgt spid="16386">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6397"/>
                                        </p:tgtEl>
                                        <p:attrNameLst>
                                          <p:attrName>style.visibility</p:attrName>
                                        </p:attrNameLst>
                                      </p:cBhvr>
                                      <p:to>
                                        <p:strVal val="visible"/>
                                      </p:to>
                                    </p:set>
                                    <p:animEffect transition="in" filter="fade">
                                      <p:cBhvr>
                                        <p:cTn id="18" dur="500"/>
                                        <p:tgtEl>
                                          <p:spTgt spid="163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6386">
                                            <p:txEl>
                                              <p:pRg st="12" end="12"/>
                                            </p:txEl>
                                          </p:spTgt>
                                        </p:tgtEl>
                                        <p:attrNameLst>
                                          <p:attrName>style.visibility</p:attrName>
                                        </p:attrNameLst>
                                      </p:cBhvr>
                                      <p:to>
                                        <p:strVal val="visible"/>
                                      </p:to>
                                    </p:set>
                                    <p:animEffect transition="in" filter="fade">
                                      <p:cBhvr>
                                        <p:cTn id="23" dur="500"/>
                                        <p:tgtEl>
                                          <p:spTgt spid="16386">
                                            <p:txEl>
                                              <p:pRg st="12" end="1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386">
                                            <p:txEl>
                                              <p:pRg st="11" end="11"/>
                                            </p:txEl>
                                          </p:spTgt>
                                        </p:tgtEl>
                                        <p:attrNameLst>
                                          <p:attrName>style.visibility</p:attrName>
                                        </p:attrNameLst>
                                      </p:cBhvr>
                                      <p:to>
                                        <p:strVal val="visible"/>
                                      </p:to>
                                    </p:set>
                                    <p:animEffect transition="in" filter="fade">
                                      <p:cBhvr>
                                        <p:cTn id="26" dur="500"/>
                                        <p:tgtEl>
                                          <p:spTgt spid="16386">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386">
                                            <p:txEl>
                                              <p:pRg st="13" end="13"/>
                                            </p:txEl>
                                          </p:spTgt>
                                        </p:tgtEl>
                                        <p:attrNameLst>
                                          <p:attrName>style.visibility</p:attrName>
                                        </p:attrNameLst>
                                      </p:cBhvr>
                                      <p:to>
                                        <p:strVal val="visible"/>
                                      </p:to>
                                    </p:set>
                                    <p:animEffect transition="in" filter="fade">
                                      <p:cBhvr>
                                        <p:cTn id="29" dur="500"/>
                                        <p:tgtEl>
                                          <p:spTgt spid="16386">
                                            <p:txEl>
                                              <p:pRg st="13" end="1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6394"/>
                                        </p:tgtEl>
                                        <p:attrNameLst>
                                          <p:attrName>style.visibility</p:attrName>
                                        </p:attrNameLst>
                                      </p:cBhvr>
                                      <p:to>
                                        <p:strVal val="visible"/>
                                      </p:to>
                                    </p:set>
                                    <p:animEffect transition="in" filter="fade">
                                      <p:cBhvr>
                                        <p:cTn id="34" dur="500"/>
                                        <p:tgtEl>
                                          <p:spTgt spid="163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6392"/>
                                        </p:tgtEl>
                                        <p:attrNameLst>
                                          <p:attrName>style.visibility</p:attrName>
                                        </p:attrNameLst>
                                      </p:cBhvr>
                                      <p:to>
                                        <p:strVal val="visible"/>
                                      </p:to>
                                    </p:set>
                                    <p:animEffect transition="in" filter="circle(in)">
                                      <p:cBhvr>
                                        <p:cTn id="39" dur="2000"/>
                                        <p:tgtEl>
                                          <p:spTgt spid="1639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nodeType="clickEffect">
                                  <p:stCondLst>
                                    <p:cond delay="0"/>
                                  </p:stCondLst>
                                  <p:childTnLst>
                                    <p:set>
                                      <p:cBhvr>
                                        <p:cTn id="43" dur="1" fill="hold">
                                          <p:stCondLst>
                                            <p:cond delay="0"/>
                                          </p:stCondLst>
                                        </p:cTn>
                                        <p:tgtEl>
                                          <p:spTgt spid="32777"/>
                                        </p:tgtEl>
                                        <p:attrNameLst>
                                          <p:attrName>style.visibility</p:attrName>
                                        </p:attrNameLst>
                                      </p:cBhvr>
                                      <p:to>
                                        <p:strVal val="visible"/>
                                      </p:to>
                                    </p:set>
                                    <p:animEffect transition="in" filter="fade">
                                      <p:cBhvr>
                                        <p:cTn id="44" dur="1000"/>
                                        <p:tgtEl>
                                          <p:spTgt spid="32777"/>
                                        </p:tgtEl>
                                      </p:cBhvr>
                                    </p:animEffect>
                                    <p:anim calcmode="lin" valueType="num">
                                      <p:cBhvr>
                                        <p:cTn id="45" dur="1000" fill="hold"/>
                                        <p:tgtEl>
                                          <p:spTgt spid="32777"/>
                                        </p:tgtEl>
                                        <p:attrNameLst>
                                          <p:attrName>ppt_x</p:attrName>
                                        </p:attrNameLst>
                                      </p:cBhvr>
                                      <p:tavLst>
                                        <p:tav tm="0">
                                          <p:val>
                                            <p:strVal val="#ppt_x"/>
                                          </p:val>
                                        </p:tav>
                                        <p:tav tm="100000">
                                          <p:val>
                                            <p:strVal val="#ppt_x"/>
                                          </p:val>
                                        </p:tav>
                                      </p:tavLst>
                                    </p:anim>
                                    <p:anim calcmode="lin" valueType="num">
                                      <p:cBhvr>
                                        <p:cTn id="46" dur="1000" fill="hold"/>
                                        <p:tgtEl>
                                          <p:spTgt spid="32777"/>
                                        </p:tgtEl>
                                        <p:attrNameLst>
                                          <p:attrName>ppt_y</p:attrName>
                                        </p:attrNameLst>
                                      </p:cBhvr>
                                      <p:tavLst>
                                        <p:tav tm="0">
                                          <p:val>
                                            <p:strVal val="#ppt_y+.1"/>
                                          </p:val>
                                        </p:tav>
                                        <p:tav tm="100000">
                                          <p:val>
                                            <p:strVal val="#ppt_y"/>
                                          </p:val>
                                        </p:tav>
                                      </p:tavLst>
                                    </p:anim>
                                  </p:childTnLst>
                                </p:cTn>
                              </p:par>
                              <p:par>
                                <p:cTn id="47" presetID="3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0-#ppt_h/2"/>
                                          </p:val>
                                        </p:tav>
                                        <p:tav tm="100000">
                                          <p:val>
                                            <p:strVal val="#ppt_y"/>
                                          </p:val>
                                        </p:tav>
                                      </p:tavLst>
                                    </p:anim>
                                  </p:childTnLst>
                                </p:cTn>
                              </p:par>
                              <p:par>
                                <p:cTn id="59" presetID="2" presetClass="entr" presetSubtype="1"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down)">
                                      <p:cBhvr>
                                        <p:cTn id="71" dur="500"/>
                                        <p:tgtEl>
                                          <p:spTgt spid="35"/>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1"/>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nodeType="clickEffect">
                                  <p:stCondLst>
                                    <p:cond delay="0"/>
                                  </p:stCondLst>
                                  <p:childTnLst>
                                    <p:set>
                                      <p:cBhvr>
                                        <p:cTn id="92" dur="1" fill="hold">
                                          <p:stCondLst>
                                            <p:cond delay="0"/>
                                          </p:stCondLst>
                                        </p:cTn>
                                        <p:tgtEl>
                                          <p:spTgt spid="16391"/>
                                        </p:tgtEl>
                                        <p:attrNameLst>
                                          <p:attrName>style.visibility</p:attrName>
                                        </p:attrNameLst>
                                      </p:cBhvr>
                                      <p:to>
                                        <p:strVal val="visible"/>
                                      </p:to>
                                    </p:set>
                                    <p:anim calcmode="lin" valueType="num">
                                      <p:cBhvr additive="base">
                                        <p:cTn id="93" dur="500" fill="hold"/>
                                        <p:tgtEl>
                                          <p:spTgt spid="16391"/>
                                        </p:tgtEl>
                                        <p:attrNameLst>
                                          <p:attrName>ppt_x</p:attrName>
                                        </p:attrNameLst>
                                      </p:cBhvr>
                                      <p:tavLst>
                                        <p:tav tm="0">
                                          <p:val>
                                            <p:strVal val="0-#ppt_w/2"/>
                                          </p:val>
                                        </p:tav>
                                        <p:tav tm="100000">
                                          <p:val>
                                            <p:strVal val="#ppt_x"/>
                                          </p:val>
                                        </p:tav>
                                      </p:tavLst>
                                    </p:anim>
                                    <p:anim calcmode="lin" valueType="num">
                                      <p:cBhvr additive="base">
                                        <p:cTn id="94"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16388"/>
                                        </p:tgtEl>
                                        <p:attrNameLst>
                                          <p:attrName>style.visibility</p:attrName>
                                        </p:attrNameLst>
                                      </p:cBhvr>
                                      <p:to>
                                        <p:strVal val="visible"/>
                                      </p:to>
                                    </p:set>
                                    <p:anim calcmode="lin" valueType="num">
                                      <p:cBhvr additive="base">
                                        <p:cTn id="99" dur="500" fill="hold"/>
                                        <p:tgtEl>
                                          <p:spTgt spid="16388"/>
                                        </p:tgtEl>
                                        <p:attrNameLst>
                                          <p:attrName>ppt_x</p:attrName>
                                        </p:attrNameLst>
                                      </p:cBhvr>
                                      <p:tavLst>
                                        <p:tav tm="0">
                                          <p:val>
                                            <p:strVal val="0-#ppt_w/2"/>
                                          </p:val>
                                        </p:tav>
                                        <p:tav tm="100000">
                                          <p:val>
                                            <p:strVal val="#ppt_x"/>
                                          </p:val>
                                        </p:tav>
                                      </p:tavLst>
                                    </p:anim>
                                    <p:anim calcmode="lin" valueType="num">
                                      <p:cBhvr additive="base">
                                        <p:cTn id="100"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P spid="31" grpId="0" animBg="1"/>
      <p:bldP spid="16388" grpId="0" animBg="1"/>
      <p:bldGraphic spid="5" grpId="0">
        <p:bldAsOne/>
      </p:bldGraphic>
      <p:bldP spid="38" grpId="0"/>
      <p:bldP spid="16392" grpId="0"/>
      <p:bldP spid="2"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Box 1"/>
          <p:cNvSpPr txBox="1">
            <a:spLocks noChangeArrowheads="1"/>
          </p:cNvSpPr>
          <p:nvPr/>
        </p:nvSpPr>
        <p:spPr bwMode="auto">
          <a:xfrm>
            <a:off x="250825" y="1166813"/>
            <a:ext cx="8642350" cy="4347344"/>
          </a:xfrm>
          <a:prstGeom prst="rect">
            <a:avLst/>
          </a:prstGeom>
          <a:noFill/>
          <a:ln>
            <a:noFill/>
          </a:ln>
          <a:extLst/>
        </p:spPr>
        <p:txBody>
          <a:bodyPr>
            <a:spAutoFit/>
          </a:bodyPr>
          <a:lstStyle>
            <a:lvl1pPr>
              <a:defRPr sz="500">
                <a:solidFill>
                  <a:schemeClr val="tx1"/>
                </a:solidFill>
                <a:latin typeface="Times" charset="0"/>
                <a:ea typeface="ＭＳ Ｐゴシック" charset="0"/>
                <a:cs typeface="ＭＳ Ｐゴシック" charset="0"/>
              </a:defRPr>
            </a:lvl1pPr>
            <a:lvl2pPr marL="742950" indent="-285750">
              <a:defRPr sz="500">
                <a:solidFill>
                  <a:schemeClr val="tx1"/>
                </a:solidFill>
                <a:latin typeface="Times" charset="0"/>
                <a:ea typeface="ＭＳ Ｐゴシック" charset="0"/>
              </a:defRPr>
            </a:lvl2pPr>
            <a:lvl3pPr marL="1143000" indent="-228600">
              <a:defRPr sz="500">
                <a:solidFill>
                  <a:schemeClr val="tx1"/>
                </a:solidFill>
                <a:latin typeface="Times" charset="0"/>
                <a:ea typeface="ＭＳ Ｐゴシック" charset="0"/>
              </a:defRPr>
            </a:lvl3pPr>
            <a:lvl4pPr marL="1600200" indent="-228600">
              <a:defRPr sz="500">
                <a:solidFill>
                  <a:schemeClr val="tx1"/>
                </a:solidFill>
                <a:latin typeface="Times" charset="0"/>
                <a:ea typeface="ＭＳ Ｐゴシック" charset="0"/>
              </a:defRPr>
            </a:lvl4pPr>
            <a:lvl5pPr marL="2057400" indent="-228600">
              <a:defRPr sz="500">
                <a:solidFill>
                  <a:schemeClr val="tx1"/>
                </a:solidFill>
                <a:latin typeface="Times" charset="0"/>
                <a:ea typeface="ＭＳ Ｐゴシック" charset="0"/>
              </a:defRPr>
            </a:lvl5pPr>
            <a:lvl6pPr marL="2514600" indent="-228600" eaLnBrk="0" fontAlgn="base" hangingPunct="0">
              <a:spcBef>
                <a:spcPct val="0"/>
              </a:spcBef>
              <a:spcAft>
                <a:spcPct val="0"/>
              </a:spcAft>
              <a:defRPr sz="500">
                <a:solidFill>
                  <a:schemeClr val="tx1"/>
                </a:solidFill>
                <a:latin typeface="Times" charset="0"/>
                <a:ea typeface="ＭＳ Ｐゴシック" charset="0"/>
              </a:defRPr>
            </a:lvl6pPr>
            <a:lvl7pPr marL="2971800" indent="-228600" eaLnBrk="0" fontAlgn="base" hangingPunct="0">
              <a:spcBef>
                <a:spcPct val="0"/>
              </a:spcBef>
              <a:spcAft>
                <a:spcPct val="0"/>
              </a:spcAft>
              <a:defRPr sz="500">
                <a:solidFill>
                  <a:schemeClr val="tx1"/>
                </a:solidFill>
                <a:latin typeface="Times" charset="0"/>
                <a:ea typeface="ＭＳ Ｐゴシック" charset="0"/>
              </a:defRPr>
            </a:lvl7pPr>
            <a:lvl8pPr marL="3429000" indent="-228600" eaLnBrk="0" fontAlgn="base" hangingPunct="0">
              <a:spcBef>
                <a:spcPct val="0"/>
              </a:spcBef>
              <a:spcAft>
                <a:spcPct val="0"/>
              </a:spcAft>
              <a:defRPr sz="500">
                <a:solidFill>
                  <a:schemeClr val="tx1"/>
                </a:solidFill>
                <a:latin typeface="Times" charset="0"/>
                <a:ea typeface="ＭＳ Ｐゴシック" charset="0"/>
              </a:defRPr>
            </a:lvl8pPr>
            <a:lvl9pPr marL="3886200" indent="-228600" eaLnBrk="0" fontAlgn="base" hangingPunct="0">
              <a:spcBef>
                <a:spcPct val="0"/>
              </a:spcBef>
              <a:spcAft>
                <a:spcPct val="0"/>
              </a:spcAft>
              <a:defRPr sz="500">
                <a:solidFill>
                  <a:schemeClr val="tx1"/>
                </a:solidFill>
                <a:latin typeface="Times" charset="0"/>
                <a:ea typeface="ＭＳ Ｐゴシック" charset="0"/>
              </a:defRPr>
            </a:lvl9pPr>
          </a:lstStyle>
          <a:p>
            <a:pPr>
              <a:defRPr/>
            </a:pPr>
            <a:r>
              <a:rPr lang="en-GB" sz="2400" b="1" i="1" dirty="0" smtClean="0">
                <a:solidFill>
                  <a:srgbClr val="000000"/>
                </a:solidFill>
                <a:latin typeface="Calibri"/>
                <a:cs typeface="Calibri"/>
              </a:rPr>
              <a:t>Limitations:</a:t>
            </a:r>
          </a:p>
          <a:p>
            <a:pPr>
              <a:defRPr/>
            </a:pPr>
            <a:endParaRPr lang="en-GB" b="1" i="1" dirty="0" smtClean="0">
              <a:solidFill>
                <a:srgbClr val="000000"/>
              </a:solidFill>
              <a:latin typeface="Calibri"/>
              <a:cs typeface="Calibri"/>
            </a:endParaRPr>
          </a:p>
          <a:p>
            <a:pPr marL="457200" indent="-457200">
              <a:lnSpc>
                <a:spcPct val="110000"/>
              </a:lnSpc>
              <a:buFont typeface="+mj-lt"/>
              <a:buAutoNum type="arabicPeriod"/>
              <a:defRPr/>
            </a:pPr>
            <a:r>
              <a:rPr lang="en-GB" sz="2000" dirty="0" smtClean="0">
                <a:solidFill>
                  <a:srgbClr val="000000"/>
                </a:solidFill>
                <a:latin typeface="Calibri"/>
                <a:cs typeface="Calibri"/>
              </a:rPr>
              <a:t>AUDIT scores may not be representative of general population</a:t>
            </a:r>
          </a:p>
          <a:p>
            <a:pPr>
              <a:lnSpc>
                <a:spcPct val="110000"/>
              </a:lnSpc>
              <a:defRPr/>
            </a:pPr>
            <a:r>
              <a:rPr lang="en-GB" sz="2000" dirty="0">
                <a:solidFill>
                  <a:srgbClr val="000000"/>
                </a:solidFill>
                <a:latin typeface="Calibri"/>
                <a:cs typeface="Calibri"/>
              </a:rPr>
              <a:t>	</a:t>
            </a:r>
            <a:r>
              <a:rPr lang="en-GB" sz="2000" dirty="0" smtClean="0">
                <a:solidFill>
                  <a:srgbClr val="000000"/>
                </a:solidFill>
                <a:latin typeface="Calibri"/>
                <a:cs typeface="Calibri"/>
              </a:rPr>
              <a:t>- But this means the results are likely to be an overestimate of 		population prevalence</a:t>
            </a:r>
          </a:p>
          <a:p>
            <a:pPr marL="1085850" lvl="1" indent="-342900">
              <a:lnSpc>
                <a:spcPct val="110000"/>
              </a:lnSpc>
              <a:buFontTx/>
              <a:buChar char="-"/>
              <a:defRPr/>
            </a:pPr>
            <a:endParaRPr lang="en-GB" sz="2000" dirty="0">
              <a:solidFill>
                <a:srgbClr val="000000"/>
              </a:solidFill>
              <a:latin typeface="Calibri"/>
              <a:cs typeface="Calibri"/>
            </a:endParaRPr>
          </a:p>
          <a:p>
            <a:pPr marL="1085850" lvl="1" indent="-342900">
              <a:lnSpc>
                <a:spcPct val="110000"/>
              </a:lnSpc>
              <a:buFontTx/>
              <a:buChar char="-"/>
              <a:defRPr/>
            </a:pPr>
            <a:endParaRPr lang="en-GB" sz="2000" dirty="0" smtClean="0">
              <a:solidFill>
                <a:srgbClr val="000000"/>
              </a:solidFill>
              <a:latin typeface="Calibri"/>
              <a:cs typeface="Calibri"/>
            </a:endParaRPr>
          </a:p>
          <a:p>
            <a:pPr marL="1085850" lvl="1" indent="-342900">
              <a:lnSpc>
                <a:spcPct val="110000"/>
              </a:lnSpc>
              <a:buFontTx/>
              <a:buChar char="-"/>
              <a:defRPr/>
            </a:pPr>
            <a:endParaRPr lang="en-GB" sz="2000" dirty="0">
              <a:solidFill>
                <a:srgbClr val="000000"/>
              </a:solidFill>
              <a:latin typeface="Calibri"/>
              <a:cs typeface="Calibri"/>
            </a:endParaRPr>
          </a:p>
          <a:p>
            <a:pPr marL="1085850" lvl="1" indent="-342900">
              <a:lnSpc>
                <a:spcPct val="110000"/>
              </a:lnSpc>
              <a:buFontTx/>
              <a:buChar char="-"/>
              <a:defRPr/>
            </a:pPr>
            <a:endParaRPr lang="en-GB" sz="2000" dirty="0" smtClean="0">
              <a:solidFill>
                <a:srgbClr val="000000"/>
              </a:solidFill>
              <a:latin typeface="Calibri"/>
              <a:cs typeface="Calibri"/>
            </a:endParaRPr>
          </a:p>
          <a:p>
            <a:pPr marL="1085850" lvl="1" indent="-342900">
              <a:lnSpc>
                <a:spcPct val="110000"/>
              </a:lnSpc>
              <a:buFontTx/>
              <a:buChar char="-"/>
              <a:defRPr/>
            </a:pPr>
            <a:endParaRPr lang="en-GB" sz="2000" dirty="0">
              <a:solidFill>
                <a:srgbClr val="000000"/>
              </a:solidFill>
              <a:latin typeface="Calibri"/>
              <a:cs typeface="Calibri"/>
            </a:endParaRPr>
          </a:p>
          <a:p>
            <a:pPr marL="1085850" lvl="1" indent="-342900">
              <a:lnSpc>
                <a:spcPct val="110000"/>
              </a:lnSpc>
              <a:buFontTx/>
              <a:buChar char="-"/>
              <a:defRPr/>
            </a:pPr>
            <a:endParaRPr lang="en-GB" sz="2000" dirty="0" smtClean="0">
              <a:solidFill>
                <a:srgbClr val="000000"/>
              </a:solidFill>
              <a:latin typeface="Calibri"/>
              <a:cs typeface="Calibri"/>
            </a:endParaRPr>
          </a:p>
          <a:p>
            <a:pPr marL="1085850" lvl="1" indent="-342900">
              <a:lnSpc>
                <a:spcPct val="110000"/>
              </a:lnSpc>
              <a:buFontTx/>
              <a:buChar char="-"/>
              <a:defRPr/>
            </a:pPr>
            <a:endParaRPr lang="en-GB" sz="2000" dirty="0">
              <a:solidFill>
                <a:srgbClr val="000000"/>
              </a:solidFill>
              <a:latin typeface="Calibri"/>
              <a:cs typeface="Calibri"/>
            </a:endParaRPr>
          </a:p>
          <a:p>
            <a:pPr marL="1085850" lvl="1" indent="-342900">
              <a:lnSpc>
                <a:spcPct val="110000"/>
              </a:lnSpc>
              <a:buFontTx/>
              <a:buChar char="-"/>
              <a:defRPr/>
            </a:pPr>
            <a:endParaRPr lang="en-GB" sz="2000" dirty="0" smtClean="0">
              <a:solidFill>
                <a:srgbClr val="000000"/>
              </a:solidFill>
              <a:latin typeface="Calibri"/>
              <a:cs typeface="Calibri"/>
            </a:endParaRPr>
          </a:p>
          <a:p>
            <a:pPr marL="342900" indent="-342900">
              <a:lnSpc>
                <a:spcPct val="110000"/>
              </a:lnSpc>
              <a:buFontTx/>
              <a:buChar char="-"/>
              <a:defRPr/>
            </a:pPr>
            <a:endParaRPr lang="en-GB" dirty="0" smtClean="0">
              <a:solidFill>
                <a:srgbClr val="000000"/>
              </a:solidFill>
              <a:latin typeface="Calibri"/>
              <a:cs typeface="Calibri"/>
            </a:endParaRPr>
          </a:p>
        </p:txBody>
      </p:sp>
      <p:sp>
        <p:nvSpPr>
          <p:cNvPr id="66563" name="TextBox 1"/>
          <p:cNvSpPr txBox="1">
            <a:spLocks noChangeArrowheads="1"/>
          </p:cNvSpPr>
          <p:nvPr/>
        </p:nvSpPr>
        <p:spPr bwMode="auto">
          <a:xfrm>
            <a:off x="250825" y="188913"/>
            <a:ext cx="4681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3600" b="1" u="sng">
                <a:solidFill>
                  <a:srgbClr val="000000"/>
                </a:solidFill>
                <a:latin typeface="Calibri" panose="020F0502020204030204" pitchFamily="34" charset="0"/>
              </a:rPr>
              <a:t>Discussion</a:t>
            </a:r>
          </a:p>
        </p:txBody>
      </p:sp>
      <p:graphicFrame>
        <p:nvGraphicFramePr>
          <p:cNvPr id="5" name="Chart 4"/>
          <p:cNvGraphicFramePr>
            <a:graphicFrameLocks/>
          </p:cNvGraphicFramePr>
          <p:nvPr>
            <p:extLst>
              <p:ext uri="{D42A27DB-BD31-4B8C-83A1-F6EECF244321}">
                <p14:modId xmlns:p14="http://schemas.microsoft.com/office/powerpoint/2010/main" val="1288154753"/>
              </p:ext>
            </p:extLst>
          </p:nvPr>
        </p:nvGraphicFramePr>
        <p:xfrm>
          <a:off x="441325" y="2843699"/>
          <a:ext cx="8827548" cy="2409825"/>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p:cNvGrpSpPr>
            <a:grpSpLocks/>
          </p:cNvGrpSpPr>
          <p:nvPr/>
        </p:nvGrpSpPr>
        <p:grpSpPr bwMode="auto">
          <a:xfrm>
            <a:off x="-32274" y="3870328"/>
            <a:ext cx="9009587" cy="646331"/>
            <a:chOff x="-91816" y="3072231"/>
            <a:chExt cx="9011052" cy="646584"/>
          </a:xfrm>
        </p:grpSpPr>
        <p:sp>
          <p:nvSpPr>
            <p:cNvPr id="66599" name="TextBox 17"/>
            <p:cNvSpPr txBox="1">
              <a:spLocks noChangeArrowheads="1"/>
            </p:cNvSpPr>
            <p:nvPr/>
          </p:nvSpPr>
          <p:spPr bwMode="auto">
            <a:xfrm>
              <a:off x="8152473" y="3288007"/>
              <a:ext cx="766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solidFill>
                    <a:srgbClr val="000000"/>
                  </a:solidFill>
                  <a:latin typeface="Calibri" panose="020F0502020204030204" pitchFamily="34" charset="0"/>
                </a:rPr>
                <a:t>10 – 12 </a:t>
              </a:r>
            </a:p>
          </p:txBody>
        </p:sp>
        <p:grpSp>
          <p:nvGrpSpPr>
            <p:cNvPr id="66600" name="Group 16392"/>
            <p:cNvGrpSpPr>
              <a:grpSpLocks/>
            </p:cNvGrpSpPr>
            <p:nvPr/>
          </p:nvGrpSpPr>
          <p:grpSpPr bwMode="auto">
            <a:xfrm>
              <a:off x="-91816" y="3072231"/>
              <a:ext cx="8062492" cy="646584"/>
              <a:chOff x="-91816" y="3072231"/>
              <a:chExt cx="8062492" cy="646584"/>
            </a:xfrm>
          </p:grpSpPr>
          <p:sp>
            <p:nvSpPr>
              <p:cNvPr id="66601" name="TextBox 14"/>
              <p:cNvSpPr txBox="1">
                <a:spLocks noChangeArrowheads="1"/>
              </p:cNvSpPr>
              <p:nvPr/>
            </p:nvSpPr>
            <p:spPr bwMode="auto">
              <a:xfrm>
                <a:off x="823915" y="3275965"/>
                <a:ext cx="766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solidFill>
                      <a:srgbClr val="000000"/>
                    </a:solidFill>
                    <a:latin typeface="Calibri" panose="020F0502020204030204" pitchFamily="34" charset="0"/>
                  </a:rPr>
                  <a:t>0 – 3 </a:t>
                </a:r>
              </a:p>
            </p:txBody>
          </p:sp>
          <p:sp>
            <p:nvSpPr>
              <p:cNvPr id="66602" name="TextBox 20"/>
              <p:cNvSpPr txBox="1">
                <a:spLocks noChangeArrowheads="1"/>
              </p:cNvSpPr>
              <p:nvPr/>
            </p:nvSpPr>
            <p:spPr bwMode="auto">
              <a:xfrm>
                <a:off x="3271548" y="3262629"/>
                <a:ext cx="709909" cy="27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solidFill>
                      <a:srgbClr val="000000"/>
                    </a:solidFill>
                    <a:latin typeface="Calibri" panose="020F0502020204030204" pitchFamily="34" charset="0"/>
                  </a:rPr>
                  <a:t>5</a:t>
                </a:r>
              </a:p>
            </p:txBody>
          </p:sp>
          <p:sp>
            <p:nvSpPr>
              <p:cNvPr id="66603" name="TextBox 21"/>
              <p:cNvSpPr txBox="1">
                <a:spLocks noChangeArrowheads="1"/>
              </p:cNvSpPr>
              <p:nvPr/>
            </p:nvSpPr>
            <p:spPr bwMode="auto">
              <a:xfrm>
                <a:off x="4007653" y="3277512"/>
                <a:ext cx="2243941" cy="262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100">
                    <a:solidFill>
                      <a:srgbClr val="000000"/>
                    </a:solidFill>
                    <a:latin typeface="Calibri" panose="020F0502020204030204" pitchFamily="34" charset="0"/>
                  </a:rPr>
                  <a:t>6 – 7 (=5.5) </a:t>
                </a:r>
              </a:p>
            </p:txBody>
          </p:sp>
          <p:sp>
            <p:nvSpPr>
              <p:cNvPr id="66604" name="TextBox 23"/>
              <p:cNvSpPr txBox="1">
                <a:spLocks noChangeArrowheads="1"/>
              </p:cNvSpPr>
              <p:nvPr/>
            </p:nvSpPr>
            <p:spPr bwMode="auto">
              <a:xfrm>
                <a:off x="6402224" y="3254651"/>
                <a:ext cx="766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solidFill>
                      <a:srgbClr val="000000"/>
                    </a:solidFill>
                    <a:latin typeface="Calibri" panose="020F0502020204030204" pitchFamily="34" charset="0"/>
                  </a:rPr>
                  <a:t>8</a:t>
                </a:r>
              </a:p>
            </p:txBody>
          </p:sp>
          <p:sp>
            <p:nvSpPr>
              <p:cNvPr id="66605" name="TextBox 24"/>
              <p:cNvSpPr txBox="1">
                <a:spLocks noChangeArrowheads="1"/>
              </p:cNvSpPr>
              <p:nvPr/>
            </p:nvSpPr>
            <p:spPr bwMode="auto">
              <a:xfrm>
                <a:off x="7203913" y="3262629"/>
                <a:ext cx="766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solidFill>
                      <a:srgbClr val="000000"/>
                    </a:solidFill>
                    <a:latin typeface="Calibri" panose="020F0502020204030204" pitchFamily="34" charset="0"/>
                  </a:rPr>
                  <a:t>9</a:t>
                </a:r>
              </a:p>
            </p:txBody>
          </p:sp>
          <p:sp>
            <p:nvSpPr>
              <p:cNvPr id="66606" name="TextBox 25"/>
              <p:cNvSpPr txBox="1">
                <a:spLocks noChangeArrowheads="1"/>
              </p:cNvSpPr>
              <p:nvPr/>
            </p:nvSpPr>
            <p:spPr bwMode="auto">
              <a:xfrm>
                <a:off x="1668333" y="3295848"/>
                <a:ext cx="1291675" cy="2613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100">
                    <a:solidFill>
                      <a:srgbClr val="000000"/>
                    </a:solidFill>
                    <a:latin typeface="Calibri" panose="020F0502020204030204" pitchFamily="34" charset="0"/>
                  </a:rPr>
                  <a:t>4 (=2.5)</a:t>
                </a:r>
              </a:p>
            </p:txBody>
          </p:sp>
          <p:sp>
            <p:nvSpPr>
              <p:cNvPr id="15" name="TextBox 14"/>
              <p:cNvSpPr txBox="1"/>
              <p:nvPr/>
            </p:nvSpPr>
            <p:spPr>
              <a:xfrm>
                <a:off x="-91816" y="3072231"/>
                <a:ext cx="602824" cy="646584"/>
              </a:xfrm>
              <a:prstGeom prst="rect">
                <a:avLst/>
              </a:prstGeom>
              <a:noFill/>
            </p:spPr>
            <p:txBody>
              <a:bodyPr wrap="square">
                <a:spAutoFit/>
              </a:bodyPr>
              <a:lstStyle/>
              <a:p>
                <a:pPr algn="ctr">
                  <a:defRPr/>
                </a:pPr>
                <a:r>
                  <a:rPr lang="en-GB" sz="900" b="1" dirty="0">
                    <a:solidFill>
                      <a:srgbClr val="000000"/>
                    </a:solidFill>
                    <a:latin typeface="Calibri" panose="020F0502020204030204" pitchFamily="34" charset="0"/>
                  </a:rPr>
                  <a:t>AUDIT-C Score for GDS sample</a:t>
                </a:r>
              </a:p>
            </p:txBody>
          </p:sp>
        </p:grpSp>
      </p:grpSp>
      <p:grpSp>
        <p:nvGrpSpPr>
          <p:cNvPr id="16" name="Group 15"/>
          <p:cNvGrpSpPr>
            <a:grpSpLocks/>
          </p:cNvGrpSpPr>
          <p:nvPr/>
        </p:nvGrpSpPr>
        <p:grpSpPr bwMode="auto">
          <a:xfrm>
            <a:off x="-17293" y="3122613"/>
            <a:ext cx="8969203" cy="577850"/>
            <a:chOff x="-52017" y="2372574"/>
            <a:chExt cx="8969651" cy="577081"/>
          </a:xfrm>
        </p:grpSpPr>
        <p:grpSp>
          <p:nvGrpSpPr>
            <p:cNvPr id="66587" name="Group 16395"/>
            <p:cNvGrpSpPr>
              <a:grpSpLocks/>
            </p:cNvGrpSpPr>
            <p:nvPr/>
          </p:nvGrpSpPr>
          <p:grpSpPr bwMode="auto">
            <a:xfrm>
              <a:off x="-52017" y="2372574"/>
              <a:ext cx="8969651" cy="577081"/>
              <a:chOff x="-52017" y="2372574"/>
              <a:chExt cx="8969651" cy="577081"/>
            </a:xfrm>
          </p:grpSpPr>
          <p:sp>
            <p:nvSpPr>
              <p:cNvPr id="66589" name="TextBox 7"/>
              <p:cNvSpPr txBox="1">
                <a:spLocks noChangeArrowheads="1"/>
              </p:cNvSpPr>
              <p:nvPr/>
            </p:nvSpPr>
            <p:spPr bwMode="auto">
              <a:xfrm>
                <a:off x="8150871" y="2496114"/>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dirty="0">
                    <a:solidFill>
                      <a:srgbClr val="000000"/>
                    </a:solidFill>
                    <a:latin typeface="Calibri" panose="020F0502020204030204" pitchFamily="34" charset="0"/>
                  </a:rPr>
                  <a:t>Top 10%</a:t>
                </a:r>
              </a:p>
            </p:txBody>
          </p:sp>
          <p:grpSp>
            <p:nvGrpSpPr>
              <p:cNvPr id="66590" name="Group 16394"/>
              <p:cNvGrpSpPr>
                <a:grpSpLocks/>
              </p:cNvGrpSpPr>
              <p:nvPr/>
            </p:nvGrpSpPr>
            <p:grpSpPr bwMode="auto">
              <a:xfrm>
                <a:off x="-52017" y="2372574"/>
                <a:ext cx="8156846" cy="577081"/>
                <a:chOff x="-52017" y="2372574"/>
                <a:chExt cx="8156846" cy="577081"/>
              </a:xfrm>
            </p:grpSpPr>
            <p:sp>
              <p:nvSpPr>
                <p:cNvPr id="66591" name="TextBox 1"/>
                <p:cNvSpPr txBox="1">
                  <a:spLocks noChangeArrowheads="1"/>
                </p:cNvSpPr>
                <p:nvPr/>
              </p:nvSpPr>
              <p:spPr bwMode="auto">
                <a:xfrm>
                  <a:off x="809499" y="2491662"/>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dirty="0">
                      <a:solidFill>
                        <a:srgbClr val="000000"/>
                      </a:solidFill>
                      <a:latin typeface="Calibri" panose="020F0502020204030204" pitchFamily="34" charset="0"/>
                    </a:rPr>
                    <a:t>Lowest 10%</a:t>
                  </a:r>
                </a:p>
              </p:txBody>
            </p:sp>
            <p:sp>
              <p:nvSpPr>
                <p:cNvPr id="22" name="TextBox 21"/>
                <p:cNvSpPr txBox="1"/>
                <p:nvPr/>
              </p:nvSpPr>
              <p:spPr>
                <a:xfrm>
                  <a:off x="4103388" y="2492138"/>
                  <a:ext cx="1530426" cy="229882"/>
                </a:xfrm>
                <a:prstGeom prst="rect">
                  <a:avLst/>
                </a:prstGeom>
                <a:solidFill>
                  <a:schemeClr val="accent3"/>
                </a:solidFill>
              </p:spPr>
              <p:txBody>
                <a:bodyPr>
                  <a:spAutoFit/>
                </a:bodyPr>
                <a:lstStyle/>
                <a:p>
                  <a:pPr algn="ctr">
                    <a:defRPr/>
                  </a:pPr>
                  <a:r>
                    <a:rPr lang="en-GB" sz="900" dirty="0">
                      <a:solidFill>
                        <a:srgbClr val="000000"/>
                      </a:solidFill>
                      <a:latin typeface="Calibri" panose="020F0502020204030204" pitchFamily="34" charset="0"/>
                    </a:rPr>
                    <a:t>Average (middle 20%)</a:t>
                  </a:r>
                </a:p>
              </p:txBody>
            </p:sp>
            <p:sp>
              <p:nvSpPr>
                <p:cNvPr id="66593" name="TextBox 9"/>
                <p:cNvSpPr txBox="1">
                  <a:spLocks noChangeArrowheads="1"/>
                </p:cNvSpPr>
                <p:nvPr/>
              </p:nvSpPr>
              <p:spPr bwMode="auto">
                <a:xfrm>
                  <a:off x="7338066" y="2496114"/>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a:solidFill>
                        <a:srgbClr val="000000"/>
                      </a:solidFill>
                      <a:latin typeface="Calibri" panose="020F0502020204030204" pitchFamily="34" charset="0"/>
                    </a:rPr>
                    <a:t>Very high</a:t>
                  </a:r>
                </a:p>
              </p:txBody>
            </p:sp>
            <p:sp>
              <p:nvSpPr>
                <p:cNvPr id="66594" name="TextBox 10"/>
                <p:cNvSpPr txBox="1">
                  <a:spLocks noChangeArrowheads="1"/>
                </p:cNvSpPr>
                <p:nvPr/>
              </p:nvSpPr>
              <p:spPr bwMode="auto">
                <a:xfrm>
                  <a:off x="6533012" y="2492990"/>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dirty="0">
                      <a:solidFill>
                        <a:srgbClr val="000000"/>
                      </a:solidFill>
                      <a:latin typeface="Calibri" panose="020F0502020204030204" pitchFamily="34" charset="0"/>
                    </a:rPr>
                    <a:t>High</a:t>
                  </a:r>
                </a:p>
              </p:txBody>
            </p:sp>
            <p:sp>
              <p:nvSpPr>
                <p:cNvPr id="66595" name="TextBox 11"/>
                <p:cNvSpPr txBox="1">
                  <a:spLocks noChangeArrowheads="1"/>
                </p:cNvSpPr>
                <p:nvPr/>
              </p:nvSpPr>
              <p:spPr bwMode="auto">
                <a:xfrm>
                  <a:off x="5686719" y="2508609"/>
                  <a:ext cx="8050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dirty="0">
                      <a:solidFill>
                        <a:srgbClr val="000000"/>
                      </a:solidFill>
                      <a:latin typeface="Calibri" panose="020F0502020204030204" pitchFamily="34" charset="0"/>
                    </a:rPr>
                    <a:t>High-average</a:t>
                  </a:r>
                </a:p>
              </p:txBody>
            </p:sp>
            <p:sp>
              <p:nvSpPr>
                <p:cNvPr id="66596" name="TextBox 12"/>
                <p:cNvSpPr txBox="1">
                  <a:spLocks noChangeArrowheads="1"/>
                </p:cNvSpPr>
                <p:nvPr/>
              </p:nvSpPr>
              <p:spPr bwMode="auto">
                <a:xfrm>
                  <a:off x="1660916" y="2498137"/>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a:solidFill>
                        <a:srgbClr val="000000"/>
                      </a:solidFill>
                      <a:latin typeface="Calibri" panose="020F0502020204030204" pitchFamily="34" charset="0"/>
                    </a:rPr>
                    <a:t>Very low</a:t>
                  </a:r>
                </a:p>
              </p:txBody>
            </p:sp>
            <p:sp>
              <p:nvSpPr>
                <p:cNvPr id="66597" name="TextBox 13"/>
                <p:cNvSpPr txBox="1">
                  <a:spLocks noChangeArrowheads="1"/>
                </p:cNvSpPr>
                <p:nvPr/>
              </p:nvSpPr>
              <p:spPr bwMode="auto">
                <a:xfrm>
                  <a:off x="2470302" y="2491662"/>
                  <a:ext cx="7667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dirty="0">
                      <a:solidFill>
                        <a:srgbClr val="000000"/>
                      </a:solidFill>
                      <a:latin typeface="Calibri" panose="020F0502020204030204" pitchFamily="34" charset="0"/>
                    </a:rPr>
                    <a:t>Low</a:t>
                  </a:r>
                </a:p>
              </p:txBody>
            </p:sp>
            <p:sp>
              <p:nvSpPr>
                <p:cNvPr id="28" name="TextBox 27"/>
                <p:cNvSpPr txBox="1"/>
                <p:nvPr/>
              </p:nvSpPr>
              <p:spPr>
                <a:xfrm>
                  <a:off x="-52017" y="2372574"/>
                  <a:ext cx="823954" cy="577081"/>
                </a:xfrm>
                <a:prstGeom prst="rect">
                  <a:avLst/>
                </a:prstGeom>
                <a:noFill/>
              </p:spPr>
              <p:txBody>
                <a:bodyPr>
                  <a:spAutoFit/>
                </a:bodyPr>
                <a:lstStyle/>
                <a:p>
                  <a:pPr algn="ctr">
                    <a:defRPr/>
                  </a:pPr>
                  <a:r>
                    <a:rPr lang="en-GB" sz="1050" b="1" dirty="0">
                      <a:solidFill>
                        <a:srgbClr val="000000"/>
                      </a:solidFill>
                      <a:latin typeface="Calibri" panose="020F0502020204030204" pitchFamily="34" charset="0"/>
                    </a:rPr>
                    <a:t>Normative belief response</a:t>
                  </a:r>
                </a:p>
              </p:txBody>
            </p:sp>
          </p:grpSp>
        </p:grpSp>
        <p:sp>
          <p:nvSpPr>
            <p:cNvPr id="66588" name="TextBox 51"/>
            <p:cNvSpPr txBox="1">
              <a:spLocks noChangeArrowheads="1"/>
            </p:cNvSpPr>
            <p:nvPr/>
          </p:nvSpPr>
          <p:spPr bwMode="auto">
            <a:xfrm>
              <a:off x="3265181" y="2506796"/>
              <a:ext cx="81807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900" dirty="0">
                  <a:solidFill>
                    <a:srgbClr val="000000"/>
                  </a:solidFill>
                  <a:latin typeface="Calibri" panose="020F0502020204030204" pitchFamily="34" charset="0"/>
                </a:rPr>
                <a:t>Low-average</a:t>
              </a:r>
            </a:p>
          </p:txBody>
        </p:sp>
      </p:grpSp>
      <p:sp>
        <p:nvSpPr>
          <p:cNvPr id="29" name="TextBox 28"/>
          <p:cNvSpPr txBox="1">
            <a:spLocks noChangeArrowheads="1"/>
          </p:cNvSpPr>
          <p:nvPr/>
        </p:nvSpPr>
        <p:spPr bwMode="auto">
          <a:xfrm>
            <a:off x="2981325" y="2611438"/>
            <a:ext cx="1439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1400">
                <a:solidFill>
                  <a:srgbClr val="000000"/>
                </a:solidFill>
                <a:latin typeface="Calibri" panose="020F0502020204030204" pitchFamily="34" charset="0"/>
              </a:rPr>
              <a:t>Low-average</a:t>
            </a:r>
          </a:p>
        </p:txBody>
      </p:sp>
      <p:cxnSp>
        <p:nvCxnSpPr>
          <p:cNvPr id="30" name="Straight Arrow Connector 29"/>
          <p:cNvCxnSpPr>
            <a:cxnSpLocks noChangeShapeType="1"/>
          </p:cNvCxnSpPr>
          <p:nvPr/>
        </p:nvCxnSpPr>
        <p:spPr bwMode="auto">
          <a:xfrm>
            <a:off x="3549650" y="2874963"/>
            <a:ext cx="7938" cy="4889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31" name="Picture 9" descr="https://cdn4.iconfinder.com/data/icons/dot/256/man_person_mens_roo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354671"/>
            <a:ext cx="8620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p:cNvSpPr txBox="1">
            <a:spLocks noChangeArrowheads="1"/>
          </p:cNvSpPr>
          <p:nvPr/>
        </p:nvSpPr>
        <p:spPr bwMode="auto">
          <a:xfrm>
            <a:off x="6465531" y="4915890"/>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1400" dirty="0">
                <a:solidFill>
                  <a:srgbClr val="000000"/>
                </a:solidFill>
                <a:latin typeface="Calibri" panose="020F0502020204030204" pitchFamily="34" charset="0"/>
              </a:rPr>
              <a:t>AUDIT-C =8</a:t>
            </a:r>
          </a:p>
        </p:txBody>
      </p:sp>
      <p:sp>
        <p:nvSpPr>
          <p:cNvPr id="3" name="Line Callout 2 2"/>
          <p:cNvSpPr>
            <a:spLocks/>
          </p:cNvSpPr>
          <p:nvPr/>
        </p:nvSpPr>
        <p:spPr bwMode="auto">
          <a:xfrm>
            <a:off x="4918075" y="2544763"/>
            <a:ext cx="2174875" cy="393700"/>
          </a:xfrm>
          <a:prstGeom prst="borderCallout2">
            <a:avLst>
              <a:gd name="adj1" fmla="val 18750"/>
              <a:gd name="adj2" fmla="val -847"/>
              <a:gd name="adj3" fmla="val 18750"/>
              <a:gd name="adj4" fmla="val -16667"/>
              <a:gd name="adj5" fmla="val 24866"/>
              <a:gd name="adj6" fmla="val -2606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600">
                <a:solidFill>
                  <a:srgbClr val="000000"/>
                </a:solidFill>
                <a:latin typeface="Calibri" charset="0"/>
                <a:ea typeface="MS PGothic" charset="0"/>
                <a:cs typeface="MS PGothic" charset="0"/>
              </a:rPr>
              <a:t>7-4 =</a:t>
            </a:r>
            <a:r>
              <a:rPr lang="en-US" sz="1600" b="1">
                <a:solidFill>
                  <a:srgbClr val="000000"/>
                </a:solidFill>
                <a:latin typeface="Calibri" charset="0"/>
                <a:ea typeface="MS PGothic" charset="0"/>
                <a:cs typeface="MS PGothic" charset="0"/>
              </a:rPr>
              <a:t>3</a:t>
            </a:r>
            <a:r>
              <a:rPr lang="en-US" sz="1600">
                <a:solidFill>
                  <a:srgbClr val="000000"/>
                </a:solidFill>
                <a:latin typeface="Calibri" charset="0"/>
                <a:ea typeface="MS PGothic" charset="0"/>
                <a:cs typeface="MS PGothic" charset="0"/>
              </a:rPr>
              <a:t> </a:t>
            </a:r>
            <a:r>
              <a:rPr lang="en-US" sz="1600" i="1">
                <a:solidFill>
                  <a:srgbClr val="000000"/>
                </a:solidFill>
                <a:latin typeface="Calibri" charset="0"/>
                <a:ea typeface="MS PGothic" charset="0"/>
                <a:cs typeface="MS PGothic" charset="0"/>
              </a:rPr>
              <a:t>in GDS sample</a:t>
            </a:r>
          </a:p>
        </p:txBody>
      </p:sp>
      <p:sp>
        <p:nvSpPr>
          <p:cNvPr id="37" name="TextBox 14"/>
          <p:cNvSpPr txBox="1">
            <a:spLocks noChangeArrowheads="1"/>
          </p:cNvSpPr>
          <p:nvPr/>
        </p:nvSpPr>
        <p:spPr bwMode="auto">
          <a:xfrm>
            <a:off x="835785" y="4086506"/>
            <a:ext cx="766763"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dirty="0">
                <a:solidFill>
                  <a:srgbClr val="008000"/>
                </a:solidFill>
                <a:latin typeface="Calibri" panose="020F0502020204030204" pitchFamily="34" charset="0"/>
              </a:rPr>
              <a:t>0 – 2 </a:t>
            </a:r>
          </a:p>
        </p:txBody>
      </p:sp>
      <p:sp>
        <p:nvSpPr>
          <p:cNvPr id="38" name="TextBox 25"/>
          <p:cNvSpPr txBox="1">
            <a:spLocks noChangeArrowheads="1"/>
          </p:cNvSpPr>
          <p:nvPr/>
        </p:nvSpPr>
        <p:spPr bwMode="auto">
          <a:xfrm>
            <a:off x="1692275" y="4100513"/>
            <a:ext cx="1439863"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100" dirty="0">
                <a:solidFill>
                  <a:srgbClr val="008000"/>
                </a:solidFill>
                <a:latin typeface="Calibri" panose="020F0502020204030204" pitchFamily="34" charset="0"/>
              </a:rPr>
              <a:t>3 (=2.5)</a:t>
            </a:r>
          </a:p>
        </p:txBody>
      </p:sp>
      <p:sp>
        <p:nvSpPr>
          <p:cNvPr id="39" name="TextBox 20"/>
          <p:cNvSpPr txBox="1">
            <a:spLocks noChangeArrowheads="1"/>
          </p:cNvSpPr>
          <p:nvPr/>
        </p:nvSpPr>
        <p:spPr bwMode="auto">
          <a:xfrm>
            <a:off x="3317690" y="4094163"/>
            <a:ext cx="709613"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solidFill>
                  <a:srgbClr val="008000"/>
                </a:solidFill>
                <a:latin typeface="Calibri" panose="020F0502020204030204" pitchFamily="34" charset="0"/>
              </a:rPr>
              <a:t>4</a:t>
            </a:r>
          </a:p>
        </p:txBody>
      </p:sp>
      <p:sp>
        <p:nvSpPr>
          <p:cNvPr id="40" name="TextBox 21"/>
          <p:cNvSpPr txBox="1">
            <a:spLocks noChangeArrowheads="1"/>
          </p:cNvSpPr>
          <p:nvPr/>
        </p:nvSpPr>
        <p:spPr bwMode="auto">
          <a:xfrm>
            <a:off x="4137904" y="4094163"/>
            <a:ext cx="2243137" cy="263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100" dirty="0">
                <a:solidFill>
                  <a:srgbClr val="008000"/>
                </a:solidFill>
                <a:latin typeface="Calibri" panose="020F0502020204030204" pitchFamily="34" charset="0"/>
              </a:rPr>
              <a:t>5 – 6 (=5.5) </a:t>
            </a:r>
          </a:p>
        </p:txBody>
      </p:sp>
      <p:sp>
        <p:nvSpPr>
          <p:cNvPr id="41" name="TextBox 23"/>
          <p:cNvSpPr txBox="1">
            <a:spLocks noChangeArrowheads="1"/>
          </p:cNvSpPr>
          <p:nvPr/>
        </p:nvSpPr>
        <p:spPr bwMode="auto">
          <a:xfrm>
            <a:off x="6760623" y="4068763"/>
            <a:ext cx="406400" cy="277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a:solidFill>
                  <a:srgbClr val="008000"/>
                </a:solidFill>
                <a:latin typeface="Calibri" panose="020F0502020204030204" pitchFamily="34" charset="0"/>
              </a:rPr>
              <a:t>7</a:t>
            </a:r>
          </a:p>
        </p:txBody>
      </p:sp>
      <p:sp>
        <p:nvSpPr>
          <p:cNvPr id="42" name="TextBox 24"/>
          <p:cNvSpPr txBox="1">
            <a:spLocks noChangeArrowheads="1"/>
          </p:cNvSpPr>
          <p:nvPr/>
        </p:nvSpPr>
        <p:spPr bwMode="auto">
          <a:xfrm>
            <a:off x="7375525" y="4092575"/>
            <a:ext cx="754063" cy="277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dirty="0">
                <a:solidFill>
                  <a:srgbClr val="008000"/>
                </a:solidFill>
                <a:latin typeface="Calibri" panose="020F0502020204030204" pitchFamily="34" charset="0"/>
              </a:rPr>
              <a:t>8</a:t>
            </a:r>
          </a:p>
        </p:txBody>
      </p:sp>
      <p:cxnSp>
        <p:nvCxnSpPr>
          <p:cNvPr id="33" name="Straight Arrow Connector 32"/>
          <p:cNvCxnSpPr>
            <a:cxnSpLocks noChangeShapeType="1"/>
          </p:cNvCxnSpPr>
          <p:nvPr/>
        </p:nvCxnSpPr>
        <p:spPr bwMode="auto">
          <a:xfrm flipV="1">
            <a:off x="6869991" y="3956050"/>
            <a:ext cx="7059" cy="95984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4" name="Oval 43"/>
          <p:cNvSpPr>
            <a:spLocks noChangeArrowheads="1"/>
          </p:cNvSpPr>
          <p:nvPr/>
        </p:nvSpPr>
        <p:spPr bwMode="auto">
          <a:xfrm>
            <a:off x="3526886" y="3597460"/>
            <a:ext cx="300037" cy="37465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endParaRPr lang="en-US" altLang="en-US" sz="2400">
              <a:solidFill>
                <a:srgbClr val="000000"/>
              </a:solidFill>
            </a:endParaRPr>
          </a:p>
        </p:txBody>
      </p:sp>
      <p:sp>
        <p:nvSpPr>
          <p:cNvPr id="45" name="Oval 44"/>
          <p:cNvSpPr>
            <a:spLocks noChangeArrowheads="1"/>
          </p:cNvSpPr>
          <p:nvPr/>
        </p:nvSpPr>
        <p:spPr bwMode="auto">
          <a:xfrm>
            <a:off x="6786378" y="3588814"/>
            <a:ext cx="300037" cy="374650"/>
          </a:xfrm>
          <a:prstGeom prst="ellipse">
            <a:avLst/>
          </a:prstGeom>
          <a:noFill/>
          <a:ln w="25400">
            <a:solidFill>
              <a:srgbClr val="00009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endParaRPr lang="en-US" altLang="en-US" sz="2400">
              <a:solidFill>
                <a:srgbClr val="000000"/>
              </a:solidFill>
            </a:endParaRPr>
          </a:p>
        </p:txBody>
      </p:sp>
      <p:cxnSp>
        <p:nvCxnSpPr>
          <p:cNvPr id="36" name="Straight Arrow Connector 35"/>
          <p:cNvCxnSpPr>
            <a:cxnSpLocks noChangeShapeType="1"/>
            <a:endCxn id="50" idx="3"/>
          </p:cNvCxnSpPr>
          <p:nvPr/>
        </p:nvCxnSpPr>
        <p:spPr bwMode="auto">
          <a:xfrm flipV="1">
            <a:off x="7178131" y="3921298"/>
            <a:ext cx="479459" cy="1002704"/>
          </a:xfrm>
          <a:prstGeom prst="straightConnector1">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cxnSp>
      <p:pic>
        <p:nvPicPr>
          <p:cNvPr id="48" name="Picture 9" descr="https://cdn4.iconfinder.com/data/icons/dot/256/man_person_mens_roo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1813" y="5245679"/>
            <a:ext cx="8620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Line Callout 2 48"/>
          <p:cNvSpPr>
            <a:spLocks/>
          </p:cNvSpPr>
          <p:nvPr/>
        </p:nvSpPr>
        <p:spPr bwMode="auto">
          <a:xfrm>
            <a:off x="4243388" y="5642554"/>
            <a:ext cx="2789237" cy="393700"/>
          </a:xfrm>
          <a:prstGeom prst="borderCallout2">
            <a:avLst>
              <a:gd name="adj1" fmla="val 18750"/>
              <a:gd name="adj2" fmla="val -847"/>
              <a:gd name="adj3" fmla="val 18750"/>
              <a:gd name="adj4" fmla="val -16667"/>
              <a:gd name="adj5" fmla="val 6088"/>
              <a:gd name="adj6" fmla="val -2102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600">
                <a:solidFill>
                  <a:srgbClr val="000000"/>
                </a:solidFill>
                <a:latin typeface="Calibri" charset="0"/>
                <a:ea typeface="MS PGothic" charset="0"/>
                <a:cs typeface="MS PGothic" charset="0"/>
              </a:rPr>
              <a:t>8-4 =</a:t>
            </a:r>
            <a:r>
              <a:rPr lang="en-US" sz="1600" b="1">
                <a:solidFill>
                  <a:srgbClr val="000000"/>
                </a:solidFill>
                <a:latin typeface="Calibri" charset="0"/>
                <a:ea typeface="MS PGothic" charset="0"/>
                <a:cs typeface="MS PGothic" charset="0"/>
              </a:rPr>
              <a:t>4</a:t>
            </a:r>
            <a:r>
              <a:rPr lang="en-US" sz="1600">
                <a:solidFill>
                  <a:srgbClr val="000000"/>
                </a:solidFill>
                <a:latin typeface="Calibri" charset="0"/>
                <a:ea typeface="MS PGothic" charset="0"/>
                <a:cs typeface="MS PGothic" charset="0"/>
              </a:rPr>
              <a:t> </a:t>
            </a:r>
            <a:r>
              <a:rPr lang="en-US" sz="1600" i="1">
                <a:solidFill>
                  <a:srgbClr val="000000"/>
                </a:solidFill>
                <a:latin typeface="Calibri" charset="0"/>
                <a:ea typeface="MS PGothic" charset="0"/>
                <a:cs typeface="MS PGothic" charset="0"/>
              </a:rPr>
              <a:t>in representative sample</a:t>
            </a:r>
          </a:p>
        </p:txBody>
      </p:sp>
      <p:sp>
        <p:nvSpPr>
          <p:cNvPr id="50" name="Oval 49"/>
          <p:cNvSpPr>
            <a:spLocks noChangeArrowheads="1"/>
          </p:cNvSpPr>
          <p:nvPr/>
        </p:nvSpPr>
        <p:spPr bwMode="auto">
          <a:xfrm>
            <a:off x="7613650" y="3601514"/>
            <a:ext cx="300038" cy="374650"/>
          </a:xfrm>
          <a:prstGeom prst="ellipse">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endParaRPr lang="en-US" altLang="en-US" sz="2400">
              <a:solidFill>
                <a:srgbClr val="008000"/>
              </a:solidFill>
            </a:endParaRPr>
          </a:p>
        </p:txBody>
      </p:sp>
      <p:sp>
        <p:nvSpPr>
          <p:cNvPr id="51" name="TextBox 24"/>
          <p:cNvSpPr txBox="1">
            <a:spLocks noChangeArrowheads="1"/>
          </p:cNvSpPr>
          <p:nvPr/>
        </p:nvSpPr>
        <p:spPr bwMode="auto">
          <a:xfrm>
            <a:off x="8251472" y="4100513"/>
            <a:ext cx="6699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1200" dirty="0">
                <a:solidFill>
                  <a:srgbClr val="008000"/>
                </a:solidFill>
                <a:latin typeface="Calibri" panose="020F0502020204030204" pitchFamily="34" charset="0"/>
              </a:rPr>
              <a:t>9-12</a:t>
            </a:r>
          </a:p>
        </p:txBody>
      </p:sp>
      <p:sp>
        <p:nvSpPr>
          <p:cNvPr id="54" name="TextBox 53"/>
          <p:cNvSpPr txBox="1">
            <a:spLocks noChangeArrowheads="1"/>
          </p:cNvSpPr>
          <p:nvPr/>
        </p:nvSpPr>
        <p:spPr bwMode="auto">
          <a:xfrm>
            <a:off x="68057" y="3857980"/>
            <a:ext cx="663463"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800" b="1" dirty="0">
                <a:solidFill>
                  <a:srgbClr val="008000"/>
                </a:solidFill>
                <a:latin typeface="Calibri" panose="020F0502020204030204" pitchFamily="34" charset="0"/>
              </a:rPr>
              <a:t>AUDIT-C Score for representative sample</a:t>
            </a:r>
          </a:p>
        </p:txBody>
      </p:sp>
    </p:spTree>
    <p:extLst>
      <p:ext uri="{BB962C8B-B14F-4D97-AF65-F5344CB8AC3E}">
        <p14:creationId xmlns:p14="http://schemas.microsoft.com/office/powerpoint/2010/main" val="3079087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500"/>
                                        <p:tgtEl>
                                          <p:spTgt spid="1843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3" end="3"/>
                                            </p:txEl>
                                          </p:spTgt>
                                        </p:tgtEl>
                                        <p:attrNameLst>
                                          <p:attrName>style.visibility</p:attrName>
                                        </p:attrNameLst>
                                      </p:cBhvr>
                                      <p:to>
                                        <p:strVal val="visible"/>
                                      </p:to>
                                    </p:set>
                                    <p:animEffect transition="in" filter="fade">
                                      <p:cBhvr>
                                        <p:cTn id="17" dur="500"/>
                                        <p:tgtEl>
                                          <p:spTgt spid="1843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par>
                                <p:cTn id="23" presetID="5"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checkerboard(across)">
                                      <p:cBhvr>
                                        <p:cTn id="57" dur="500"/>
                                        <p:tgtEl>
                                          <p:spTgt spid="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checkerboard(across)">
                                      <p:cBhvr>
                                        <p:cTn id="62" dur="500"/>
                                        <p:tgtEl>
                                          <p:spTgt spid="54"/>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checkerboard(across)">
                                      <p:cBhvr>
                                        <p:cTn id="65" dur="500"/>
                                        <p:tgtEl>
                                          <p:spTgt spid="37"/>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checkerboard(across)">
                                      <p:cBhvr>
                                        <p:cTn id="68" dur="500"/>
                                        <p:tgtEl>
                                          <p:spTgt spid="38"/>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checkerboard(across)">
                                      <p:cBhvr>
                                        <p:cTn id="71" dur="500"/>
                                        <p:tgtEl>
                                          <p:spTgt spid="39"/>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checkerboard(across)">
                                      <p:cBhvr>
                                        <p:cTn id="74" dur="500"/>
                                        <p:tgtEl>
                                          <p:spTgt spid="40"/>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checkerboard(across)">
                                      <p:cBhvr>
                                        <p:cTn id="77" dur="500"/>
                                        <p:tgtEl>
                                          <p:spTgt spid="41"/>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checkerboard(across)">
                                      <p:cBhvr>
                                        <p:cTn id="80" dur="500"/>
                                        <p:tgtEl>
                                          <p:spTgt spid="42"/>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checkerboard(across)">
                                      <p:cBhvr>
                                        <p:cTn id="83" dur="500"/>
                                        <p:tgtEl>
                                          <p:spTgt spid="5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12"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0-#ppt_w/2"/>
                                          </p:val>
                                        </p:tav>
                                        <p:tav tm="100000">
                                          <p:val>
                                            <p:strVal val="#ppt_x"/>
                                          </p:val>
                                        </p:tav>
                                      </p:tavLst>
                                    </p:anim>
                                    <p:anim calcmode="lin" valueType="num">
                                      <p:cBhvr additive="base">
                                        <p:cTn id="89" dur="500" fill="hold"/>
                                        <p:tgtEl>
                                          <p:spTgt spid="36"/>
                                        </p:tgtEl>
                                        <p:attrNameLst>
                                          <p:attrName>ppt_y</p:attrName>
                                        </p:attrNameLst>
                                      </p:cBhvr>
                                      <p:tavLst>
                                        <p:tav tm="0">
                                          <p:val>
                                            <p:strVal val="1+#ppt_h/2"/>
                                          </p:val>
                                        </p:tav>
                                        <p:tav tm="100000">
                                          <p:val>
                                            <p:strVal val="#ppt_y"/>
                                          </p:val>
                                        </p:tav>
                                      </p:tavLst>
                                    </p:anim>
                                  </p:childTnLst>
                                </p:cTn>
                              </p:par>
                              <p:par>
                                <p:cTn id="90" presetID="2" presetClass="entr" presetSubtype="12"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500" fill="hold"/>
                                        <p:tgtEl>
                                          <p:spTgt spid="50"/>
                                        </p:tgtEl>
                                        <p:attrNameLst>
                                          <p:attrName>ppt_x</p:attrName>
                                        </p:attrNameLst>
                                      </p:cBhvr>
                                      <p:tavLst>
                                        <p:tav tm="0">
                                          <p:val>
                                            <p:strVal val="0-#ppt_w/2"/>
                                          </p:val>
                                        </p:tav>
                                        <p:tav tm="100000">
                                          <p:val>
                                            <p:strVal val="#ppt_x"/>
                                          </p:val>
                                        </p:tav>
                                      </p:tavLst>
                                    </p:anim>
                                    <p:anim calcmode="lin" valueType="num">
                                      <p:cBhvr additive="base">
                                        <p:cTn id="9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nodeType="click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checkerboard(across)">
                                      <p:cBhvr>
                                        <p:cTn id="98" dur="500"/>
                                        <p:tgtEl>
                                          <p:spTgt spid="48"/>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checkerboard(across)">
                                      <p:cBhvr>
                                        <p:cTn id="10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9" grpId="0"/>
      <p:bldP spid="32" grpId="0"/>
      <p:bldP spid="3" grpId="0" animBg="1"/>
      <p:bldP spid="37" grpId="0" animBg="1"/>
      <p:bldP spid="38" grpId="0" animBg="1"/>
      <p:bldP spid="39" grpId="0" animBg="1"/>
      <p:bldP spid="40" grpId="0" animBg="1"/>
      <p:bldP spid="41" grpId="0" animBg="1"/>
      <p:bldP spid="42" grpId="0" animBg="1"/>
      <p:bldP spid="44" grpId="0" animBg="1"/>
      <p:bldP spid="45" grpId="0" animBg="1"/>
      <p:bldP spid="49" grpId="0" animBg="1"/>
      <p:bldP spid="50" grpId="0" animBg="1"/>
      <p:bldP spid="51"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4754" name="Object 1"/>
          <p:cNvGraphicFramePr>
            <a:graphicFrameLocks noChangeAspect="1"/>
          </p:cNvGraphicFramePr>
          <p:nvPr/>
        </p:nvGraphicFramePr>
        <p:xfrm>
          <a:off x="250825" y="1268413"/>
          <a:ext cx="4321175" cy="5416550"/>
        </p:xfrm>
        <a:graphic>
          <a:graphicData uri="http://schemas.openxmlformats.org/presentationml/2006/ole">
            <mc:AlternateContent xmlns:mc="http://schemas.openxmlformats.org/markup-compatibility/2006">
              <mc:Choice xmlns:v="urn:schemas-microsoft-com:vml" Requires="v">
                <p:oleObj spid="_x0000_s74779" name="Document" r:id="rId6" imgW="6273569" imgH="8775377" progId="Word.Document.12">
                  <p:embed/>
                </p:oleObj>
              </mc:Choice>
              <mc:Fallback>
                <p:oleObj name="Document" r:id="rId6" imgW="6273569" imgH="8775377" progId="Word.Document.12">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268413"/>
                        <a:ext cx="4321175"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5" name="TextBox 2"/>
          <p:cNvSpPr txBox="1">
            <a:spLocks noChangeArrowheads="1"/>
          </p:cNvSpPr>
          <p:nvPr/>
        </p:nvSpPr>
        <p:spPr bwMode="auto">
          <a:xfrm>
            <a:off x="250825" y="549275"/>
            <a:ext cx="396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2000" b="1">
                <a:latin typeface="Calibri" panose="020F0502020204030204" pitchFamily="34" charset="0"/>
              </a:rPr>
              <a:t>Table 1: Participant demographics</a:t>
            </a:r>
          </a:p>
        </p:txBody>
      </p:sp>
      <p:graphicFrame>
        <p:nvGraphicFramePr>
          <p:cNvPr id="74756" name="Object 3"/>
          <p:cNvGraphicFramePr>
            <a:graphicFrameLocks noChangeAspect="1"/>
          </p:cNvGraphicFramePr>
          <p:nvPr/>
        </p:nvGraphicFramePr>
        <p:xfrm>
          <a:off x="4681538" y="1268413"/>
          <a:ext cx="4211637" cy="5589587"/>
        </p:xfrm>
        <a:graphic>
          <a:graphicData uri="http://schemas.openxmlformats.org/presentationml/2006/ole">
            <mc:AlternateContent xmlns:mc="http://schemas.openxmlformats.org/markup-compatibility/2006">
              <mc:Choice xmlns:v="urn:schemas-microsoft-com:vml" Requires="v">
                <p:oleObj spid="_x0000_s74780" name="Document" r:id="rId9" imgW="6794250" imgH="8673781" progId="Word.Document.12">
                  <p:embed/>
                </p:oleObj>
              </mc:Choice>
              <mc:Fallback>
                <p:oleObj name="Document" r:id="rId9" imgW="6794250" imgH="8673781" progId="Word.Document.12">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1538" y="1268413"/>
                        <a:ext cx="4211637"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7" name="TextBox 2"/>
          <p:cNvSpPr txBox="1">
            <a:spLocks noChangeArrowheads="1"/>
          </p:cNvSpPr>
          <p:nvPr/>
        </p:nvSpPr>
        <p:spPr bwMode="auto">
          <a:xfrm>
            <a:off x="5041900" y="125413"/>
            <a:ext cx="39608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1600" b="1">
                <a:latin typeface="Calibri" panose="020F0502020204030204" pitchFamily="34" charset="0"/>
              </a:rPr>
              <a:t>Table 2: Effect of socio-demographic and drinking variables on normative misperception score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1188" y="1989138"/>
            <a:ext cx="7921625" cy="3495675"/>
          </a:xfrm>
          <a:prstGeom prst="rect">
            <a:avLst/>
          </a:prstGeom>
          <a:noFill/>
        </p:spPr>
        <p:txBody>
          <a:bodyPr>
            <a:spAutoFit/>
          </a:bodyPr>
          <a:lstStyle/>
          <a:p>
            <a:pPr marL="457200" indent="-457200">
              <a:lnSpc>
                <a:spcPct val="120000"/>
              </a:lnSpc>
              <a:buFont typeface="+mj-lt"/>
              <a:buAutoNum type="arabicPeriod"/>
              <a:defRPr/>
            </a:pPr>
            <a:r>
              <a:rPr lang="en-GB" sz="2500" dirty="0">
                <a:latin typeface="Calibri"/>
                <a:ea typeface="ＭＳ Ｐゴシック" charset="0"/>
                <a:cs typeface="Calibri"/>
              </a:rPr>
              <a:t>What is the </a:t>
            </a:r>
            <a:r>
              <a:rPr lang="en-GB" sz="2500" b="1" i="1" dirty="0">
                <a:latin typeface="Calibri"/>
                <a:ea typeface="ＭＳ Ｐゴシック" charset="0"/>
                <a:cs typeface="Calibri"/>
              </a:rPr>
              <a:t>prevalence</a:t>
            </a:r>
            <a:r>
              <a:rPr lang="en-GB" sz="2500" dirty="0">
                <a:latin typeface="Calibri"/>
                <a:ea typeface="ＭＳ Ｐゴシック" charset="0"/>
                <a:cs typeface="Calibri"/>
              </a:rPr>
              <a:t> of normative misperceptions about alcohol use in the </a:t>
            </a:r>
            <a:r>
              <a:rPr lang="en-GB" sz="2500" b="1" i="1" dirty="0">
                <a:latin typeface="Calibri"/>
                <a:ea typeface="ＭＳ Ｐゴシック" charset="0"/>
                <a:cs typeface="Calibri"/>
              </a:rPr>
              <a:t>general population of alcohol users </a:t>
            </a:r>
            <a:r>
              <a:rPr lang="en-GB" sz="2500" dirty="0">
                <a:latin typeface="Calibri"/>
                <a:ea typeface="ＭＳ Ｐゴシック" charset="0"/>
                <a:cs typeface="Calibri"/>
              </a:rPr>
              <a:t>from the UK, US, Australia, and Canada?</a:t>
            </a:r>
          </a:p>
          <a:p>
            <a:pPr>
              <a:lnSpc>
                <a:spcPct val="120000"/>
              </a:lnSpc>
              <a:defRPr/>
            </a:pPr>
            <a:endParaRPr lang="en-GB" sz="1000" dirty="0">
              <a:latin typeface="Calibri"/>
              <a:ea typeface="ＭＳ Ｐゴシック" charset="0"/>
              <a:cs typeface="Calibri"/>
            </a:endParaRPr>
          </a:p>
          <a:p>
            <a:pPr>
              <a:lnSpc>
                <a:spcPct val="120000"/>
              </a:lnSpc>
              <a:defRPr/>
            </a:pPr>
            <a:endParaRPr lang="en-GB" sz="2500" dirty="0">
              <a:latin typeface="Calibri"/>
              <a:ea typeface="ＭＳ Ｐゴシック" charset="0"/>
              <a:cs typeface="Calibri"/>
            </a:endParaRPr>
          </a:p>
          <a:p>
            <a:pPr marL="457200" indent="-457200">
              <a:lnSpc>
                <a:spcPct val="120000"/>
              </a:lnSpc>
              <a:buFont typeface="+mj-lt"/>
              <a:buAutoNum type="arabicPeriod" startAt="2"/>
              <a:defRPr/>
            </a:pPr>
            <a:r>
              <a:rPr lang="en-GB" sz="2500" dirty="0">
                <a:latin typeface="Calibri"/>
                <a:ea typeface="ＭＳ Ｐゴシック" charset="0"/>
                <a:cs typeface="Calibri"/>
              </a:rPr>
              <a:t>To what extent are normative misperceptions about alcohol use </a:t>
            </a:r>
            <a:r>
              <a:rPr lang="en-GB" sz="2500" b="1" i="1" dirty="0">
                <a:latin typeface="Calibri"/>
                <a:ea typeface="ＭＳ Ｐゴシック" charset="0"/>
                <a:cs typeface="Calibri"/>
              </a:rPr>
              <a:t>associated</a:t>
            </a:r>
            <a:r>
              <a:rPr lang="en-GB" sz="2500" dirty="0">
                <a:latin typeface="Calibri"/>
                <a:ea typeface="ＭＳ Ｐゴシック" charset="0"/>
                <a:cs typeface="Calibri"/>
              </a:rPr>
              <a:t> with a range of </a:t>
            </a:r>
            <a:r>
              <a:rPr lang="en-GB" sz="2500" b="1" i="1" dirty="0">
                <a:latin typeface="Calibri"/>
                <a:ea typeface="ＭＳ Ｐゴシック" charset="0"/>
                <a:cs typeface="Calibri"/>
              </a:rPr>
              <a:t>socio-demographic </a:t>
            </a:r>
            <a:r>
              <a:rPr lang="en-GB" sz="2500" dirty="0">
                <a:latin typeface="Calibri"/>
                <a:ea typeface="ＭＳ Ｐゴシック" charset="0"/>
                <a:cs typeface="Calibri"/>
              </a:rPr>
              <a:t>and </a:t>
            </a:r>
            <a:r>
              <a:rPr lang="en-GB" sz="2500" b="1" i="1" dirty="0">
                <a:latin typeface="Calibri"/>
                <a:ea typeface="ＭＳ Ｐゴシック" charset="0"/>
                <a:cs typeface="Calibri"/>
              </a:rPr>
              <a:t>drinking variables</a:t>
            </a:r>
            <a:r>
              <a:rPr lang="en-GB" sz="2500" dirty="0">
                <a:latin typeface="Calibri"/>
                <a:ea typeface="ＭＳ Ｐゴシック" charset="0"/>
                <a:cs typeface="Calibri"/>
              </a:rPr>
              <a:t>? </a:t>
            </a:r>
          </a:p>
        </p:txBody>
      </p:sp>
      <p:sp>
        <p:nvSpPr>
          <p:cNvPr id="31747" name="TextBox 2"/>
          <p:cNvSpPr txBox="1">
            <a:spLocks noChangeArrowheads="1"/>
          </p:cNvSpPr>
          <p:nvPr/>
        </p:nvSpPr>
        <p:spPr bwMode="auto">
          <a:xfrm>
            <a:off x="250825" y="188913"/>
            <a:ext cx="5400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3600" b="1" u="sng">
                <a:latin typeface="Calibri" panose="020F0502020204030204" pitchFamily="34" charset="0"/>
              </a:rPr>
              <a:t>Research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1"/>
          <p:cNvSpPr txBox="1">
            <a:spLocks noChangeArrowheads="1"/>
          </p:cNvSpPr>
          <p:nvPr/>
        </p:nvSpPr>
        <p:spPr bwMode="auto">
          <a:xfrm>
            <a:off x="250825" y="1268413"/>
            <a:ext cx="8642350" cy="4798237"/>
          </a:xfrm>
          <a:prstGeom prst="rect">
            <a:avLst/>
          </a:prstGeom>
          <a:noFill/>
          <a:ln>
            <a:noFill/>
          </a:ln>
          <a:extLst/>
        </p:spPr>
        <p:txBody>
          <a:bodyPr>
            <a:spAutoFit/>
          </a:bodyPr>
          <a:lstStyle>
            <a:lvl1pPr>
              <a:defRPr sz="500">
                <a:solidFill>
                  <a:schemeClr val="tx1"/>
                </a:solidFill>
                <a:latin typeface="Times" charset="0"/>
                <a:ea typeface="MS PGothic" charset="0"/>
                <a:cs typeface="MS PGothic" charset="0"/>
              </a:defRPr>
            </a:lvl1pPr>
            <a:lvl2pPr marL="742950" indent="-285750">
              <a:defRPr sz="500">
                <a:solidFill>
                  <a:schemeClr val="tx1"/>
                </a:solidFill>
                <a:latin typeface="Times" charset="0"/>
                <a:ea typeface="MS PGothic" charset="0"/>
                <a:cs typeface="MS PGothic" charset="0"/>
              </a:defRPr>
            </a:lvl2pPr>
            <a:lvl3pPr marL="1143000" indent="-228600">
              <a:defRPr sz="500">
                <a:solidFill>
                  <a:schemeClr val="tx1"/>
                </a:solidFill>
                <a:latin typeface="Times" charset="0"/>
                <a:ea typeface="MS PGothic" charset="0"/>
                <a:cs typeface="MS PGothic" charset="0"/>
              </a:defRPr>
            </a:lvl3pPr>
            <a:lvl4pPr marL="1600200" indent="-228600">
              <a:defRPr sz="500">
                <a:solidFill>
                  <a:schemeClr val="tx1"/>
                </a:solidFill>
                <a:latin typeface="Times" charset="0"/>
                <a:ea typeface="MS PGothic" charset="0"/>
                <a:cs typeface="MS PGothic" charset="0"/>
              </a:defRPr>
            </a:lvl4pPr>
            <a:lvl5pPr marL="2057400" indent="-228600">
              <a:defRPr sz="5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5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5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5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500">
                <a:solidFill>
                  <a:schemeClr val="tx1"/>
                </a:solidFill>
                <a:latin typeface="Times" charset="0"/>
                <a:ea typeface="MS PGothic" charset="0"/>
                <a:cs typeface="MS PGothic" charset="0"/>
              </a:defRPr>
            </a:lvl9pPr>
          </a:lstStyle>
          <a:p>
            <a:pPr>
              <a:lnSpc>
                <a:spcPct val="110000"/>
              </a:lnSpc>
              <a:defRPr/>
            </a:pPr>
            <a:r>
              <a:rPr lang="en-US" sz="2100" b="1" i="1" dirty="0" smtClean="0">
                <a:latin typeface="Calibri" charset="0"/>
              </a:rPr>
              <a:t>Design/setting:</a:t>
            </a:r>
          </a:p>
          <a:p>
            <a:pPr>
              <a:lnSpc>
                <a:spcPct val="110000"/>
              </a:lnSpc>
              <a:defRPr/>
            </a:pPr>
            <a:endParaRPr lang="en-US" b="1" i="1" dirty="0" smtClean="0">
              <a:latin typeface="Calibri" charset="0"/>
            </a:endParaRPr>
          </a:p>
          <a:p>
            <a:pPr>
              <a:lnSpc>
                <a:spcPct val="110000"/>
              </a:lnSpc>
              <a:buFontTx/>
              <a:buChar char="-"/>
              <a:defRPr/>
            </a:pPr>
            <a:r>
              <a:rPr lang="en-US" sz="2100" dirty="0" smtClean="0">
                <a:latin typeface="Calibri" charset="0"/>
              </a:rPr>
              <a:t> Anonymous, cross-sectional online survey</a:t>
            </a:r>
          </a:p>
          <a:p>
            <a:pPr marL="457200" lvl="1" indent="0">
              <a:lnSpc>
                <a:spcPct val="110000"/>
              </a:lnSpc>
              <a:defRPr/>
            </a:pPr>
            <a:r>
              <a:rPr lang="en-US" sz="2100" i="1" dirty="0" smtClean="0">
                <a:latin typeface="Calibri" charset="0"/>
              </a:rPr>
              <a:t>Global Drugs Survey-2012</a:t>
            </a:r>
          </a:p>
          <a:p>
            <a:pPr marL="457200" lvl="1" indent="0">
              <a:lnSpc>
                <a:spcPct val="110000"/>
              </a:lnSpc>
              <a:defRPr/>
            </a:pPr>
            <a:endParaRPr lang="en-US" sz="2100" dirty="0" smtClean="0">
              <a:latin typeface="Calibri" charset="0"/>
            </a:endParaRPr>
          </a:p>
          <a:p>
            <a:pPr marL="457200" lvl="1" indent="0">
              <a:lnSpc>
                <a:spcPct val="110000"/>
              </a:lnSpc>
              <a:defRPr/>
            </a:pPr>
            <a:endParaRPr lang="en-US" sz="2100" dirty="0">
              <a:latin typeface="Calibri" charset="0"/>
            </a:endParaRPr>
          </a:p>
          <a:p>
            <a:pPr marL="457200" lvl="1" indent="0">
              <a:lnSpc>
                <a:spcPct val="110000"/>
              </a:lnSpc>
              <a:defRPr/>
            </a:pPr>
            <a:endParaRPr lang="en-US" sz="2100" dirty="0" smtClean="0">
              <a:latin typeface="Calibri" charset="0"/>
            </a:endParaRPr>
          </a:p>
          <a:p>
            <a:pPr marL="457200" lvl="1" indent="0">
              <a:lnSpc>
                <a:spcPct val="110000"/>
              </a:lnSpc>
              <a:defRPr/>
            </a:pPr>
            <a:endParaRPr lang="en-US" sz="2100" dirty="0" smtClean="0">
              <a:latin typeface="Calibri" charset="0"/>
            </a:endParaRPr>
          </a:p>
          <a:p>
            <a:pPr>
              <a:lnSpc>
                <a:spcPct val="110000"/>
              </a:lnSpc>
              <a:buFontTx/>
              <a:buChar char="-"/>
              <a:defRPr/>
            </a:pPr>
            <a:r>
              <a:rPr lang="en-US" sz="2100" dirty="0" smtClean="0">
                <a:latin typeface="Calibri" charset="0"/>
              </a:rPr>
              <a:t> Participants from:</a:t>
            </a:r>
          </a:p>
          <a:p>
            <a:pPr lvl="1">
              <a:lnSpc>
                <a:spcPct val="110000"/>
              </a:lnSpc>
              <a:buFontTx/>
              <a:buChar char="-"/>
              <a:defRPr/>
            </a:pPr>
            <a:r>
              <a:rPr lang="en-US" sz="2100" dirty="0" smtClean="0">
                <a:latin typeface="Calibri" charset="0"/>
              </a:rPr>
              <a:t>Australia</a:t>
            </a:r>
          </a:p>
          <a:p>
            <a:pPr lvl="1">
              <a:lnSpc>
                <a:spcPct val="110000"/>
              </a:lnSpc>
              <a:buFontTx/>
              <a:buChar char="-"/>
              <a:defRPr/>
            </a:pPr>
            <a:r>
              <a:rPr lang="en-US" sz="2100" dirty="0" smtClean="0">
                <a:latin typeface="Calibri" charset="0"/>
              </a:rPr>
              <a:t>Canada</a:t>
            </a:r>
          </a:p>
          <a:p>
            <a:pPr lvl="1">
              <a:lnSpc>
                <a:spcPct val="110000"/>
              </a:lnSpc>
              <a:buFontTx/>
              <a:buChar char="-"/>
              <a:defRPr/>
            </a:pPr>
            <a:r>
              <a:rPr lang="en-US" sz="2100" dirty="0" smtClean="0">
                <a:latin typeface="Calibri" charset="0"/>
              </a:rPr>
              <a:t>UK</a:t>
            </a:r>
          </a:p>
          <a:p>
            <a:pPr lvl="1">
              <a:lnSpc>
                <a:spcPct val="110000"/>
              </a:lnSpc>
              <a:buFontTx/>
              <a:buChar char="-"/>
              <a:defRPr/>
            </a:pPr>
            <a:r>
              <a:rPr lang="en-US" sz="2100" dirty="0" smtClean="0">
                <a:latin typeface="Calibri" charset="0"/>
              </a:rPr>
              <a:t>US</a:t>
            </a:r>
          </a:p>
          <a:p>
            <a:pPr>
              <a:lnSpc>
                <a:spcPct val="110000"/>
              </a:lnSpc>
              <a:defRPr/>
            </a:pPr>
            <a:endParaRPr lang="en-US" sz="2100" dirty="0" smtClean="0">
              <a:latin typeface="Calibri" charset="0"/>
            </a:endParaRPr>
          </a:p>
        </p:txBody>
      </p:sp>
      <p:pic>
        <p:nvPicPr>
          <p:cNvPr id="21507" name="Picture 6" descr="http://www.lifeline.org.uk/wp-content/uploads/2014/04/Global-Drug-Survey.png"/>
          <p:cNvPicPr>
            <a:picLocks noChangeAspect="1" noChangeArrowheads="1"/>
          </p:cNvPicPr>
          <p:nvPr/>
        </p:nvPicPr>
        <p:blipFill>
          <a:blip r:embed="rId5">
            <a:extLst>
              <a:ext uri="{28A0092B-C50C-407E-A947-70E740481C1C}">
                <a14:useLocalDpi xmlns:a14="http://schemas.microsoft.com/office/drawing/2010/main" val="0"/>
              </a:ext>
            </a:extLst>
          </a:blip>
          <a:srcRect l="2116" t="18770" r="4465" b="20042"/>
          <a:stretch>
            <a:fillRect/>
          </a:stretch>
        </p:blipFill>
        <p:spPr bwMode="auto">
          <a:xfrm>
            <a:off x="5292090" y="1628775"/>
            <a:ext cx="3228379" cy="89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1"/>
          <p:cNvSpPr txBox="1">
            <a:spLocks noChangeArrowheads="1"/>
          </p:cNvSpPr>
          <p:nvPr/>
        </p:nvSpPr>
        <p:spPr bwMode="auto">
          <a:xfrm>
            <a:off x="250825" y="188913"/>
            <a:ext cx="2881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3600" b="1" u="sng">
                <a:latin typeface="Calibri" panose="020F0502020204030204" pitchFamily="34" charset="0"/>
              </a:rPr>
              <a:t>Methods</a:t>
            </a:r>
          </a:p>
        </p:txBody>
      </p:sp>
      <p:graphicFrame>
        <p:nvGraphicFramePr>
          <p:cNvPr id="21509" name="Chart 1"/>
          <p:cNvGraphicFramePr>
            <a:graphicFrameLocks/>
          </p:cNvGraphicFramePr>
          <p:nvPr>
            <p:extLst>
              <p:ext uri="{D42A27DB-BD31-4B8C-83A1-F6EECF244321}">
                <p14:modId xmlns:p14="http://schemas.microsoft.com/office/powerpoint/2010/main" val="2313737286"/>
              </p:ext>
            </p:extLst>
          </p:nvPr>
        </p:nvGraphicFramePr>
        <p:xfrm>
          <a:off x="3132138" y="3433762"/>
          <a:ext cx="5834062" cy="3424237"/>
        </p:xfrm>
        <a:graphic>
          <a:graphicData uri="http://schemas.openxmlformats.org/presentationml/2006/ole">
            <mc:AlternateContent xmlns:mc="http://schemas.openxmlformats.org/markup-compatibility/2006">
              <mc:Choice xmlns:v="urn:schemas-microsoft-com:vml" Requires="v">
                <p:oleObj spid="_x0000_s33812" name="Worksheet" r:id="rId7" imgW="5114973" imgH="3038488" progId="Excel.Sheet.8">
                  <p:embed/>
                </p:oleObj>
              </mc:Choice>
              <mc:Fallback>
                <p:oleObj name="Worksheet" r:id="rId7" imgW="5114973" imgH="3038488" progId="Excel.Sheet.8">
                  <p:embed/>
                  <p:pic>
                    <p:nvPicPr>
                      <p:cNvPr id="0" name="Chart 1"/>
                      <p:cNvPicPr>
                        <a:picLocks noChangeArrowheads="1"/>
                      </p:cNvPicPr>
                      <p:nvPr/>
                    </p:nvPicPr>
                    <p:blipFill>
                      <a:blip r:embed="rId8"/>
                      <a:srcRect/>
                      <a:stretch>
                        <a:fillRect/>
                      </a:stretch>
                    </p:blipFill>
                    <p:spPr bwMode="auto">
                      <a:xfrm>
                        <a:off x="3132138" y="3433762"/>
                        <a:ext cx="5834062" cy="3424237"/>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fade">
                                      <p:cBhvr>
                                        <p:cTn id="10" dur="500"/>
                                        <p:tgtEl>
                                          <p:spTgt spid="921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animEffect transition="in" filter="fade">
                                      <p:cBhvr>
                                        <p:cTn id="13" dur="500"/>
                                        <p:tgtEl>
                                          <p:spTgt spid="9219">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1507"/>
                                        </p:tgtEl>
                                        <p:attrNameLst>
                                          <p:attrName>style.visibility</p:attrName>
                                        </p:attrNameLst>
                                      </p:cBhvr>
                                      <p:to>
                                        <p:strVal val="visible"/>
                                      </p:to>
                                    </p:set>
                                    <p:animEffect transition="in" filter="checkerboard(across)">
                                      <p:cBhvr>
                                        <p:cTn id="16" dur="500"/>
                                        <p:tgtEl>
                                          <p:spTgt spid="215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9219">
                                            <p:txEl>
                                              <p:pRg st="8" end="8"/>
                                            </p:txEl>
                                          </p:spTgt>
                                        </p:tgtEl>
                                        <p:attrNameLst>
                                          <p:attrName>style.visibility</p:attrName>
                                        </p:attrNameLst>
                                      </p:cBhvr>
                                      <p:to>
                                        <p:strVal val="visible"/>
                                      </p:to>
                                    </p:set>
                                    <p:animEffect transition="in" filter="fade">
                                      <p:cBhvr>
                                        <p:cTn id="21" dur="500"/>
                                        <p:tgtEl>
                                          <p:spTgt spid="9219">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219">
                                            <p:txEl>
                                              <p:pRg st="9" end="9"/>
                                            </p:txEl>
                                          </p:spTgt>
                                        </p:tgtEl>
                                        <p:attrNameLst>
                                          <p:attrName>style.visibility</p:attrName>
                                        </p:attrNameLst>
                                      </p:cBhvr>
                                      <p:to>
                                        <p:strVal val="visible"/>
                                      </p:to>
                                    </p:set>
                                    <p:animEffect transition="in" filter="fade">
                                      <p:cBhvr>
                                        <p:cTn id="24" dur="500"/>
                                        <p:tgtEl>
                                          <p:spTgt spid="9219">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219">
                                            <p:txEl>
                                              <p:pRg st="10" end="10"/>
                                            </p:txEl>
                                          </p:spTgt>
                                        </p:tgtEl>
                                        <p:attrNameLst>
                                          <p:attrName>style.visibility</p:attrName>
                                        </p:attrNameLst>
                                      </p:cBhvr>
                                      <p:to>
                                        <p:strVal val="visible"/>
                                      </p:to>
                                    </p:set>
                                    <p:animEffect transition="in" filter="fade">
                                      <p:cBhvr>
                                        <p:cTn id="27" dur="500"/>
                                        <p:tgtEl>
                                          <p:spTgt spid="9219">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219">
                                            <p:txEl>
                                              <p:pRg st="11" end="11"/>
                                            </p:txEl>
                                          </p:spTgt>
                                        </p:tgtEl>
                                        <p:attrNameLst>
                                          <p:attrName>style.visibility</p:attrName>
                                        </p:attrNameLst>
                                      </p:cBhvr>
                                      <p:to>
                                        <p:strVal val="visible"/>
                                      </p:to>
                                    </p:set>
                                    <p:animEffect transition="in" filter="fade">
                                      <p:cBhvr>
                                        <p:cTn id="30" dur="500"/>
                                        <p:tgtEl>
                                          <p:spTgt spid="9219">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219">
                                            <p:txEl>
                                              <p:pRg st="12" end="12"/>
                                            </p:txEl>
                                          </p:spTgt>
                                        </p:tgtEl>
                                        <p:attrNameLst>
                                          <p:attrName>style.visibility</p:attrName>
                                        </p:attrNameLst>
                                      </p:cBhvr>
                                      <p:to>
                                        <p:strVal val="visible"/>
                                      </p:to>
                                    </p:set>
                                    <p:animEffect transition="in" filter="fade">
                                      <p:cBhvr>
                                        <p:cTn id="33" dur="500"/>
                                        <p:tgtEl>
                                          <p:spTgt spid="9219">
                                            <p:txEl>
                                              <p:pRg st="12" end="12"/>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1509"/>
                                        </p:tgtEl>
                                        <p:attrNameLst>
                                          <p:attrName>style.visibility</p:attrName>
                                        </p:attrNameLst>
                                      </p:cBhvr>
                                      <p:to>
                                        <p:strVal val="visible"/>
                                      </p:to>
                                    </p:set>
                                    <p:animEffect transition="in" filter="checkerboard(across)">
                                      <p:cBhvr>
                                        <p:cTn id="36"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150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Box 1"/>
          <p:cNvSpPr txBox="1">
            <a:spLocks noChangeArrowheads="1"/>
          </p:cNvSpPr>
          <p:nvPr/>
        </p:nvSpPr>
        <p:spPr bwMode="auto">
          <a:xfrm>
            <a:off x="250825" y="188913"/>
            <a:ext cx="2881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3600" b="1" u="sng">
                <a:latin typeface="Calibri" panose="020F0502020204030204" pitchFamily="34" charset="0"/>
              </a:rPr>
              <a:t>Methods</a:t>
            </a:r>
          </a:p>
        </p:txBody>
      </p:sp>
      <p:sp>
        <p:nvSpPr>
          <p:cNvPr id="23555" name="Rectangle 2"/>
          <p:cNvSpPr>
            <a:spLocks noChangeArrowheads="1"/>
          </p:cNvSpPr>
          <p:nvPr/>
        </p:nvSpPr>
        <p:spPr bwMode="auto">
          <a:xfrm>
            <a:off x="250825" y="1166813"/>
            <a:ext cx="4321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2400" b="1" i="1">
                <a:latin typeface="Calibri" panose="020F0502020204030204" pitchFamily="34" charset="0"/>
              </a:rPr>
              <a:t>Measurements:</a:t>
            </a:r>
          </a:p>
        </p:txBody>
      </p:sp>
      <p:graphicFrame>
        <p:nvGraphicFramePr>
          <p:cNvPr id="2" name="Table 1"/>
          <p:cNvGraphicFramePr>
            <a:graphicFrameLocks noGrp="1"/>
          </p:cNvGraphicFramePr>
          <p:nvPr/>
        </p:nvGraphicFramePr>
        <p:xfrm>
          <a:off x="250825" y="1758950"/>
          <a:ext cx="8588375" cy="2410651"/>
        </p:xfrm>
        <a:graphic>
          <a:graphicData uri="http://schemas.openxmlformats.org/drawingml/2006/table">
            <a:tbl>
              <a:tblPr/>
              <a:tblGrid>
                <a:gridCol w="4227513"/>
                <a:gridCol w="584200"/>
                <a:gridCol w="798512"/>
                <a:gridCol w="696913"/>
                <a:gridCol w="769937"/>
                <a:gridCol w="838200"/>
                <a:gridCol w="673100"/>
              </a:tblGrid>
              <a:tr h="184150">
                <a:tc rowSpan="2">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l" defTabSz="200025" rtl="0" eaLnBrk="1" fontAlgn="base" latinLnBrk="0" hangingPunct="1">
                        <a:lnSpc>
                          <a:spcPct val="115000"/>
                        </a:lnSpc>
                        <a:spcBef>
                          <a:spcPct val="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AUDIT questionnaire</a:t>
                      </a:r>
                      <a:r>
                        <a:rPr kumimoji="0" lang="en-US" alt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 </a:t>
                      </a:r>
                      <a:endParaRPr kumimoji="0" lang="en-GB" alt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FFFFF"/>
                    </a:solidFill>
                  </a:tcPr>
                </a:tc>
                <a:tc gridSpan="5">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Scoring system</a:t>
                      </a:r>
                      <a:endParaRPr kumimoji="0" lang="en-GB" alt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Your score</a:t>
                      </a:r>
                      <a:endParaRPr kumimoji="0" lang="en-GB" altLang="en-US" sz="10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rgbClr val="FFFFFF"/>
                    </a:solidFill>
                  </a:tcPr>
                </a:tc>
              </a:tr>
              <a:tr h="174625">
                <a:tc vMerge="1">
                  <a:txBody>
                    <a:bodyPr/>
                    <a:lstStyle/>
                    <a:p>
                      <a:endParaRPr lang="en-GB"/>
                    </a:p>
                  </a:txBody>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0</a:t>
                      </a:r>
                      <a:endParaRPr kumimoji="0" lang="en-GB" alt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1</a:t>
                      </a:r>
                      <a:endParaRPr kumimoji="0" lang="en-GB" alt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2</a:t>
                      </a:r>
                      <a:endParaRPr kumimoji="0" lang="en-GB" alt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3</a:t>
                      </a:r>
                      <a:endParaRPr kumimoji="0" lang="en-GB" alt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4</a:t>
                      </a:r>
                      <a:endParaRPr kumimoji="0" lang="en-GB" altLang="en-US" sz="1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vMerge="1">
                  <a:txBody>
                    <a:bodyPr/>
                    <a:lstStyle/>
                    <a:p>
                      <a:endParaRPr lang="en-GB"/>
                    </a:p>
                  </a:txBody>
                  <a:tcPr/>
                </a:tc>
              </a:tr>
              <a:tr h="911225">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l" defTabSz="200025"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1) How often do you have a drink containing alcohol?</a:t>
                      </a:r>
                      <a:endParaRPr kumimoji="0" lang="en-GB" altLang="en-US" sz="13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a:noFill/>
                    </a:lnB>
                    <a:lnTlToBr>
                      <a:noFill/>
                    </a:lnTlToBr>
                    <a:lnBlToTr>
                      <a:noFill/>
                    </a:lnBlToTr>
                    <a:solidFill>
                      <a:srgbClr val="FFFFFF"/>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Never</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Monthly</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or less</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2 - 4 times per month</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2 - 3 times per week</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4+ times per week</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l"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455613">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l" defTabSz="200025"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2) How many units of alcohol do you drink on a typical day when you are drinking?</a:t>
                      </a:r>
                      <a:endParaRPr kumimoji="0" lang="en-GB" altLang="en-US" sz="13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9D9D9"/>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1 -2</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9D9D9"/>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3 - 4</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a:noFill/>
                    </a:lnT>
                    <a:lnB>
                      <a:noFill/>
                    </a:lnB>
                    <a:lnTlToBr>
                      <a:noFill/>
                    </a:lnTlToBr>
                    <a:lnBlToTr>
                      <a:noFill/>
                    </a:lnBlToTr>
                    <a:solidFill>
                      <a:srgbClr val="D9D9D9"/>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5 - 6</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a:noFill/>
                    </a:lnT>
                    <a:lnB>
                      <a:noFill/>
                    </a:lnB>
                    <a:lnTlToBr>
                      <a:noFill/>
                    </a:lnTlToBr>
                    <a:lnBlToTr>
                      <a:noFill/>
                    </a:lnBlToTr>
                    <a:solidFill>
                      <a:srgbClr val="D9D9D9"/>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7 - 9</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a:noFill/>
                    </a:lnT>
                    <a:lnB>
                      <a:noFill/>
                    </a:lnB>
                    <a:lnTlToBr>
                      <a:noFill/>
                    </a:lnTlToBr>
                    <a:lnBlToTr>
                      <a:noFill/>
                    </a:lnBlToTr>
                    <a:solidFill>
                      <a:srgbClr val="D9D9D9"/>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10+</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9D9D9"/>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l"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9D9D9"/>
                    </a:solidFill>
                  </a:tcPr>
                </a:tc>
              </a:tr>
              <a:tr h="684213">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l" defTabSz="200025" rtl="0" eaLnBrk="1" fontAlgn="base" latinLnBrk="0" hangingPunct="1">
                        <a:lnSpc>
                          <a:spcPct val="115000"/>
                        </a:lnSpc>
                        <a:spcBef>
                          <a:spcPct val="0"/>
                        </a:spcBef>
                        <a:spcAft>
                          <a:spcPct val="0"/>
                        </a:spcAft>
                        <a:buClrTx/>
                        <a:buSzTx/>
                        <a:buFontTx/>
                        <a:buNone/>
                        <a:tabLst/>
                      </a:pPr>
                      <a:r>
                        <a:rPr kumimoji="0" lang="en-US" altLang="en-US" sz="13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rPr>
                        <a:t>3) How often have you had 6 or more units if female, or 8 or more if male, on a single occasion in the last year?</a:t>
                      </a:r>
                      <a:endParaRPr kumimoji="0" lang="en-GB" altLang="en-US" sz="1300" b="1" i="0" u="none" strike="noStrike" cap="none" normalizeH="0" baseline="0" smtClean="0">
                        <a:ln>
                          <a:noFill/>
                        </a:ln>
                        <a:solidFill>
                          <a:schemeClr val="tx1"/>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Never</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Less than monthly</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a:noFill/>
                    </a:lnT>
                    <a:lnB>
                      <a:noFill/>
                    </a:lnB>
                    <a:lnTlToBr>
                      <a:noFill/>
                    </a:lnTlToBr>
                    <a:lnBlToTr>
                      <a:noFill/>
                    </a:lnBlToTr>
                    <a:solidFill>
                      <a:schemeClr val="bg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Monthly</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a:noFill/>
                    </a:lnT>
                    <a:lnB>
                      <a:noFill/>
                    </a:lnB>
                    <a:lnTlToBr>
                      <a:noFill/>
                    </a:lnTlToBr>
                    <a:lnBlToTr>
                      <a:noFill/>
                    </a:lnBlToTr>
                    <a:solidFill>
                      <a:schemeClr val="bg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Weekly</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a:noFill/>
                    </a:lnR>
                    <a:lnT>
                      <a:noFill/>
                    </a:lnT>
                    <a:lnB>
                      <a:noFill/>
                    </a:lnB>
                    <a:lnTlToBr>
                      <a:noFill/>
                    </a:lnTlToBr>
                    <a:lnBlToTr>
                      <a:noFill/>
                    </a:lnBlToTr>
                    <a:solidFill>
                      <a:schemeClr val="bg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Daily or almost daily</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l" defTabSz="200025" rtl="0" eaLnBrk="1" fontAlgn="base" latinLnBrk="0" hangingPunct="1">
                        <a:lnSpc>
                          <a:spcPct val="115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a:t>
                      </a:r>
                      <a:endParaRPr kumimoji="0" lang="en-GB" altLang="en-US" sz="13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39870" marR="398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r>
            </a:tbl>
          </a:graphicData>
        </a:graphic>
      </p:graphicFrame>
      <p:sp>
        <p:nvSpPr>
          <p:cNvPr id="23595" name="Rectangle 2"/>
          <p:cNvSpPr>
            <a:spLocks noChangeArrowheads="1"/>
          </p:cNvSpPr>
          <p:nvPr/>
        </p:nvSpPr>
        <p:spPr bwMode="auto">
          <a:xfrm>
            <a:off x="250825" y="4508500"/>
            <a:ext cx="50419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2000" b="1" i="1">
                <a:latin typeface="Calibri" panose="020F0502020204030204" pitchFamily="34" charset="0"/>
              </a:rPr>
              <a:t>10-item questionnaire relating to 3 domains…</a:t>
            </a:r>
          </a:p>
          <a:p>
            <a:endParaRPr lang="en-GB" altLang="en-US" sz="1000">
              <a:latin typeface="Calibri" panose="020F0502020204030204" pitchFamily="34" charset="0"/>
            </a:endParaRPr>
          </a:p>
          <a:p>
            <a:r>
              <a:rPr lang="en-GB" altLang="en-US" sz="2000">
                <a:latin typeface="Calibri" panose="020F0502020204030204" pitchFamily="34" charset="0"/>
              </a:rPr>
              <a:t>Qs 1-3 assess </a:t>
            </a:r>
            <a:r>
              <a:rPr lang="en-GB" altLang="en-US" sz="2000" b="1">
                <a:latin typeface="Calibri" panose="020F0502020204030204" pitchFamily="34" charset="0"/>
              </a:rPr>
              <a:t>alcohol consumption</a:t>
            </a:r>
            <a:r>
              <a:rPr lang="en-GB" altLang="en-US" sz="2000">
                <a:latin typeface="Calibri" panose="020F0502020204030204" pitchFamily="34" charset="0"/>
              </a:rPr>
              <a:t> </a:t>
            </a:r>
            <a:r>
              <a:rPr lang="en-GB" altLang="en-US" sz="2000" i="1">
                <a:latin typeface="Calibri" panose="020F0502020204030204" pitchFamily="34" charset="0"/>
              </a:rPr>
              <a:t>(AUDIT-C)</a:t>
            </a:r>
          </a:p>
          <a:p>
            <a:r>
              <a:rPr lang="en-GB" altLang="en-US" sz="2000">
                <a:latin typeface="Calibri" panose="020F0502020204030204" pitchFamily="34" charset="0"/>
              </a:rPr>
              <a:t>Qs 4-6 assess </a:t>
            </a:r>
            <a:r>
              <a:rPr lang="en-GB" altLang="en-US" sz="2000" b="1">
                <a:latin typeface="Calibri" panose="020F0502020204030204" pitchFamily="34" charset="0"/>
              </a:rPr>
              <a:t>alcohol dependence</a:t>
            </a:r>
          </a:p>
          <a:p>
            <a:r>
              <a:rPr lang="en-GB" altLang="en-US" sz="2000">
                <a:latin typeface="Calibri" panose="020F0502020204030204" pitchFamily="34" charset="0"/>
              </a:rPr>
              <a:t>Qs 7-10 assess </a:t>
            </a:r>
            <a:r>
              <a:rPr lang="en-GB" altLang="en-US" sz="2000" b="1">
                <a:latin typeface="Calibri" panose="020F0502020204030204" pitchFamily="34" charset="0"/>
              </a:rPr>
              <a:t>harmful drinking</a:t>
            </a:r>
          </a:p>
        </p:txBody>
      </p:sp>
      <p:sp>
        <p:nvSpPr>
          <p:cNvPr id="12333" name="Oval 3"/>
          <p:cNvSpPr>
            <a:spLocks noChangeArrowheads="1"/>
          </p:cNvSpPr>
          <p:nvPr/>
        </p:nvSpPr>
        <p:spPr bwMode="auto">
          <a:xfrm>
            <a:off x="6384925" y="5648325"/>
            <a:ext cx="2349500" cy="1143000"/>
          </a:xfrm>
          <a:prstGeom prst="ellipse">
            <a:avLst/>
          </a:prstGeom>
          <a:solidFill>
            <a:schemeClr val="accent1"/>
          </a:solidFill>
          <a:ln w="9525">
            <a:solidFill>
              <a:schemeClr val="tx1"/>
            </a:solidFill>
            <a:round/>
            <a:headEnd/>
            <a:tailEnd/>
          </a:ln>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US" altLang="en-US" sz="1800" b="1">
                <a:latin typeface="Calibri" panose="020F0502020204030204" pitchFamily="34" charset="0"/>
              </a:rPr>
              <a:t>Full AUDIT</a:t>
            </a:r>
          </a:p>
          <a:p>
            <a:pPr algn="ctr"/>
            <a:r>
              <a:rPr lang="en-US" altLang="en-US" sz="1800">
                <a:latin typeface="Calibri" panose="020F0502020204030204" pitchFamily="34" charset="0"/>
              </a:rPr>
              <a:t>Total possible score = 40</a:t>
            </a:r>
          </a:p>
        </p:txBody>
      </p:sp>
      <p:sp>
        <p:nvSpPr>
          <p:cNvPr id="8" name="Oval 3"/>
          <p:cNvSpPr>
            <a:spLocks noChangeArrowheads="1"/>
          </p:cNvSpPr>
          <p:nvPr/>
        </p:nvSpPr>
        <p:spPr bwMode="auto">
          <a:xfrm>
            <a:off x="6372225" y="4445000"/>
            <a:ext cx="2349500" cy="1143000"/>
          </a:xfrm>
          <a:prstGeom prst="ellipse">
            <a:avLst/>
          </a:prstGeom>
          <a:solidFill>
            <a:schemeClr val="accent1"/>
          </a:solidFill>
          <a:ln w="9525">
            <a:solidFill>
              <a:schemeClr val="tx1"/>
            </a:solidFill>
            <a:round/>
            <a:headEnd/>
            <a:tailEnd/>
          </a:ln>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US" altLang="en-US" sz="1800" b="1">
                <a:latin typeface="Calibri" panose="020F0502020204030204" pitchFamily="34" charset="0"/>
              </a:rPr>
              <a:t>AUDIT-C</a:t>
            </a:r>
          </a:p>
          <a:p>
            <a:pPr algn="ctr"/>
            <a:r>
              <a:rPr lang="en-US" altLang="en-US" sz="1800">
                <a:latin typeface="Calibri" panose="020F0502020204030204" pitchFamily="34" charset="0"/>
              </a:rPr>
              <a:t>Total possible score = 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3595">
                                            <p:txEl>
                                              <p:pRg st="0" end="0"/>
                                            </p:txEl>
                                          </p:spTgt>
                                        </p:tgtEl>
                                        <p:attrNameLst>
                                          <p:attrName>style.visibility</p:attrName>
                                        </p:attrNameLst>
                                      </p:cBhvr>
                                      <p:to>
                                        <p:strVal val="visible"/>
                                      </p:to>
                                    </p:set>
                                    <p:animEffect transition="in" filter="fade">
                                      <p:cBhvr>
                                        <p:cTn id="17" dur="500"/>
                                        <p:tgtEl>
                                          <p:spTgt spid="2359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3595">
                                            <p:txEl>
                                              <p:pRg st="2" end="2"/>
                                            </p:txEl>
                                          </p:spTgt>
                                        </p:tgtEl>
                                        <p:attrNameLst>
                                          <p:attrName>style.visibility</p:attrName>
                                        </p:attrNameLst>
                                      </p:cBhvr>
                                      <p:to>
                                        <p:strVal val="visible"/>
                                      </p:to>
                                    </p:set>
                                    <p:animEffect transition="in" filter="fade">
                                      <p:cBhvr>
                                        <p:cTn id="22" dur="500"/>
                                        <p:tgtEl>
                                          <p:spTgt spid="235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3595">
                                            <p:txEl>
                                              <p:pRg st="3" end="3"/>
                                            </p:txEl>
                                          </p:spTgt>
                                        </p:tgtEl>
                                        <p:attrNameLst>
                                          <p:attrName>style.visibility</p:attrName>
                                        </p:attrNameLst>
                                      </p:cBhvr>
                                      <p:to>
                                        <p:strVal val="visible"/>
                                      </p:to>
                                    </p:set>
                                    <p:animEffect transition="in" filter="fade">
                                      <p:cBhvr>
                                        <p:cTn id="32" dur="500"/>
                                        <p:tgtEl>
                                          <p:spTgt spid="23595">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3595">
                                            <p:txEl>
                                              <p:pRg st="4" end="4"/>
                                            </p:txEl>
                                          </p:spTgt>
                                        </p:tgtEl>
                                        <p:attrNameLst>
                                          <p:attrName>style.visibility</p:attrName>
                                        </p:attrNameLst>
                                      </p:cBhvr>
                                      <p:to>
                                        <p:strVal val="visible"/>
                                      </p:to>
                                    </p:set>
                                    <p:animEffect transition="in" filter="fade">
                                      <p:cBhvr>
                                        <p:cTn id="37" dur="500"/>
                                        <p:tgtEl>
                                          <p:spTgt spid="2359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333"/>
                                        </p:tgtEl>
                                        <p:attrNameLst>
                                          <p:attrName>style.visibility</p:attrName>
                                        </p:attrNameLst>
                                      </p:cBhvr>
                                      <p:to>
                                        <p:strVal val="visible"/>
                                      </p:to>
                                    </p:set>
                                    <p:animEffect transition="in" filter="checkerboard(across)">
                                      <p:cBhvr>
                                        <p:cTn id="42" dur="500"/>
                                        <p:tgtEl>
                                          <p:spTgt spid="12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Box 1"/>
          <p:cNvSpPr txBox="1">
            <a:spLocks noChangeArrowheads="1"/>
          </p:cNvSpPr>
          <p:nvPr/>
        </p:nvSpPr>
        <p:spPr bwMode="auto">
          <a:xfrm>
            <a:off x="250825" y="188913"/>
            <a:ext cx="2881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3600" b="1" u="sng">
                <a:latin typeface="Calibri" panose="020F0502020204030204" pitchFamily="34" charset="0"/>
              </a:rPr>
              <a:t>Methods</a:t>
            </a:r>
          </a:p>
        </p:txBody>
      </p:sp>
      <p:graphicFrame>
        <p:nvGraphicFramePr>
          <p:cNvPr id="2" name="Table 1"/>
          <p:cNvGraphicFramePr>
            <a:graphicFrameLocks noGrp="1"/>
          </p:cNvGraphicFramePr>
          <p:nvPr/>
        </p:nvGraphicFramePr>
        <p:xfrm>
          <a:off x="250825" y="1268413"/>
          <a:ext cx="8674100" cy="5029200"/>
        </p:xfrm>
        <a:graphic>
          <a:graphicData uri="http://schemas.openxmlformats.org/drawingml/2006/table">
            <a:tbl>
              <a:tblPr/>
              <a:tblGrid>
                <a:gridCol w="1735138"/>
                <a:gridCol w="1735137"/>
                <a:gridCol w="1735138"/>
                <a:gridCol w="1735137"/>
                <a:gridCol w="1733550"/>
              </a:tblGrid>
              <a:tr h="371475">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600" b="1" i="0" u="none" strike="noStrike" cap="none" normalizeH="0" baseline="0" smtClean="0">
                          <a:ln>
                            <a:noFill/>
                          </a:ln>
                          <a:solidFill>
                            <a:srgbClr val="606060"/>
                          </a:solidFill>
                          <a:effectLst/>
                          <a:latin typeface="Calibri" panose="020F0502020204030204" pitchFamily="34" charset="0"/>
                          <a:ea typeface="MS PGothic" panose="020B0600070205080204" pitchFamily="34" charset="-128"/>
                        </a:rPr>
                        <a:t>AUDIT risk zone</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600" b="1" i="0" u="none" strike="noStrike" cap="none" normalizeH="0" baseline="0" smtClean="0">
                          <a:ln>
                            <a:noFill/>
                          </a:ln>
                          <a:solidFill>
                            <a:srgbClr val="606060"/>
                          </a:solidFill>
                          <a:effectLst/>
                          <a:latin typeface="Calibri" panose="020F0502020204030204" pitchFamily="34" charset="0"/>
                          <a:ea typeface="MS PGothic" panose="020B0600070205080204" pitchFamily="34"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600" b="1" i="0" u="none" strike="noStrike" cap="none" normalizeH="0" baseline="0" smtClean="0">
                          <a:ln>
                            <a:noFill/>
                          </a:ln>
                          <a:solidFill>
                            <a:srgbClr val="606060"/>
                          </a:solidFill>
                          <a:effectLst/>
                          <a:latin typeface="Calibri" panose="020F0502020204030204" pitchFamily="34" charset="0"/>
                          <a:ea typeface="MS PGothic" panose="020B0600070205080204" pitchFamily="34"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600" b="1" i="0" u="none" strike="noStrike" cap="none" normalizeH="0" baseline="0" smtClean="0">
                          <a:ln>
                            <a:noFill/>
                          </a:ln>
                          <a:solidFill>
                            <a:srgbClr val="606060"/>
                          </a:solidFill>
                          <a:effectLst/>
                          <a:latin typeface="Calibri" panose="020F0502020204030204" pitchFamily="34" charset="0"/>
                          <a:ea typeface="MS PGothic" panose="020B0600070205080204" pitchFamily="34"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600" b="1" i="0" u="none" strike="noStrike" cap="none" normalizeH="0" baseline="0" smtClean="0">
                          <a:ln>
                            <a:noFill/>
                          </a:ln>
                          <a:solidFill>
                            <a:srgbClr val="606060"/>
                          </a:solidFill>
                          <a:effectLst/>
                          <a:latin typeface="Calibri" panose="020F0502020204030204" pitchFamily="34" charset="0"/>
                          <a:ea typeface="MS PGothic" panose="020B0600070205080204" pitchFamily="34"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AUDIT Score</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0 – 7</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8 – 15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16 – 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20 – 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371475">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Definition</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Low-risk drinking or abstinence</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Hazardous drinking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Harmful drinking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risk of alcohol dependence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Drinking limits</a:t>
                      </a:r>
                    </a:p>
                    <a:p>
                      <a:pPr marL="0" marR="0" lvl="0" indent="0" algn="l" defTabSz="200025" rtl="0" eaLnBrk="1" fontAlgn="base" latinLnBrk="0" hangingPunct="1">
                        <a:lnSpc>
                          <a:spcPct val="100000"/>
                        </a:lnSpc>
                        <a:spcBef>
                          <a:spcPct val="0"/>
                        </a:spcBef>
                        <a:spcAft>
                          <a:spcPct val="0"/>
                        </a:spcAft>
                        <a:buClrTx/>
                        <a:buSzTx/>
                        <a:buFontTx/>
                        <a:buNone/>
                        <a:tabLst/>
                      </a:pPr>
                      <a:r>
                        <a:rPr kumimoji="0" lang="en-GB" altLang="en-US" sz="1600" b="0" i="0" u="sng" strike="noStrike" cap="none" normalizeH="0" baseline="0" smtClean="0">
                          <a:ln>
                            <a:noFill/>
                          </a:ln>
                          <a:solidFill>
                            <a:srgbClr val="000000"/>
                          </a:solidFill>
                          <a:effectLst/>
                          <a:latin typeface="Calibri" panose="020F0502020204030204" pitchFamily="34" charset="0"/>
                          <a:ea typeface="MS PGothic" panose="020B0600070205080204" pitchFamily="34" charset="-128"/>
                        </a:rPr>
                        <a:t>Units</a:t>
                      </a:r>
                    </a:p>
                    <a:p>
                      <a:pPr marL="0" marR="0" lvl="0" indent="0" algn="l" defTabSz="200025" rtl="0" eaLnBrk="1" fontAlgn="base" latinLnBrk="0" hangingPunct="1">
                        <a:lnSpc>
                          <a:spcPct val="100000"/>
                        </a:lnSpc>
                        <a:spcBef>
                          <a:spcPct val="0"/>
                        </a:spcBef>
                        <a:spcAft>
                          <a:spcPct val="0"/>
                        </a:spcAft>
                        <a:buClrTx/>
                        <a:buSzTx/>
                        <a:buFontTx/>
                        <a:buNone/>
                        <a:tabLst/>
                      </a:pPr>
                      <a:r>
                        <a:rPr kumimoji="0" lang="en-GB" altLang="en-US" sz="1600" b="0"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Daily     2-3    3-4</a:t>
                      </a:r>
                    </a:p>
                    <a:p>
                      <a:pPr marL="0" marR="0" lvl="0" indent="0" algn="l" defTabSz="200025" rtl="0" eaLnBrk="1" fontAlgn="base" latinLnBrk="0" hangingPunct="1">
                        <a:lnSpc>
                          <a:spcPct val="100000"/>
                        </a:lnSpc>
                        <a:spcBef>
                          <a:spcPct val="0"/>
                        </a:spcBef>
                        <a:spcAft>
                          <a:spcPct val="0"/>
                        </a:spcAft>
                        <a:buClrTx/>
                        <a:buSzTx/>
                        <a:buFontTx/>
                        <a:buNone/>
                        <a:tabLst/>
                      </a:pPr>
                      <a:r>
                        <a:rPr kumimoji="0" lang="en-GB" altLang="en-US" sz="1600" b="0"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Weekly  15     22</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Under</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Regularly 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Alcohol-related problems</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Very-low/ no risk</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Increasing risk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200025">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200025">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200025">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200025">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200025">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200025"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Yes</a:t>
                      </a:r>
                    </a:p>
                    <a:p>
                      <a:pPr marL="0" marR="0" lvl="0" indent="0" algn="ctr" defTabSz="200025" rtl="0" eaLnBrk="1" fontAlgn="base" latinLnBrk="0" hangingPunct="1">
                        <a:lnSpc>
                          <a:spcPct val="100000"/>
                        </a:lnSpc>
                        <a:spcBef>
                          <a:spcPct val="0"/>
                        </a:spcBef>
                        <a:spcAft>
                          <a:spcPct val="0"/>
                        </a:spcAft>
                        <a:buClrTx/>
                        <a:buSzTx/>
                        <a:buFontTx/>
                        <a:buNone/>
                        <a:tabLst/>
                      </a:pPr>
                      <a:r>
                        <a:rPr kumimoji="0" lang="en-GB" altLang="en-US" sz="1600" b="0"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risk of physical and/or psychological addiction to alcohol)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
        <p:nvSpPr>
          <p:cNvPr id="25641" name="Oval 2"/>
          <p:cNvSpPr>
            <a:spLocks noChangeArrowheads="1"/>
          </p:cNvSpPr>
          <p:nvPr/>
        </p:nvSpPr>
        <p:spPr bwMode="auto">
          <a:xfrm>
            <a:off x="2771775" y="5632450"/>
            <a:ext cx="4321175" cy="1079500"/>
          </a:xfrm>
          <a:prstGeom prst="ellipse">
            <a:avLst/>
          </a:prstGeom>
          <a:solidFill>
            <a:schemeClr val="accent1"/>
          </a:solidFill>
          <a:ln w="9525">
            <a:solidFill>
              <a:schemeClr val="tx1"/>
            </a:solidFill>
            <a:round/>
            <a:headEnd/>
            <a:tailEnd/>
          </a:ln>
        </p:spPr>
        <p:txBody>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gn="ctr"/>
            <a:r>
              <a:rPr lang="en-GB" altLang="en-US" sz="2000" b="1">
                <a:latin typeface="Calibri" panose="020F0502020204030204" pitchFamily="34" charset="0"/>
              </a:rPr>
              <a:t>AUDIT risk zone ~ “drinking variable”</a:t>
            </a:r>
            <a:endParaRPr lang="en-GB" altLang="en-US" sz="2000">
              <a:latin typeface="Calibri" panose="020F0502020204030204" pitchFamily="34" charset="0"/>
            </a:endParaRPr>
          </a:p>
        </p:txBody>
      </p:sp>
      <p:pic>
        <p:nvPicPr>
          <p:cNvPr id="25642" name="Picture 9" descr="http://www.clker.com/cliparts/5/3/9/6/11949849661308840073female_symbol_dan_gerhar_01.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975" y="3933825"/>
            <a:ext cx="1412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Picture 11" descr="http://www.clker.com/cliparts/b/1/7/9/11949849671589982655male_symbol_dan_gerhards_01.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3363" y="3913188"/>
            <a:ext cx="2206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5642"/>
                                        </p:tgtEl>
                                        <p:attrNameLst>
                                          <p:attrName>style.visibility</p:attrName>
                                        </p:attrNameLst>
                                      </p:cBhvr>
                                      <p:to>
                                        <p:strVal val="visible"/>
                                      </p:to>
                                    </p:set>
                                    <p:animEffect transition="in" filter="fade">
                                      <p:cBhvr>
                                        <p:cTn id="10" dur="500"/>
                                        <p:tgtEl>
                                          <p:spTgt spid="25642"/>
                                        </p:tgtEl>
                                      </p:cBhvr>
                                    </p:animEffect>
                                  </p:childTnLst>
                                </p:cTn>
                              </p:par>
                              <p:par>
                                <p:cTn id="11" presetID="10" presetClass="entr" presetSubtype="0" fill="hold" nodeType="withEffect">
                                  <p:stCondLst>
                                    <p:cond delay="0"/>
                                  </p:stCondLst>
                                  <p:childTnLst>
                                    <p:set>
                                      <p:cBhvr>
                                        <p:cTn id="12" dur="1" fill="hold">
                                          <p:stCondLst>
                                            <p:cond delay="0"/>
                                          </p:stCondLst>
                                        </p:cTn>
                                        <p:tgtEl>
                                          <p:spTgt spid="25643"/>
                                        </p:tgtEl>
                                        <p:attrNameLst>
                                          <p:attrName>style.visibility</p:attrName>
                                        </p:attrNameLst>
                                      </p:cBhvr>
                                      <p:to>
                                        <p:strVal val="visible"/>
                                      </p:to>
                                    </p:set>
                                    <p:animEffect transition="in" filter="fade">
                                      <p:cBhvr>
                                        <p:cTn id="13" dur="500"/>
                                        <p:tgtEl>
                                          <p:spTgt spid="2564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641"/>
                                        </p:tgtEl>
                                        <p:attrNameLst>
                                          <p:attrName>style.visibility</p:attrName>
                                        </p:attrNameLst>
                                      </p:cBhvr>
                                      <p:to>
                                        <p:strVal val="visible"/>
                                      </p:to>
                                    </p:set>
                                    <p:animEffect transition="in" filter="fade">
                                      <p:cBhvr>
                                        <p:cTn id="18" dur="500"/>
                                        <p:tgtEl>
                                          <p:spTgt spid="25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TextBox 1"/>
          <p:cNvSpPr txBox="1">
            <a:spLocks noChangeArrowheads="1"/>
          </p:cNvSpPr>
          <p:nvPr/>
        </p:nvSpPr>
        <p:spPr bwMode="auto">
          <a:xfrm>
            <a:off x="250825" y="188913"/>
            <a:ext cx="2881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3600" b="1" u="sng">
                <a:latin typeface="Calibri" panose="020F0502020204030204" pitchFamily="34" charset="0"/>
              </a:rPr>
              <a:t>Methods</a:t>
            </a:r>
          </a:p>
        </p:txBody>
      </p:sp>
      <p:sp>
        <p:nvSpPr>
          <p:cNvPr id="27651" name="Rectangle 2"/>
          <p:cNvSpPr>
            <a:spLocks noChangeArrowheads="1"/>
          </p:cNvSpPr>
          <p:nvPr/>
        </p:nvSpPr>
        <p:spPr bwMode="auto">
          <a:xfrm>
            <a:off x="250825" y="1268413"/>
            <a:ext cx="88931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US" altLang="en-US" sz="2400" b="1" i="1">
                <a:latin typeface="Calibri" panose="020F0502020204030204" pitchFamily="34" charset="0"/>
              </a:rPr>
              <a:t>Measurements:</a:t>
            </a:r>
          </a:p>
          <a:p>
            <a:endParaRPr lang="en-GB" altLang="en-US" sz="1000">
              <a:latin typeface="Calibri" panose="020F0502020204030204" pitchFamily="34" charset="0"/>
            </a:endParaRPr>
          </a:p>
          <a:p>
            <a:r>
              <a:rPr lang="en-GB" altLang="en-US" sz="2200">
                <a:latin typeface="Calibri" panose="020F0502020204030204" pitchFamily="34" charset="0"/>
              </a:rPr>
              <a:t>How do you think your use of alcohol compares to other people who have used that substance recently?</a:t>
            </a:r>
          </a:p>
        </p:txBody>
      </p:sp>
      <p:graphicFrame>
        <p:nvGraphicFramePr>
          <p:cNvPr id="27652" name="Chart 1"/>
          <p:cNvGraphicFramePr>
            <a:graphicFrameLocks/>
          </p:cNvGraphicFramePr>
          <p:nvPr>
            <p:extLst>
              <p:ext uri="{D42A27DB-BD31-4B8C-83A1-F6EECF244321}">
                <p14:modId xmlns:p14="http://schemas.microsoft.com/office/powerpoint/2010/main" val="2055987098"/>
              </p:ext>
            </p:extLst>
          </p:nvPr>
        </p:nvGraphicFramePr>
        <p:xfrm>
          <a:off x="355600" y="2713038"/>
          <a:ext cx="8689975" cy="3641725"/>
        </p:xfrm>
        <a:graphic>
          <a:graphicData uri="http://schemas.openxmlformats.org/presentationml/2006/ole">
            <mc:AlternateContent xmlns:mc="http://schemas.openxmlformats.org/markup-compatibility/2006">
              <mc:Choice xmlns:v="urn:schemas-microsoft-com:vml" Requires="v">
                <p:oleObj spid="_x0000_s39955" name="Worksheet" r:id="rId6" imgW="8696399" imgH="3648024" progId="Excel.Sheet.8">
                  <p:embed/>
                </p:oleObj>
              </mc:Choice>
              <mc:Fallback>
                <p:oleObj name="Worksheet" r:id="rId6" imgW="8696399" imgH="3648024" progId="Excel.Sheet.8">
                  <p:embed/>
                  <p:pic>
                    <p:nvPicPr>
                      <p:cNvPr id="0" name="Chart 1"/>
                      <p:cNvPicPr>
                        <a:picLocks noChangeArrowheads="1"/>
                      </p:cNvPicPr>
                      <p:nvPr/>
                    </p:nvPicPr>
                    <p:blipFill>
                      <a:blip r:embed="rId7"/>
                      <a:srcRect/>
                      <a:stretch>
                        <a:fillRect/>
                      </a:stretch>
                    </p:blipFill>
                    <p:spPr bwMode="auto">
                      <a:xfrm>
                        <a:off x="355600" y="2713038"/>
                        <a:ext cx="86899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rcRect l="11385"/>
          <a:stretch>
            <a:fillRect/>
          </a:stretch>
        </p:blipFill>
        <p:spPr bwMode="auto">
          <a:xfrm>
            <a:off x="63500" y="2593975"/>
            <a:ext cx="273685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500"/>
                                        <p:tgtEl>
                                          <p:spTgt spid="276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fade">
                                      <p:cBhvr>
                                        <p:cTn id="1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76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1"/>
          <p:cNvSpPr txBox="1">
            <a:spLocks noChangeArrowheads="1"/>
          </p:cNvSpPr>
          <p:nvPr/>
        </p:nvSpPr>
        <p:spPr bwMode="auto">
          <a:xfrm>
            <a:off x="250825" y="188913"/>
            <a:ext cx="2881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3600" b="1" u="sng">
                <a:latin typeface="Calibri" panose="020F0502020204030204" pitchFamily="34" charset="0"/>
              </a:rPr>
              <a:t>Methods</a:t>
            </a:r>
          </a:p>
        </p:txBody>
      </p:sp>
      <p:sp>
        <p:nvSpPr>
          <p:cNvPr id="29699" name="TextBox 1"/>
          <p:cNvSpPr txBox="1">
            <a:spLocks noChangeArrowheads="1"/>
          </p:cNvSpPr>
          <p:nvPr/>
        </p:nvSpPr>
        <p:spPr bwMode="auto">
          <a:xfrm>
            <a:off x="250825" y="1109663"/>
            <a:ext cx="6841490" cy="385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a:lnSpc>
                <a:spcPct val="110000"/>
              </a:lnSpc>
            </a:pPr>
            <a:r>
              <a:rPr lang="en-US" altLang="en-US" sz="2400" b="1" i="1" dirty="0">
                <a:latin typeface="Calibri" panose="020F0502020204030204" pitchFamily="34" charset="0"/>
              </a:rPr>
              <a:t>Participants:</a:t>
            </a:r>
          </a:p>
          <a:p>
            <a:pPr>
              <a:lnSpc>
                <a:spcPct val="110000"/>
              </a:lnSpc>
              <a:buFontTx/>
              <a:buChar char="-"/>
            </a:pPr>
            <a:r>
              <a:rPr lang="en-US" altLang="en-US" sz="1800" dirty="0">
                <a:latin typeface="Calibri" panose="020F0502020204030204" pitchFamily="34" charset="0"/>
              </a:rPr>
              <a:t> aged 18+</a:t>
            </a:r>
          </a:p>
          <a:p>
            <a:pPr>
              <a:lnSpc>
                <a:spcPct val="110000"/>
              </a:lnSpc>
              <a:buFontTx/>
              <a:buChar char="-"/>
            </a:pPr>
            <a:r>
              <a:rPr lang="en-US" altLang="en-US" sz="1800" dirty="0">
                <a:latin typeface="Calibri" panose="020F0502020204030204" pitchFamily="34" charset="0"/>
              </a:rPr>
              <a:t> consumed alcohol in the last </a:t>
            </a:r>
            <a:r>
              <a:rPr lang="en-US" altLang="en-US" sz="1800" dirty="0" smtClean="0">
                <a:latin typeface="Calibri" panose="020F0502020204030204" pitchFamily="34" charset="0"/>
              </a:rPr>
              <a:t>year</a:t>
            </a:r>
            <a:endParaRPr lang="en-US" altLang="en-US" sz="1800" dirty="0">
              <a:latin typeface="Calibri" panose="020F0502020204030204" pitchFamily="34" charset="0"/>
            </a:endParaRPr>
          </a:p>
          <a:p>
            <a:pPr>
              <a:lnSpc>
                <a:spcPct val="110000"/>
              </a:lnSpc>
              <a:buFontTx/>
              <a:buChar char="-"/>
            </a:pPr>
            <a:r>
              <a:rPr lang="en-US" altLang="en-US" sz="1800" dirty="0">
                <a:latin typeface="Calibri" panose="020F0502020204030204" pitchFamily="34" charset="0"/>
              </a:rPr>
              <a:t> 9,820 participants </a:t>
            </a:r>
          </a:p>
          <a:p>
            <a:pPr>
              <a:lnSpc>
                <a:spcPct val="110000"/>
              </a:lnSpc>
            </a:pPr>
            <a:r>
              <a:rPr lang="en-US" altLang="en-US" sz="1800" dirty="0" smtClean="0">
                <a:latin typeface="Calibri" panose="020F0502020204030204" pitchFamily="34" charset="0"/>
              </a:rPr>
              <a:t>	- mean </a:t>
            </a:r>
            <a:r>
              <a:rPr lang="en-US" altLang="en-US" sz="1800" dirty="0">
                <a:latin typeface="Calibri" panose="020F0502020204030204" pitchFamily="34" charset="0"/>
              </a:rPr>
              <a:t>AUDIT score = 10.5 </a:t>
            </a:r>
            <a:r>
              <a:rPr lang="en-US" altLang="en-US" sz="1800" i="1" dirty="0">
                <a:latin typeface="Calibri" panose="020F0502020204030204" pitchFamily="34" charset="0"/>
              </a:rPr>
              <a:t>(risk zone </a:t>
            </a:r>
            <a:r>
              <a:rPr lang="en-US" altLang="en-US" sz="1800" i="1" dirty="0" smtClean="0">
                <a:latin typeface="Calibri" panose="020F0502020204030204" pitchFamily="34" charset="0"/>
              </a:rPr>
              <a:t>2)</a:t>
            </a:r>
          </a:p>
          <a:p>
            <a:pPr>
              <a:lnSpc>
                <a:spcPct val="110000"/>
              </a:lnSpc>
            </a:pPr>
            <a:r>
              <a:rPr lang="en-US" altLang="en-US" sz="1800" dirty="0" smtClean="0">
                <a:latin typeface="Calibri" panose="020F0502020204030204" pitchFamily="34" charset="0"/>
              </a:rPr>
              <a:t>	- majority were</a:t>
            </a:r>
          </a:p>
          <a:p>
            <a:pPr marL="1428750" lvl="2">
              <a:lnSpc>
                <a:spcPct val="110000"/>
              </a:lnSpc>
              <a:buFontTx/>
              <a:buChar char="-"/>
            </a:pPr>
            <a:r>
              <a:rPr lang="en-US" altLang="en-US" sz="1800" dirty="0" smtClean="0">
                <a:latin typeface="Calibri" panose="020F0502020204030204" pitchFamily="34" charset="0"/>
              </a:rPr>
              <a:t>male </a:t>
            </a:r>
            <a:r>
              <a:rPr lang="en-US" altLang="en-US" sz="1400" dirty="0" smtClean="0">
                <a:latin typeface="Calibri" panose="020F0502020204030204" pitchFamily="34" charset="0"/>
              </a:rPr>
              <a:t>(69%)</a:t>
            </a:r>
          </a:p>
          <a:p>
            <a:pPr marL="1428750" lvl="2">
              <a:lnSpc>
                <a:spcPct val="110000"/>
              </a:lnSpc>
              <a:buFontTx/>
              <a:buChar char="-"/>
            </a:pPr>
            <a:r>
              <a:rPr lang="en-US" altLang="en-US" sz="1800" dirty="0" smtClean="0">
                <a:latin typeface="Calibri" panose="020F0502020204030204" pitchFamily="34" charset="0"/>
              </a:rPr>
              <a:t>aged 16-24 </a:t>
            </a:r>
            <a:r>
              <a:rPr lang="en-US" altLang="en-US" sz="1400" dirty="0" smtClean="0">
                <a:latin typeface="Calibri" panose="020F0502020204030204" pitchFamily="34" charset="0"/>
              </a:rPr>
              <a:t>(45%)</a:t>
            </a:r>
          </a:p>
          <a:p>
            <a:pPr marL="1428750" lvl="2">
              <a:lnSpc>
                <a:spcPct val="110000"/>
              </a:lnSpc>
              <a:buFontTx/>
              <a:buChar char="-"/>
            </a:pPr>
            <a:r>
              <a:rPr lang="en-US" altLang="en-US" sz="1800" dirty="0" smtClean="0">
                <a:latin typeface="Calibri" panose="020F0502020204030204" pitchFamily="34" charset="0"/>
              </a:rPr>
              <a:t>white </a:t>
            </a:r>
            <a:r>
              <a:rPr lang="en-US" altLang="en-US" sz="1400" dirty="0" smtClean="0">
                <a:latin typeface="Calibri" panose="020F0502020204030204" pitchFamily="34" charset="0"/>
              </a:rPr>
              <a:t>(92%)</a:t>
            </a:r>
          </a:p>
          <a:p>
            <a:pPr marL="1428750" lvl="2">
              <a:lnSpc>
                <a:spcPct val="110000"/>
              </a:lnSpc>
              <a:buFontTx/>
              <a:buChar char="-"/>
            </a:pPr>
            <a:r>
              <a:rPr lang="en-US" altLang="en-US" sz="1800" dirty="0" smtClean="0">
                <a:latin typeface="Calibri" panose="020F0502020204030204" pitchFamily="34" charset="0"/>
              </a:rPr>
              <a:t>employed </a:t>
            </a:r>
            <a:r>
              <a:rPr lang="en-US" altLang="en-US" sz="1400" dirty="0" smtClean="0">
                <a:latin typeface="Calibri" panose="020F0502020204030204" pitchFamily="34" charset="0"/>
              </a:rPr>
              <a:t>(49%)</a:t>
            </a:r>
          </a:p>
          <a:p>
            <a:pPr marL="1428750" lvl="2">
              <a:lnSpc>
                <a:spcPct val="110000"/>
              </a:lnSpc>
              <a:buFontTx/>
              <a:buChar char="-"/>
            </a:pPr>
            <a:r>
              <a:rPr lang="en-US" altLang="en-US" sz="1800" dirty="0" smtClean="0">
                <a:latin typeface="Calibri" panose="020F0502020204030204" pitchFamily="34" charset="0"/>
              </a:rPr>
              <a:t>post-16 qualification level </a:t>
            </a:r>
            <a:r>
              <a:rPr lang="en-US" altLang="en-US" sz="1400" dirty="0" smtClean="0">
                <a:latin typeface="Calibri" panose="020F0502020204030204" pitchFamily="34" charset="0"/>
              </a:rPr>
              <a:t>(96%)</a:t>
            </a:r>
          </a:p>
          <a:p>
            <a:pPr marL="1428750" lvl="2">
              <a:lnSpc>
                <a:spcPct val="110000"/>
              </a:lnSpc>
              <a:buFontTx/>
              <a:buChar char="-"/>
            </a:pPr>
            <a:r>
              <a:rPr lang="en-US" altLang="en-US" sz="1800" dirty="0" smtClean="0">
                <a:latin typeface="Calibri" panose="020F0502020204030204" pitchFamily="34" charset="0"/>
              </a:rPr>
              <a:t>AUDIT risk zone 2 </a:t>
            </a:r>
            <a:r>
              <a:rPr lang="en-US" altLang="en-US" sz="1400" dirty="0" smtClean="0">
                <a:latin typeface="Calibri" panose="020F0502020204030204" pitchFamily="34" charset="0"/>
              </a:rPr>
              <a:t>(43%)</a:t>
            </a:r>
          </a:p>
        </p:txBody>
      </p:sp>
      <p:pic>
        <p:nvPicPr>
          <p:cNvPr id="3" name="Picture 2"/>
          <p:cNvPicPr>
            <a:picLocks noChangeAspect="1"/>
          </p:cNvPicPr>
          <p:nvPr/>
        </p:nvPicPr>
        <p:blipFill>
          <a:blip r:embed="rId4"/>
          <a:stretch>
            <a:fillRect/>
          </a:stretch>
        </p:blipFill>
        <p:spPr>
          <a:xfrm>
            <a:off x="5292090" y="3074449"/>
            <a:ext cx="3587878" cy="2874866"/>
          </a:xfrm>
          <a:prstGeom prst="rect">
            <a:avLst/>
          </a:prstGeom>
        </p:spPr>
      </p:pic>
      <p:pic>
        <p:nvPicPr>
          <p:cNvPr id="4" name="Picture 3"/>
          <p:cNvPicPr>
            <a:picLocks noChangeAspect="1"/>
          </p:cNvPicPr>
          <p:nvPr/>
        </p:nvPicPr>
        <p:blipFill>
          <a:blip r:embed="rId5"/>
          <a:stretch>
            <a:fillRect/>
          </a:stretch>
        </p:blipFill>
        <p:spPr>
          <a:xfrm>
            <a:off x="5302524" y="3075913"/>
            <a:ext cx="3594735" cy="2880360"/>
          </a:xfrm>
          <a:prstGeom prst="rect">
            <a:avLst/>
          </a:prstGeom>
        </p:spPr>
      </p:pic>
      <p:pic>
        <p:nvPicPr>
          <p:cNvPr id="6" name="Picture 5"/>
          <p:cNvPicPr>
            <a:picLocks noChangeAspect="1"/>
          </p:cNvPicPr>
          <p:nvPr/>
        </p:nvPicPr>
        <p:blipFill>
          <a:blip r:embed="rId6"/>
          <a:stretch>
            <a:fillRect/>
          </a:stretch>
        </p:blipFill>
        <p:spPr>
          <a:xfrm>
            <a:off x="5295127" y="3074449"/>
            <a:ext cx="3549827" cy="2844375"/>
          </a:xfrm>
          <a:prstGeom prst="rect">
            <a:avLst/>
          </a:prstGeom>
        </p:spPr>
      </p:pic>
      <p:pic>
        <p:nvPicPr>
          <p:cNvPr id="7" name="Picture 6"/>
          <p:cNvPicPr>
            <a:picLocks noChangeAspect="1"/>
          </p:cNvPicPr>
          <p:nvPr/>
        </p:nvPicPr>
        <p:blipFill>
          <a:blip r:embed="rId7"/>
          <a:stretch>
            <a:fillRect/>
          </a:stretch>
        </p:blipFill>
        <p:spPr>
          <a:xfrm>
            <a:off x="5298415" y="3076218"/>
            <a:ext cx="3594734" cy="2880360"/>
          </a:xfrm>
          <a:prstGeom prst="rect">
            <a:avLst/>
          </a:prstGeom>
        </p:spPr>
      </p:pic>
      <p:pic>
        <p:nvPicPr>
          <p:cNvPr id="8" name="Picture 7"/>
          <p:cNvPicPr>
            <a:picLocks noChangeAspect="1"/>
          </p:cNvPicPr>
          <p:nvPr/>
        </p:nvPicPr>
        <p:blipFill>
          <a:blip r:embed="rId8"/>
          <a:stretch>
            <a:fillRect/>
          </a:stretch>
        </p:blipFill>
        <p:spPr>
          <a:xfrm>
            <a:off x="5307572" y="3075633"/>
            <a:ext cx="3548347" cy="2843191"/>
          </a:xfrm>
          <a:prstGeom prst="rect">
            <a:avLst/>
          </a:prstGeom>
        </p:spPr>
      </p:pic>
      <p:pic>
        <p:nvPicPr>
          <p:cNvPr id="5" name="Picture 4"/>
          <p:cNvPicPr>
            <a:picLocks noChangeAspect="1"/>
          </p:cNvPicPr>
          <p:nvPr/>
        </p:nvPicPr>
        <p:blipFill>
          <a:blip r:embed="rId9"/>
          <a:stretch>
            <a:fillRect/>
          </a:stretch>
        </p:blipFill>
        <p:spPr>
          <a:xfrm>
            <a:off x="5303751" y="3074449"/>
            <a:ext cx="3552500" cy="2846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animEffect transition="in" filter="fade">
                                      <p:cBhvr>
                                        <p:cTn id="15" dur="500"/>
                                        <p:tgtEl>
                                          <p:spTgt spid="2969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9699">
                                            <p:txEl>
                                              <p:pRg st="3" end="3"/>
                                            </p:txEl>
                                          </p:spTgt>
                                        </p:tgtEl>
                                        <p:attrNameLst>
                                          <p:attrName>style.visibility</p:attrName>
                                        </p:attrNameLst>
                                      </p:cBhvr>
                                      <p:to>
                                        <p:strVal val="visible"/>
                                      </p:to>
                                    </p:set>
                                    <p:animEffect transition="in" filter="fade">
                                      <p:cBhvr>
                                        <p:cTn id="20" dur="500"/>
                                        <p:tgtEl>
                                          <p:spTgt spid="29699">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Effect transition="in" filter="fade">
                                      <p:cBhvr>
                                        <p:cTn id="25" dur="500"/>
                                        <p:tgtEl>
                                          <p:spTgt spid="2969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699">
                                            <p:txEl>
                                              <p:pRg st="5" end="5"/>
                                            </p:txEl>
                                          </p:spTgt>
                                        </p:tgtEl>
                                        <p:attrNameLst>
                                          <p:attrName>style.visibility</p:attrName>
                                        </p:attrNameLst>
                                      </p:cBhvr>
                                      <p:to>
                                        <p:strVal val="visible"/>
                                      </p:to>
                                    </p:set>
                                    <p:animEffect transition="in" filter="fade">
                                      <p:cBhvr>
                                        <p:cTn id="30" dur="500"/>
                                        <p:tgtEl>
                                          <p:spTgt spid="2969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699">
                                            <p:txEl>
                                              <p:pRg st="6" end="6"/>
                                            </p:txEl>
                                          </p:spTgt>
                                        </p:tgtEl>
                                        <p:attrNameLst>
                                          <p:attrName>style.visibility</p:attrName>
                                        </p:attrNameLst>
                                      </p:cBhvr>
                                      <p:to>
                                        <p:strVal val="visible"/>
                                      </p:to>
                                    </p:set>
                                    <p:animEffect transition="in" filter="fade">
                                      <p:cBhvr>
                                        <p:cTn id="35" dur="500"/>
                                        <p:tgtEl>
                                          <p:spTgt spid="29699">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9699">
                                            <p:txEl>
                                              <p:pRg st="7" end="7"/>
                                            </p:txEl>
                                          </p:spTgt>
                                        </p:tgtEl>
                                        <p:attrNameLst>
                                          <p:attrName>style.visibility</p:attrName>
                                        </p:attrNameLst>
                                      </p:cBhvr>
                                      <p:to>
                                        <p:strVal val="visible"/>
                                      </p:to>
                                    </p:set>
                                    <p:animEffect transition="in" filter="fade">
                                      <p:cBhvr>
                                        <p:cTn id="43" dur="500"/>
                                        <p:tgtEl>
                                          <p:spTgt spid="29699">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699">
                                            <p:txEl>
                                              <p:pRg st="8" end="8"/>
                                            </p:txEl>
                                          </p:spTgt>
                                        </p:tgtEl>
                                        <p:attrNameLst>
                                          <p:attrName>style.visibility</p:attrName>
                                        </p:attrNameLst>
                                      </p:cBhvr>
                                      <p:to>
                                        <p:strVal val="visible"/>
                                      </p:to>
                                    </p:set>
                                    <p:animEffect transition="in" filter="fade">
                                      <p:cBhvr>
                                        <p:cTn id="51" dur="500"/>
                                        <p:tgtEl>
                                          <p:spTgt spid="29699">
                                            <p:txEl>
                                              <p:pRg st="8" end="8"/>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9699">
                                            <p:txEl>
                                              <p:pRg st="9" end="9"/>
                                            </p:txEl>
                                          </p:spTgt>
                                        </p:tgtEl>
                                        <p:attrNameLst>
                                          <p:attrName>style.visibility</p:attrName>
                                        </p:attrNameLst>
                                      </p:cBhvr>
                                      <p:to>
                                        <p:strVal val="visible"/>
                                      </p:to>
                                    </p:set>
                                    <p:animEffect transition="in" filter="fade">
                                      <p:cBhvr>
                                        <p:cTn id="59" dur="500"/>
                                        <p:tgtEl>
                                          <p:spTgt spid="29699">
                                            <p:txEl>
                                              <p:pRg st="9" end="9"/>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699">
                                            <p:txEl>
                                              <p:pRg st="10" end="10"/>
                                            </p:txEl>
                                          </p:spTgt>
                                        </p:tgtEl>
                                        <p:attrNameLst>
                                          <p:attrName>style.visibility</p:attrName>
                                        </p:attrNameLst>
                                      </p:cBhvr>
                                      <p:to>
                                        <p:strVal val="visible"/>
                                      </p:to>
                                    </p:set>
                                    <p:animEffect transition="in" filter="fade">
                                      <p:cBhvr>
                                        <p:cTn id="67" dur="500"/>
                                        <p:tgtEl>
                                          <p:spTgt spid="29699">
                                            <p:txEl>
                                              <p:pRg st="10" end="10"/>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9699">
                                            <p:txEl>
                                              <p:pRg st="11" end="11"/>
                                            </p:txEl>
                                          </p:spTgt>
                                        </p:tgtEl>
                                        <p:attrNameLst>
                                          <p:attrName>style.visibility</p:attrName>
                                        </p:attrNameLst>
                                      </p:cBhvr>
                                      <p:to>
                                        <p:strVal val="visible"/>
                                      </p:to>
                                    </p:set>
                                    <p:animEffect transition="in" filter="fade">
                                      <p:cBhvr>
                                        <p:cTn id="75" dur="500"/>
                                        <p:tgtEl>
                                          <p:spTgt spid="29699">
                                            <p:txEl>
                                              <p:pRg st="11" end="11"/>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23935"/>
          <a:stretch>
            <a:fillRect/>
          </a:stretch>
        </p:blipFill>
        <p:spPr bwMode="auto">
          <a:xfrm>
            <a:off x="0" y="0"/>
            <a:ext cx="9144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Box 1"/>
          <p:cNvSpPr txBox="1">
            <a:spLocks noChangeArrowheads="1"/>
          </p:cNvSpPr>
          <p:nvPr/>
        </p:nvSpPr>
        <p:spPr bwMode="auto">
          <a:xfrm>
            <a:off x="250825" y="1268413"/>
            <a:ext cx="8783638"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marL="0" lvl="2" indent="0" algn="ctr"/>
            <a:r>
              <a:rPr lang="en-US" altLang="en-US" sz="2100" b="1">
                <a:solidFill>
                  <a:srgbClr val="000090"/>
                </a:solidFill>
                <a:latin typeface="Calibri" panose="020F0502020204030204" pitchFamily="34" charset="0"/>
              </a:rPr>
              <a:t>Normative misperception score = actual - belief</a:t>
            </a:r>
          </a:p>
          <a:p>
            <a:pPr marL="0" lvl="2" indent="0" algn="ctr"/>
            <a:endParaRPr lang="en-US" altLang="en-US" sz="2100">
              <a:latin typeface="Calibri" panose="020F0502020204030204" pitchFamily="34" charset="0"/>
            </a:endParaRPr>
          </a:p>
          <a:p>
            <a:pPr marL="0" lvl="2" indent="0" algn="ctr"/>
            <a:endParaRPr lang="en-US" altLang="en-US" sz="2100">
              <a:latin typeface="Calibri" panose="020F0502020204030204" pitchFamily="34" charset="0"/>
            </a:endParaRPr>
          </a:p>
          <a:p>
            <a:pPr marL="0" lvl="2" indent="0" algn="ctr"/>
            <a:endParaRPr lang="en-US" altLang="en-US" sz="2100">
              <a:latin typeface="Calibri" panose="020F0502020204030204" pitchFamily="34" charset="0"/>
            </a:endParaRPr>
          </a:p>
          <a:p>
            <a:pPr marL="0" lvl="2" indent="0" algn="ctr"/>
            <a:endParaRPr lang="en-US" altLang="en-US" sz="2100">
              <a:latin typeface="Calibri" panose="020F0502020204030204" pitchFamily="34" charset="0"/>
            </a:endParaRPr>
          </a:p>
          <a:p>
            <a:pPr marL="0" lvl="2" indent="0" algn="ctr"/>
            <a:endParaRPr lang="en-US" altLang="en-US" sz="2100">
              <a:latin typeface="Calibri" panose="020F0502020204030204" pitchFamily="34" charset="0"/>
            </a:endParaRPr>
          </a:p>
          <a:p>
            <a:pPr marL="0" lvl="2" indent="0" algn="ctr"/>
            <a:endParaRPr lang="en-US" altLang="en-US" sz="2100">
              <a:latin typeface="Calibri" panose="020F0502020204030204" pitchFamily="34" charset="0"/>
            </a:endParaRPr>
          </a:p>
          <a:p>
            <a:pPr marL="0" lvl="2" indent="0" algn="ctr"/>
            <a:endParaRPr lang="en-US" altLang="en-US" sz="2100">
              <a:latin typeface="Calibri" panose="020F0502020204030204" pitchFamily="34" charset="0"/>
            </a:endParaRPr>
          </a:p>
          <a:p>
            <a:pPr marL="0" lvl="2" indent="0" algn="ctr"/>
            <a:endParaRPr lang="en-US" altLang="en-US" sz="2100">
              <a:latin typeface="Calibri" panose="020F0502020204030204" pitchFamily="34" charset="0"/>
            </a:endParaRPr>
          </a:p>
          <a:p>
            <a:pPr marL="0" lvl="2" indent="0" algn="ctr"/>
            <a:endParaRPr lang="en-US" altLang="en-US" sz="2100">
              <a:latin typeface="Calibri" panose="020F0502020204030204" pitchFamily="34" charset="0"/>
            </a:endParaRPr>
          </a:p>
          <a:p>
            <a:pPr marL="0" lvl="2" indent="0" algn="ctr"/>
            <a:endParaRPr lang="en-US" altLang="en-US" sz="1000">
              <a:latin typeface="Calibri" panose="020F0502020204030204" pitchFamily="34" charset="0"/>
            </a:endParaRPr>
          </a:p>
          <a:p>
            <a:pPr marL="0" lvl="2" indent="0" algn="ctr"/>
            <a:r>
              <a:rPr lang="en-US" altLang="en-US" sz="2100" i="1">
                <a:latin typeface="Calibri" panose="020F0502020204030204" pitchFamily="34" charset="0"/>
              </a:rPr>
              <a:t>Magnitude of score = extent of the discrepancy</a:t>
            </a:r>
          </a:p>
          <a:p>
            <a:pPr marL="0" lvl="2" indent="0"/>
            <a:endParaRPr lang="en-US" altLang="en-US" sz="1000" b="1" i="1">
              <a:latin typeface="Calibri" panose="020F0502020204030204" pitchFamily="34" charset="0"/>
            </a:endParaRPr>
          </a:p>
          <a:p>
            <a:pPr>
              <a:lnSpc>
                <a:spcPct val="110000"/>
              </a:lnSpc>
            </a:pPr>
            <a:r>
              <a:rPr lang="en-US" altLang="en-US" sz="2100" b="1" i="1">
                <a:latin typeface="Calibri" panose="020F0502020204030204" pitchFamily="34" charset="0"/>
              </a:rPr>
              <a:t>Analysis:</a:t>
            </a:r>
            <a:endParaRPr lang="en-US" altLang="en-US" sz="2100">
              <a:latin typeface="Calibri" panose="020F0502020204030204" pitchFamily="34" charset="0"/>
            </a:endParaRPr>
          </a:p>
          <a:p>
            <a:pPr marL="0" lvl="2" indent="0">
              <a:lnSpc>
                <a:spcPct val="110000"/>
              </a:lnSpc>
            </a:pPr>
            <a:endParaRPr lang="en-US" altLang="en-US">
              <a:latin typeface="Calibri" panose="020F0502020204030204" pitchFamily="34" charset="0"/>
            </a:endParaRPr>
          </a:p>
          <a:p>
            <a:pPr marL="0" lvl="2" indent="0">
              <a:lnSpc>
                <a:spcPct val="110000"/>
              </a:lnSpc>
              <a:buFontTx/>
              <a:buChar char="-"/>
            </a:pPr>
            <a:r>
              <a:rPr lang="en-US" altLang="en-US" sz="2100">
                <a:latin typeface="Calibri" panose="020F0502020204030204" pitchFamily="34" charset="0"/>
              </a:rPr>
              <a:t>Prevalence was assessed through descriptive statistics and cross tabulation</a:t>
            </a:r>
          </a:p>
          <a:p>
            <a:pPr marL="0" lvl="2" indent="0">
              <a:lnSpc>
                <a:spcPct val="110000"/>
              </a:lnSpc>
              <a:buFontTx/>
              <a:buChar char="-"/>
            </a:pPr>
            <a:endParaRPr lang="en-US" altLang="en-US">
              <a:latin typeface="Calibri" panose="020F0502020204030204" pitchFamily="34" charset="0"/>
            </a:endParaRPr>
          </a:p>
          <a:p>
            <a:pPr>
              <a:lnSpc>
                <a:spcPct val="110000"/>
              </a:lnSpc>
              <a:buFontTx/>
              <a:buChar char="-"/>
            </a:pPr>
            <a:r>
              <a:rPr lang="en-US" altLang="en-US" sz="2100">
                <a:latin typeface="Calibri" panose="020F0502020204030204" pitchFamily="34" charset="0"/>
              </a:rPr>
              <a:t>Linear and multiple regression models were used to investigate if any associations existed</a:t>
            </a:r>
          </a:p>
          <a:p>
            <a:pPr marL="0" lvl="2" indent="0"/>
            <a:endParaRPr lang="en-US" altLang="en-US" sz="2100" b="1" i="1">
              <a:latin typeface="Calibri" panose="020F0502020204030204" pitchFamily="34" charset="0"/>
            </a:endParaRPr>
          </a:p>
        </p:txBody>
      </p:sp>
      <p:sp>
        <p:nvSpPr>
          <p:cNvPr id="46083" name="TextBox 5"/>
          <p:cNvSpPr txBox="1">
            <a:spLocks noChangeArrowheads="1"/>
          </p:cNvSpPr>
          <p:nvPr/>
        </p:nvSpPr>
        <p:spPr bwMode="auto">
          <a:xfrm>
            <a:off x="250825" y="188913"/>
            <a:ext cx="2881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marL="1143000" indent="-228600">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r>
              <a:rPr lang="en-GB" altLang="en-US" sz="3600" b="1" u="sng">
                <a:latin typeface="Calibri" panose="020F0502020204030204" pitchFamily="34" charset="0"/>
              </a:rPr>
              <a:t>Methods</a:t>
            </a:r>
          </a:p>
        </p:txBody>
      </p:sp>
      <p:graphicFrame>
        <p:nvGraphicFramePr>
          <p:cNvPr id="33796" name="Chart 8"/>
          <p:cNvGraphicFramePr>
            <a:graphicFrameLocks/>
          </p:cNvGraphicFramePr>
          <p:nvPr>
            <p:extLst>
              <p:ext uri="{D42A27DB-BD31-4B8C-83A1-F6EECF244321}">
                <p14:modId xmlns:p14="http://schemas.microsoft.com/office/powerpoint/2010/main" val="1381946517"/>
              </p:ext>
            </p:extLst>
          </p:nvPr>
        </p:nvGraphicFramePr>
        <p:xfrm>
          <a:off x="1428750" y="1833563"/>
          <a:ext cx="6384925" cy="2974975"/>
        </p:xfrm>
        <a:graphic>
          <a:graphicData uri="http://schemas.openxmlformats.org/presentationml/2006/ole">
            <mc:AlternateContent xmlns:mc="http://schemas.openxmlformats.org/markup-compatibility/2006">
              <mc:Choice xmlns:v="urn:schemas-microsoft-com:vml" Requires="v">
                <p:oleObj spid="_x0000_s46106" name="Worksheet" r:id="rId6" imgW="6391355" imgH="2981454" progId="Excel.Sheet.8">
                  <p:embed/>
                </p:oleObj>
              </mc:Choice>
              <mc:Fallback>
                <p:oleObj name="Worksheet" r:id="rId6" imgW="6391355" imgH="2981454" progId="Excel.Sheet.8">
                  <p:embed/>
                  <p:pic>
                    <p:nvPicPr>
                      <p:cNvPr id="0" name="Chart 8"/>
                      <p:cNvPicPr>
                        <a:picLocks noChangeArrowheads="1"/>
                      </p:cNvPicPr>
                      <p:nvPr/>
                    </p:nvPicPr>
                    <p:blipFill>
                      <a:blip r:embed="rId7"/>
                      <a:srcRect/>
                      <a:stretch>
                        <a:fillRect/>
                      </a:stretch>
                    </p:blipFill>
                    <p:spPr bwMode="auto">
                      <a:xfrm>
                        <a:off x="1428750" y="1833563"/>
                        <a:ext cx="638492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3797" name="Straight Arrow Connector 16"/>
          <p:cNvCxnSpPr>
            <a:cxnSpLocks noChangeShapeType="1"/>
          </p:cNvCxnSpPr>
          <p:nvPr/>
        </p:nvCxnSpPr>
        <p:spPr bwMode="auto">
          <a:xfrm>
            <a:off x="7281863" y="2792413"/>
            <a:ext cx="0" cy="360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798" name="Straight Arrow Connector 26"/>
          <p:cNvCxnSpPr>
            <a:cxnSpLocks noChangeShapeType="1"/>
          </p:cNvCxnSpPr>
          <p:nvPr/>
        </p:nvCxnSpPr>
        <p:spPr bwMode="auto">
          <a:xfrm>
            <a:off x="4572000" y="2795588"/>
            <a:ext cx="0" cy="360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799" name="Straight Arrow Connector 27"/>
          <p:cNvCxnSpPr>
            <a:cxnSpLocks noChangeShapeType="1"/>
          </p:cNvCxnSpPr>
          <p:nvPr/>
        </p:nvCxnSpPr>
        <p:spPr bwMode="auto">
          <a:xfrm>
            <a:off x="1797050" y="2801938"/>
            <a:ext cx="0" cy="360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800" name="TextBox 18"/>
          <p:cNvSpPr txBox="1">
            <a:spLocks noChangeArrowheads="1"/>
          </p:cNvSpPr>
          <p:nvPr/>
        </p:nvSpPr>
        <p:spPr bwMode="auto">
          <a:xfrm>
            <a:off x="1152525" y="1873250"/>
            <a:ext cx="14398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marL="0" lvl="2" indent="0" algn="ctr"/>
            <a:r>
              <a:rPr lang="en-US" altLang="en-US" sz="1400">
                <a:solidFill>
                  <a:srgbClr val="0000FF"/>
                </a:solidFill>
                <a:latin typeface="Calibri" panose="020F0502020204030204" pitchFamily="34" charset="0"/>
              </a:rPr>
              <a:t>Negative</a:t>
            </a:r>
            <a:r>
              <a:rPr lang="en-US" altLang="en-US" sz="1400">
                <a:latin typeface="Calibri" panose="020F0502020204030204" pitchFamily="34" charset="0"/>
              </a:rPr>
              <a:t> score = </a:t>
            </a:r>
            <a:r>
              <a:rPr lang="en-US" altLang="en-US" sz="1400" b="1">
                <a:solidFill>
                  <a:srgbClr val="0000FF"/>
                </a:solidFill>
                <a:latin typeface="Calibri" panose="020F0502020204030204" pitchFamily="34" charset="0"/>
              </a:rPr>
              <a:t>overestimating</a:t>
            </a:r>
            <a:r>
              <a:rPr lang="en-US" altLang="en-US" sz="1400">
                <a:latin typeface="Calibri" panose="020F0502020204030204" pitchFamily="34" charset="0"/>
              </a:rPr>
              <a:t> their alcohol use relative to others</a:t>
            </a:r>
          </a:p>
        </p:txBody>
      </p:sp>
      <p:sp>
        <p:nvSpPr>
          <p:cNvPr id="33801" name="TextBox 29"/>
          <p:cNvSpPr txBox="1">
            <a:spLocks noChangeArrowheads="1"/>
          </p:cNvSpPr>
          <p:nvPr/>
        </p:nvSpPr>
        <p:spPr bwMode="auto">
          <a:xfrm>
            <a:off x="6561138" y="1873250"/>
            <a:ext cx="14398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marL="0" lvl="2" indent="0" algn="ctr"/>
            <a:r>
              <a:rPr lang="en-US" altLang="en-US" sz="1400">
                <a:solidFill>
                  <a:srgbClr val="FF0000"/>
                </a:solidFill>
                <a:latin typeface="Calibri" panose="020F0502020204030204" pitchFamily="34" charset="0"/>
              </a:rPr>
              <a:t>Positive</a:t>
            </a:r>
            <a:r>
              <a:rPr lang="en-US" altLang="en-US" sz="1400">
                <a:solidFill>
                  <a:srgbClr val="0000FF"/>
                </a:solidFill>
                <a:latin typeface="Calibri" panose="020F0502020204030204" pitchFamily="34" charset="0"/>
              </a:rPr>
              <a:t> </a:t>
            </a:r>
            <a:r>
              <a:rPr lang="en-US" altLang="en-US" sz="1400">
                <a:latin typeface="Calibri" panose="020F0502020204030204" pitchFamily="34" charset="0"/>
              </a:rPr>
              <a:t>score = </a:t>
            </a:r>
            <a:r>
              <a:rPr lang="en-US" altLang="en-US" sz="1400" b="1">
                <a:solidFill>
                  <a:srgbClr val="FF0000"/>
                </a:solidFill>
                <a:latin typeface="Calibri" panose="020F0502020204030204" pitchFamily="34" charset="0"/>
              </a:rPr>
              <a:t>underestimating</a:t>
            </a:r>
            <a:r>
              <a:rPr lang="en-US" altLang="en-US" sz="1400">
                <a:latin typeface="Calibri" panose="020F0502020204030204" pitchFamily="34" charset="0"/>
              </a:rPr>
              <a:t> their alcohol use relative to others</a:t>
            </a:r>
          </a:p>
        </p:txBody>
      </p:sp>
      <p:sp>
        <p:nvSpPr>
          <p:cNvPr id="33802" name="TextBox 30"/>
          <p:cNvSpPr txBox="1">
            <a:spLocks noChangeArrowheads="1"/>
          </p:cNvSpPr>
          <p:nvPr/>
        </p:nvSpPr>
        <p:spPr bwMode="auto">
          <a:xfrm>
            <a:off x="3767138" y="1838325"/>
            <a:ext cx="1616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500">
                <a:solidFill>
                  <a:schemeClr val="tx1"/>
                </a:solidFill>
                <a:latin typeface="Times" panose="02020603050405020304" pitchFamily="18" charset="0"/>
                <a:ea typeface="MS PGothic" panose="020B0600070205080204" pitchFamily="34" charset="-128"/>
              </a:defRPr>
            </a:lvl1pPr>
            <a:lvl2pPr marL="742950" indent="-285750">
              <a:defRPr sz="500">
                <a:solidFill>
                  <a:schemeClr val="tx1"/>
                </a:solidFill>
                <a:latin typeface="Times" panose="02020603050405020304" pitchFamily="18" charset="0"/>
                <a:ea typeface="MS PGothic" panose="020B0600070205080204" pitchFamily="34" charset="-128"/>
              </a:defRPr>
            </a:lvl2pPr>
            <a:lvl3pPr>
              <a:defRPr sz="500">
                <a:solidFill>
                  <a:schemeClr val="tx1"/>
                </a:solidFill>
                <a:latin typeface="Times" panose="02020603050405020304" pitchFamily="18" charset="0"/>
                <a:ea typeface="MS PGothic" panose="020B0600070205080204" pitchFamily="34" charset="-128"/>
              </a:defRPr>
            </a:lvl3pPr>
            <a:lvl4pPr marL="1600200" indent="-228600">
              <a:defRPr sz="500">
                <a:solidFill>
                  <a:schemeClr val="tx1"/>
                </a:solidFill>
                <a:latin typeface="Times" panose="02020603050405020304" pitchFamily="18" charset="0"/>
                <a:ea typeface="MS PGothic" panose="020B0600070205080204" pitchFamily="34" charset="-128"/>
              </a:defRPr>
            </a:lvl4pPr>
            <a:lvl5pPr marL="2057400" indent="-228600">
              <a:defRPr sz="5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Times" panose="02020603050405020304" pitchFamily="18" charset="0"/>
                <a:ea typeface="MS PGothic" panose="020B0600070205080204" pitchFamily="34" charset="-128"/>
              </a:defRPr>
            </a:lvl9pPr>
          </a:lstStyle>
          <a:p>
            <a:pPr marL="0" lvl="2" indent="0" algn="ctr"/>
            <a:r>
              <a:rPr lang="en-US" altLang="en-US" sz="1400">
                <a:solidFill>
                  <a:srgbClr val="FFCC00"/>
                </a:solidFill>
                <a:latin typeface="Calibri" panose="020F0502020204030204" pitchFamily="34" charset="0"/>
              </a:rPr>
              <a:t>No difference </a:t>
            </a:r>
            <a:r>
              <a:rPr lang="en-US" altLang="en-US" sz="1400">
                <a:latin typeface="Calibri" panose="020F0502020204030204" pitchFamily="34" charset="0"/>
              </a:rPr>
              <a:t>= </a:t>
            </a:r>
            <a:r>
              <a:rPr lang="en-US" altLang="en-US" sz="1400" b="1">
                <a:solidFill>
                  <a:srgbClr val="FFCC00"/>
                </a:solidFill>
                <a:latin typeface="Calibri" panose="020F0502020204030204" pitchFamily="34" charset="0"/>
              </a:rPr>
              <a:t>correct estimation </a:t>
            </a:r>
            <a:r>
              <a:rPr lang="en-US" altLang="en-US" sz="1400">
                <a:latin typeface="Calibri" panose="020F0502020204030204" pitchFamily="34" charset="0"/>
              </a:rPr>
              <a:t>of their alcohol use relative to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3796"/>
                                        </p:tgtEl>
                                        <p:attrNameLst>
                                          <p:attrName>style.visibility</p:attrName>
                                        </p:attrNameLst>
                                      </p:cBhvr>
                                      <p:to>
                                        <p:strVal val="visible"/>
                                      </p:to>
                                    </p:set>
                                    <p:animEffect transition="in" filter="checkerboard(across)">
                                      <p:cBhvr>
                                        <p:cTn id="11" dur="500"/>
                                        <p:tgtEl>
                                          <p:spTgt spid="337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 fill="hold" grpId="0" nodeType="clickEffect">
                                  <p:stCondLst>
                                    <p:cond delay="0"/>
                                  </p:stCondLst>
                                  <p:childTnLst>
                                    <p:set>
                                      <p:cBhvr>
                                        <p:cTn id="15" dur="1" fill="hold">
                                          <p:stCondLst>
                                            <p:cond delay="0"/>
                                          </p:stCondLst>
                                        </p:cTn>
                                        <p:tgtEl>
                                          <p:spTgt spid="33802"/>
                                        </p:tgtEl>
                                        <p:attrNameLst>
                                          <p:attrName>style.visibility</p:attrName>
                                        </p:attrNameLst>
                                      </p:cBhvr>
                                      <p:to>
                                        <p:strVal val="visible"/>
                                      </p:to>
                                    </p:set>
                                    <p:anim calcmode="lin" valueType="num">
                                      <p:cBhvr additive="base">
                                        <p:cTn id="16" dur="500" fill="hold"/>
                                        <p:tgtEl>
                                          <p:spTgt spid="33802"/>
                                        </p:tgtEl>
                                        <p:attrNameLst>
                                          <p:attrName>ppt_x</p:attrName>
                                        </p:attrNameLst>
                                      </p:cBhvr>
                                      <p:tavLst>
                                        <p:tav tm="0">
                                          <p:val>
                                            <p:strVal val="#ppt_x"/>
                                          </p:val>
                                        </p:tav>
                                        <p:tav tm="100000">
                                          <p:val>
                                            <p:strVal val="#ppt_x"/>
                                          </p:val>
                                        </p:tav>
                                      </p:tavLst>
                                    </p:anim>
                                    <p:anim calcmode="lin" valueType="num">
                                      <p:cBhvr additive="base">
                                        <p:cTn id="17" dur="500" fill="hold"/>
                                        <p:tgtEl>
                                          <p:spTgt spid="33802"/>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33798"/>
                                        </p:tgtEl>
                                        <p:attrNameLst>
                                          <p:attrName>style.visibility</p:attrName>
                                        </p:attrNameLst>
                                      </p:cBhvr>
                                      <p:to>
                                        <p:strVal val="visible"/>
                                      </p:to>
                                    </p:set>
                                    <p:anim calcmode="lin" valueType="num">
                                      <p:cBhvr additive="base">
                                        <p:cTn id="20" dur="500" fill="hold"/>
                                        <p:tgtEl>
                                          <p:spTgt spid="33798"/>
                                        </p:tgtEl>
                                        <p:attrNameLst>
                                          <p:attrName>ppt_x</p:attrName>
                                        </p:attrNameLst>
                                      </p:cBhvr>
                                      <p:tavLst>
                                        <p:tav tm="0">
                                          <p:val>
                                            <p:strVal val="#ppt_x"/>
                                          </p:val>
                                        </p:tav>
                                        <p:tav tm="100000">
                                          <p:val>
                                            <p:strVal val="#ppt_x"/>
                                          </p:val>
                                        </p:tav>
                                      </p:tavLst>
                                    </p:anim>
                                    <p:anim calcmode="lin" valueType="num">
                                      <p:cBhvr additive="base">
                                        <p:cTn id="21" dur="500" fill="hold"/>
                                        <p:tgtEl>
                                          <p:spTgt spid="33798"/>
                                        </p:tgtEl>
                                        <p:attrNameLst>
                                          <p:attrName>ppt_y</p:attrName>
                                        </p:attrNameLst>
                                      </p:cBhvr>
                                      <p:tavLst>
                                        <p:tav tm="0">
                                          <p:val>
                                            <p:strVal val="0-#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3801"/>
                                        </p:tgtEl>
                                        <p:attrNameLst>
                                          <p:attrName>style.visibility</p:attrName>
                                        </p:attrNameLst>
                                      </p:cBhvr>
                                      <p:to>
                                        <p:strVal val="visible"/>
                                      </p:to>
                                    </p:set>
                                    <p:anim calcmode="lin" valueType="num">
                                      <p:cBhvr additive="base">
                                        <p:cTn id="26" dur="500" fill="hold"/>
                                        <p:tgtEl>
                                          <p:spTgt spid="33801"/>
                                        </p:tgtEl>
                                        <p:attrNameLst>
                                          <p:attrName>ppt_x</p:attrName>
                                        </p:attrNameLst>
                                      </p:cBhvr>
                                      <p:tavLst>
                                        <p:tav tm="0">
                                          <p:val>
                                            <p:strVal val="#ppt_x"/>
                                          </p:val>
                                        </p:tav>
                                        <p:tav tm="100000">
                                          <p:val>
                                            <p:strVal val="#ppt_x"/>
                                          </p:val>
                                        </p:tav>
                                      </p:tavLst>
                                    </p:anim>
                                    <p:anim calcmode="lin" valueType="num">
                                      <p:cBhvr additive="base">
                                        <p:cTn id="27" dur="500" fill="hold"/>
                                        <p:tgtEl>
                                          <p:spTgt spid="33801"/>
                                        </p:tgtEl>
                                        <p:attrNameLst>
                                          <p:attrName>ppt_y</p:attrName>
                                        </p:attrNameLst>
                                      </p:cBhvr>
                                      <p:tavLst>
                                        <p:tav tm="0">
                                          <p:val>
                                            <p:strVal val="0-#ppt_h/2"/>
                                          </p:val>
                                        </p:tav>
                                        <p:tav tm="100000">
                                          <p:val>
                                            <p:strVal val="#ppt_y"/>
                                          </p:val>
                                        </p:tav>
                                      </p:tavLst>
                                    </p:anim>
                                  </p:childTnLst>
                                </p:cTn>
                              </p:par>
                              <p:par>
                                <p:cTn id="28" presetID="2" presetClass="entr" presetSubtype="1" fill="hold" nodeType="withEffect">
                                  <p:stCondLst>
                                    <p:cond delay="0"/>
                                  </p:stCondLst>
                                  <p:childTnLst>
                                    <p:set>
                                      <p:cBhvr>
                                        <p:cTn id="29" dur="1" fill="hold">
                                          <p:stCondLst>
                                            <p:cond delay="0"/>
                                          </p:stCondLst>
                                        </p:cTn>
                                        <p:tgtEl>
                                          <p:spTgt spid="33797"/>
                                        </p:tgtEl>
                                        <p:attrNameLst>
                                          <p:attrName>style.visibility</p:attrName>
                                        </p:attrNameLst>
                                      </p:cBhvr>
                                      <p:to>
                                        <p:strVal val="visible"/>
                                      </p:to>
                                    </p:set>
                                    <p:anim calcmode="lin" valueType="num">
                                      <p:cBhvr additive="base">
                                        <p:cTn id="30" dur="500" fill="hold"/>
                                        <p:tgtEl>
                                          <p:spTgt spid="33797"/>
                                        </p:tgtEl>
                                        <p:attrNameLst>
                                          <p:attrName>ppt_x</p:attrName>
                                        </p:attrNameLst>
                                      </p:cBhvr>
                                      <p:tavLst>
                                        <p:tav tm="0">
                                          <p:val>
                                            <p:strVal val="#ppt_x"/>
                                          </p:val>
                                        </p:tav>
                                        <p:tav tm="100000">
                                          <p:val>
                                            <p:strVal val="#ppt_x"/>
                                          </p:val>
                                        </p:tav>
                                      </p:tavLst>
                                    </p:anim>
                                    <p:anim calcmode="lin" valueType="num">
                                      <p:cBhvr additive="base">
                                        <p:cTn id="31" dur="500" fill="hold"/>
                                        <p:tgtEl>
                                          <p:spTgt spid="33797"/>
                                        </p:tgtEl>
                                        <p:attrNameLst>
                                          <p:attrName>ppt_y</p:attrName>
                                        </p:attrNameLst>
                                      </p:cBhvr>
                                      <p:tavLst>
                                        <p:tav tm="0">
                                          <p:val>
                                            <p:strVal val="0-#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33800"/>
                                        </p:tgtEl>
                                        <p:attrNameLst>
                                          <p:attrName>style.visibility</p:attrName>
                                        </p:attrNameLst>
                                      </p:cBhvr>
                                      <p:to>
                                        <p:strVal val="visible"/>
                                      </p:to>
                                    </p:set>
                                    <p:anim calcmode="lin" valueType="num">
                                      <p:cBhvr additive="base">
                                        <p:cTn id="36" dur="500" fill="hold"/>
                                        <p:tgtEl>
                                          <p:spTgt spid="33800"/>
                                        </p:tgtEl>
                                        <p:attrNameLst>
                                          <p:attrName>ppt_x</p:attrName>
                                        </p:attrNameLst>
                                      </p:cBhvr>
                                      <p:tavLst>
                                        <p:tav tm="0">
                                          <p:val>
                                            <p:strVal val="#ppt_x"/>
                                          </p:val>
                                        </p:tav>
                                        <p:tav tm="100000">
                                          <p:val>
                                            <p:strVal val="#ppt_x"/>
                                          </p:val>
                                        </p:tav>
                                      </p:tavLst>
                                    </p:anim>
                                    <p:anim calcmode="lin" valueType="num">
                                      <p:cBhvr additive="base">
                                        <p:cTn id="37" dur="500" fill="hold"/>
                                        <p:tgtEl>
                                          <p:spTgt spid="33800"/>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33799"/>
                                        </p:tgtEl>
                                        <p:attrNameLst>
                                          <p:attrName>style.visibility</p:attrName>
                                        </p:attrNameLst>
                                      </p:cBhvr>
                                      <p:to>
                                        <p:strVal val="visible"/>
                                      </p:to>
                                    </p:set>
                                    <p:anim calcmode="lin" valueType="num">
                                      <p:cBhvr additive="base">
                                        <p:cTn id="40" dur="500" fill="hold"/>
                                        <p:tgtEl>
                                          <p:spTgt spid="33799"/>
                                        </p:tgtEl>
                                        <p:attrNameLst>
                                          <p:attrName>ppt_x</p:attrName>
                                        </p:attrNameLst>
                                      </p:cBhvr>
                                      <p:tavLst>
                                        <p:tav tm="0">
                                          <p:val>
                                            <p:strVal val="#ppt_x"/>
                                          </p:val>
                                        </p:tav>
                                        <p:tav tm="100000">
                                          <p:val>
                                            <p:strVal val="#ppt_x"/>
                                          </p:val>
                                        </p:tav>
                                      </p:tavLst>
                                    </p:anim>
                                    <p:anim calcmode="lin" valueType="num">
                                      <p:cBhvr additive="base">
                                        <p:cTn id="41" dur="500" fill="hold"/>
                                        <p:tgtEl>
                                          <p:spTgt spid="33799"/>
                                        </p:tgtEl>
                                        <p:attrNameLst>
                                          <p:attrName>ppt_y</p:attrName>
                                        </p:attrNameLst>
                                      </p:cBhvr>
                                      <p:tavLst>
                                        <p:tav tm="0">
                                          <p:val>
                                            <p:strVal val="0-#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3794">
                                            <p:txEl>
                                              <p:pRg st="11" end="11"/>
                                            </p:txEl>
                                          </p:spTgt>
                                        </p:tgtEl>
                                        <p:attrNameLst>
                                          <p:attrName>style.visibility</p:attrName>
                                        </p:attrNameLst>
                                      </p:cBhvr>
                                      <p:to>
                                        <p:strVal val="visible"/>
                                      </p:to>
                                    </p:set>
                                    <p:animEffect transition="in" filter="fade">
                                      <p:cBhvr>
                                        <p:cTn id="46" dur="500"/>
                                        <p:tgtEl>
                                          <p:spTgt spid="33794">
                                            <p:txEl>
                                              <p:pRg st="11" end="1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33794">
                                            <p:txEl>
                                              <p:pRg st="13" end="13"/>
                                            </p:txEl>
                                          </p:spTgt>
                                        </p:tgtEl>
                                        <p:attrNameLst>
                                          <p:attrName>style.visibility</p:attrName>
                                        </p:attrNameLst>
                                      </p:cBhvr>
                                      <p:to>
                                        <p:strVal val="visible"/>
                                      </p:to>
                                    </p:set>
                                    <p:animEffect transition="in" filter="fade">
                                      <p:cBhvr>
                                        <p:cTn id="51" dur="500"/>
                                        <p:tgtEl>
                                          <p:spTgt spid="33794">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3794">
                                            <p:txEl>
                                              <p:pRg st="15" end="15"/>
                                            </p:txEl>
                                          </p:spTgt>
                                        </p:tgtEl>
                                        <p:attrNameLst>
                                          <p:attrName>style.visibility</p:attrName>
                                        </p:attrNameLst>
                                      </p:cBhvr>
                                      <p:to>
                                        <p:strVal val="visible"/>
                                      </p:to>
                                    </p:set>
                                    <p:animEffect transition="in" filter="fade">
                                      <p:cBhvr>
                                        <p:cTn id="54" dur="500"/>
                                        <p:tgtEl>
                                          <p:spTgt spid="33794">
                                            <p:txEl>
                                              <p:pRg st="15" end="1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3794">
                                            <p:txEl>
                                              <p:pRg st="17" end="17"/>
                                            </p:txEl>
                                          </p:spTgt>
                                        </p:tgtEl>
                                        <p:attrNameLst>
                                          <p:attrName>style.visibility</p:attrName>
                                        </p:attrNameLst>
                                      </p:cBhvr>
                                      <p:to>
                                        <p:strVal val="visible"/>
                                      </p:to>
                                    </p:set>
                                    <p:animEffect transition="in" filter="fade">
                                      <p:cBhvr>
                                        <p:cTn id="57" dur="500"/>
                                        <p:tgtEl>
                                          <p:spTgt spid="3379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3796" grpId="0"/>
      <p:bldP spid="33800" grpId="0"/>
      <p:bldP spid="33801" grpId="0"/>
      <p:bldP spid="33802"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11462</TotalTime>
  <Words>3033</Words>
  <Application>Microsoft Office PowerPoint</Application>
  <PresentationFormat>On-screen Show (4:3)</PresentationFormat>
  <Paragraphs>529</Paragraphs>
  <Slides>25</Slides>
  <Notes>25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25</vt:i4>
      </vt:variant>
    </vt:vector>
  </HeadingPairs>
  <TitlesOfParts>
    <vt:vector size="29" baseType="lpstr">
      <vt:lpstr>Blank Presentation</vt:lpstr>
      <vt:lpstr>1_Blank Presentation</vt:lpstr>
      <vt:lpstr>Worksheet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Resources</dc:creator>
  <cp:lastModifiedBy>Graham Hunt</cp:lastModifiedBy>
  <cp:revision>244</cp:revision>
  <cp:lastPrinted>2014-11-04T13:23:36Z</cp:lastPrinted>
  <dcterms:created xsi:type="dcterms:W3CDTF">2005-07-18T11:31:19Z</dcterms:created>
  <dcterms:modified xsi:type="dcterms:W3CDTF">2015-02-09T18:42:00Z</dcterms:modified>
</cp:coreProperties>
</file>