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0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1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8" r:id="rId4"/>
    <p:sldMasterId id="2147483680" r:id="rId5"/>
    <p:sldMasterId id="2147483684" r:id="rId6"/>
    <p:sldMasterId id="2147483688" r:id="rId7"/>
    <p:sldMasterId id="2147483692" r:id="rId8"/>
    <p:sldMasterId id="2147483696" r:id="rId9"/>
    <p:sldMasterId id="2147483700" r:id="rId10"/>
    <p:sldMasterId id="2147483704" r:id="rId11"/>
    <p:sldMasterId id="2147483708" r:id="rId12"/>
    <p:sldMasterId id="2147483712" r:id="rId13"/>
    <p:sldMasterId id="2147483716" r:id="rId14"/>
    <p:sldMasterId id="2147483720" r:id="rId15"/>
    <p:sldMasterId id="2147483724" r:id="rId16"/>
    <p:sldMasterId id="2147483728" r:id="rId17"/>
    <p:sldMasterId id="2147483732" r:id="rId18"/>
    <p:sldMasterId id="2147483736" r:id="rId19"/>
  </p:sldMasterIdLst>
  <p:notesMasterIdLst>
    <p:notesMasterId r:id="rId43"/>
  </p:notesMasterIdLst>
  <p:handoutMasterIdLst>
    <p:handoutMasterId r:id="rId44"/>
  </p:handoutMasterIdLst>
  <p:sldIdLst>
    <p:sldId id="321" r:id="rId20"/>
    <p:sldId id="322" r:id="rId21"/>
    <p:sldId id="326" r:id="rId22"/>
    <p:sldId id="271" r:id="rId23"/>
    <p:sldId id="354" r:id="rId24"/>
    <p:sldId id="338" r:id="rId25"/>
    <p:sldId id="339" r:id="rId26"/>
    <p:sldId id="340" r:id="rId27"/>
    <p:sldId id="341" r:id="rId28"/>
    <p:sldId id="342" r:id="rId29"/>
    <p:sldId id="343" r:id="rId30"/>
    <p:sldId id="283" r:id="rId31"/>
    <p:sldId id="327" r:id="rId32"/>
    <p:sldId id="346" r:id="rId33"/>
    <p:sldId id="349" r:id="rId34"/>
    <p:sldId id="347" r:id="rId35"/>
    <p:sldId id="352" r:id="rId36"/>
    <p:sldId id="348" r:id="rId37"/>
    <p:sldId id="351" r:id="rId38"/>
    <p:sldId id="350" r:id="rId39"/>
    <p:sldId id="284" r:id="rId40"/>
    <p:sldId id="337" r:id="rId41"/>
    <p:sldId id="344" r:id="rId4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83">
          <p15:clr>
            <a:srgbClr val="A4A3A4"/>
          </p15:clr>
        </p15:guide>
        <p15:guide id="2" pos="271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fia Akhtar" initials="S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3401" autoAdjust="0"/>
  </p:normalViewPr>
  <p:slideViewPr>
    <p:cSldViewPr snapToGrid="0" snapToObjects="1">
      <p:cViewPr>
        <p:scale>
          <a:sx n="100" d="100"/>
          <a:sy n="100" d="100"/>
        </p:scale>
        <p:origin x="-186" y="-6"/>
      </p:cViewPr>
      <p:guideLst>
        <p:guide orient="horz" pos="2283"/>
        <p:guide pos="27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36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s1\npsad\EUMadness%20Legal%20Highs%20survey\Output%203\Data_All_150811\Excel%20outputs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Undergraduate Course</c:v>
                </c:pt>
              </c:strCache>
            </c:strRef>
          </c:tx>
          <c:dPt>
            <c:idx val="1"/>
            <c:bubble3D val="0"/>
            <c:spPr>
              <a:gradFill>
                <a:gsLst>
                  <a:gs pos="53000">
                    <a:schemeClr val="accent1">
                      <a:tint val="66000"/>
                      <a:satMod val="160000"/>
                    </a:schemeClr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1289212861124438"/>
                  <c:y val="-3.763155747735987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Medicine </c:v>
                </c:pt>
                <c:pt idx="1">
                  <c:v>Other HCP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Cathinones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9327286283652084E-2"/>
                  <c:y val="3.278366479683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673195137406599E-2"/>
                  <c:y val="-0.1007780364480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683729833723154E-2"/>
                  <c:y val="3.465855871524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7464271035241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&lt;1 hr</c:v>
                </c:pt>
                <c:pt idx="2">
                  <c:v>1-2 hrs</c:v>
                </c:pt>
                <c:pt idx="3">
                  <c:v>3+ hrs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0.59</c:v>
                </c:pt>
                <c:pt idx="1">
                  <c:v>0.37</c:v>
                </c:pt>
                <c:pt idx="2">
                  <c:v>0.03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Cathinones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9327286283652084E-2"/>
                  <c:y val="3.278366479683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673195137406599E-2"/>
                  <c:y val="-0.1007780364480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683729833723154E-2"/>
                  <c:y val="3.465855871524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7464271035241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&lt;1 hr</c:v>
                </c:pt>
                <c:pt idx="2">
                  <c:v>1-2 hrs</c:v>
                </c:pt>
                <c:pt idx="3">
                  <c:v>3+ hrs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</c:v>
                </c:pt>
                <c:pt idx="1">
                  <c:v>0.41</c:v>
                </c:pt>
                <c:pt idx="2">
                  <c:v>0.19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Applicable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 space in the curriculum</c:v>
                </c:pt>
                <c:pt idx="1">
                  <c:v>Don't have the appropriate knowledge</c:v>
                </c:pt>
                <c:pt idx="2">
                  <c:v>No teaching resources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0.26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 space in the curriculum</c:v>
                </c:pt>
                <c:pt idx="1">
                  <c:v>Don't have the appropriate knowledge</c:v>
                </c:pt>
                <c:pt idx="2">
                  <c:v>No teaching resources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</c:v>
                </c:pt>
                <c:pt idx="1">
                  <c:v>0.74</c:v>
                </c:pt>
                <c:pt idx="2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42176"/>
        <c:axId val="98709504"/>
      </c:barChart>
      <c:catAx>
        <c:axId val="98642176"/>
        <c:scaling>
          <c:orientation val="minMax"/>
        </c:scaling>
        <c:delete val="0"/>
        <c:axPos val="b"/>
        <c:majorTickMark val="out"/>
        <c:minorTickMark val="none"/>
        <c:tickLblPos val="nextTo"/>
        <c:crossAx val="98709504"/>
        <c:crosses val="autoZero"/>
        <c:auto val="1"/>
        <c:lblAlgn val="ctr"/>
        <c:lblOffset val="100"/>
        <c:noMultiLvlLbl val="0"/>
      </c:catAx>
      <c:valAx>
        <c:axId val="98709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8642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 algn="just"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Undergraduate Course</c:v>
                </c:pt>
              </c:strCache>
            </c:strRef>
          </c:tx>
          <c:dPt>
            <c:idx val="1"/>
            <c:bubble3D val="0"/>
            <c:spPr>
              <a:gradFill>
                <a:gsLst>
                  <a:gs pos="53000">
                    <a:schemeClr val="accent1">
                      <a:tint val="66000"/>
                      <a:satMod val="160000"/>
                    </a:schemeClr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11095810187071084"/>
                  <c:y val="-4.1710550062920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Medicine </c:v>
                </c:pt>
                <c:pt idx="1">
                  <c:v>Pharmacy</c:v>
                </c:pt>
                <c:pt idx="2">
                  <c:v>AHP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16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1.9160729857848505E-2"/>
          <c:y val="0.14225637298167282"/>
          <c:w val="0.37484824802533845"/>
          <c:h val="0.715487254036654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multiLvlStrRef>
              <c:f>'Q7 (4)'!$A$11:$B$14</c:f>
              <c:multiLvlStrCache>
                <c:ptCount val="4"/>
                <c:lvl>
                  <c:pt idx="0">
                    <c:v>Not that I am aware of</c:v>
                  </c:pt>
                  <c:pt idx="1">
                    <c:v>Less than 1 hour of teaching on this topic</c:v>
                  </c:pt>
                  <c:pt idx="2">
                    <c:v>1 to 2 hours of teaching on this topic</c:v>
                  </c:pt>
                  <c:pt idx="3">
                    <c:v>More than 3 hours of teaching on this topic</c:v>
                  </c:pt>
                </c:lvl>
                <c:lvl>
                  <c:pt idx="0">
                    <c:v>Synthetic cannabinoids/Spice?</c:v>
                  </c:pt>
                </c:lvl>
              </c:multiLvlStrCache>
            </c:multiLvlStrRef>
          </c:cat>
          <c:val>
            <c:numRef>
              <c:f>'Q7 (4)'!$C$11:$C$14</c:f>
              <c:numCache>
                <c:formatCode>0.00%</c:formatCode>
                <c:ptCount val="4"/>
                <c:pt idx="0">
                  <c:v>0.47499999999999998</c:v>
                </c:pt>
                <c:pt idx="1">
                  <c:v>0.47499999999999998</c:v>
                </c:pt>
                <c:pt idx="2">
                  <c:v>5.0999999999999997E-2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multiLvlStrRef>
              <c:f>'Q7 (4)'!$A$11:$B$14</c:f>
              <c:multiLvlStrCache>
                <c:ptCount val="4"/>
                <c:lvl>
                  <c:pt idx="0">
                    <c:v>Not that I am aware of</c:v>
                  </c:pt>
                  <c:pt idx="1">
                    <c:v>Less than 1 hour of teaching on this topic</c:v>
                  </c:pt>
                  <c:pt idx="2">
                    <c:v>1 to 2 hours of teaching on this topic</c:v>
                  </c:pt>
                  <c:pt idx="3">
                    <c:v>More than 3 hours of teaching on this topic</c:v>
                  </c:pt>
                </c:lvl>
                <c:lvl>
                  <c:pt idx="0">
                    <c:v>Synthetic cannabinoids/Spice?</c:v>
                  </c:pt>
                </c:lvl>
              </c:multiLvlStrCache>
            </c:multiLvlStrRef>
          </c:cat>
          <c:val>
            <c:numRef>
              <c:f>'Q7 (4)'!$D$11:$D$14</c:f>
              <c:numCache>
                <c:formatCode>0.00%</c:formatCode>
                <c:ptCount val="4"/>
                <c:pt idx="0">
                  <c:v>0.41199999999999998</c:v>
                </c:pt>
                <c:pt idx="1">
                  <c:v>0.47099999999999997</c:v>
                </c:pt>
                <c:pt idx="2">
                  <c:v>0.11799999999999999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multiLvlStrRef>
              <c:f>'Q7 (4)'!$A$11:$B$14</c:f>
              <c:multiLvlStrCache>
                <c:ptCount val="4"/>
                <c:lvl>
                  <c:pt idx="0">
                    <c:v>Not that I am aware of</c:v>
                  </c:pt>
                  <c:pt idx="1">
                    <c:v>Less than 1 hour of teaching on this topic</c:v>
                  </c:pt>
                  <c:pt idx="2">
                    <c:v>1 to 2 hours of teaching on this topic</c:v>
                  </c:pt>
                  <c:pt idx="3">
                    <c:v>More than 3 hours of teaching on this topic</c:v>
                  </c:pt>
                </c:lvl>
                <c:lvl>
                  <c:pt idx="0">
                    <c:v>Synthetic cannabinoids/Spice?</c:v>
                  </c:pt>
                </c:lvl>
              </c:multiLvlStrCache>
            </c:multiLvlStrRef>
          </c:cat>
          <c:val>
            <c:numRef>
              <c:f>'Q7 (4)'!$E$11:$E$14</c:f>
              <c:numCache>
                <c:formatCode>0.00%</c:formatCode>
                <c:ptCount val="4"/>
                <c:pt idx="0">
                  <c:v>0.379</c:v>
                </c:pt>
                <c:pt idx="1">
                  <c:v>0.379</c:v>
                </c:pt>
                <c:pt idx="2">
                  <c:v>0.17199999999999999</c:v>
                </c:pt>
                <c:pt idx="3">
                  <c:v>6.9000000000000006E-2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78976"/>
        <c:axId val="91684864"/>
      </c:barChart>
      <c:catAx>
        <c:axId val="91678976"/>
        <c:scaling>
          <c:orientation val="minMax"/>
        </c:scaling>
        <c:delete val="0"/>
        <c:axPos val="b"/>
        <c:majorTickMark val="out"/>
        <c:minorTickMark val="none"/>
        <c:tickLblPos val="nextTo"/>
        <c:crossAx val="91684864"/>
        <c:crosses val="autoZero"/>
        <c:auto val="1"/>
        <c:lblAlgn val="ctr"/>
        <c:lblOffset val="100"/>
        <c:noMultiLvlLbl val="0"/>
      </c:catAx>
      <c:valAx>
        <c:axId val="916848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167897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err="1"/>
              <a:t>Cathinones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Cathinones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2.7143722841082307E-2"/>
                  <c:y val="6.061056897451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&lt;1 hr</c:v>
                </c:pt>
                <c:pt idx="2">
                  <c:v>1-2 hrs</c:v>
                </c:pt>
                <c:pt idx="3">
                  <c:v>3+ hrs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0.52</c:v>
                </c:pt>
                <c:pt idx="1">
                  <c:v>0.38</c:v>
                </c:pt>
                <c:pt idx="2">
                  <c:v>0.09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Tryptamines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Cathinones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0.1684964678738701"/>
                  <c:y val="0.10911212064698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&lt;1 hr</c:v>
                </c:pt>
                <c:pt idx="2">
                  <c:v>1-2 hrs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</c:v>
                </c:pt>
                <c:pt idx="1">
                  <c:v>0.33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err="1" smtClean="0"/>
              <a:t>Piperidines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Cathinones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0.20443981544723716"/>
                  <c:y val="0.14928535057739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&lt;1 hr</c:v>
                </c:pt>
                <c:pt idx="2">
                  <c:v>1-2 hrs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0.31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New </a:t>
            </a:r>
            <a:r>
              <a:rPr lang="en-US" sz="1400" dirty="0" err="1" smtClean="0"/>
              <a:t>dissociatives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Cathinones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0.13797873563183807"/>
                  <c:y val="0.15076682585017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&lt;1 hr</c:v>
                </c:pt>
                <c:pt idx="2">
                  <c:v>1-2 hrs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0.63</c:v>
                </c:pt>
                <c:pt idx="1">
                  <c:v>0.36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Cathinones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9327286283652084E-2"/>
                  <c:y val="3.278366479683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673195137406599E-2"/>
                  <c:y val="-0.1007780364480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398611220600968E-2"/>
                  <c:y val="8.330207637036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336305707186471E-3"/>
                  <c:y val="1.663254593725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&lt;1 hr</c:v>
                </c:pt>
                <c:pt idx="2">
                  <c:v>1-2 hrs</c:v>
                </c:pt>
                <c:pt idx="3">
                  <c:v>3+ hrs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0.16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Cathinones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2.3664252139465273E-2"/>
                  <c:y val="6.3219390353018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026089410722571"/>
                  <c:y val="-4.9217144042562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4748514665591E-2"/>
                  <c:y val="4.324461943687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929961660830437E-2"/>
                  <c:y val="6.105427815274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&lt;1 hr</c:v>
                </c:pt>
                <c:pt idx="2">
                  <c:v>1-2 hrs</c:v>
                </c:pt>
                <c:pt idx="3">
                  <c:v>3+ hrs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0.54</c:v>
                </c:pt>
                <c:pt idx="2">
                  <c:v>0.32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5BEF7-A459-4BB6-8505-B49B97C1B1B3}" type="doc">
      <dgm:prSet loTypeId="urn:microsoft.com/office/officeart/2008/layout/RadialCluster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8168C9-D6F2-4E64-B445-57BFF9CDF20B}">
      <dgm:prSet phldrT="[Text]"/>
      <dgm:spPr/>
      <dgm:t>
        <a:bodyPr/>
        <a:lstStyle/>
        <a:p>
          <a:r>
            <a:rPr lang="en-GB" dirty="0" smtClean="0"/>
            <a:t>Data information &amp; collation</a:t>
          </a:r>
          <a:endParaRPr lang="en-GB" dirty="0"/>
        </a:p>
      </dgm:t>
    </dgm:pt>
    <dgm:pt modelId="{FF266C96-F5A5-4B62-9035-346C2285068D}" type="parTrans" cxnId="{61A31E2C-1244-437D-8BA2-17BE3E65300B}">
      <dgm:prSet/>
      <dgm:spPr/>
      <dgm:t>
        <a:bodyPr/>
        <a:lstStyle/>
        <a:p>
          <a:endParaRPr lang="en-GB"/>
        </a:p>
      </dgm:t>
    </dgm:pt>
    <dgm:pt modelId="{168E80A9-0CE3-4036-860E-71B42DFBE7F4}" type="sibTrans" cxnId="{61A31E2C-1244-437D-8BA2-17BE3E65300B}">
      <dgm:prSet/>
      <dgm:spPr/>
      <dgm:t>
        <a:bodyPr/>
        <a:lstStyle/>
        <a:p>
          <a:endParaRPr lang="en-GB"/>
        </a:p>
      </dgm:t>
    </dgm:pt>
    <dgm:pt modelId="{D6AE503F-9E40-434A-B056-C7D0C73CD140}">
      <dgm:prSet phldrT="[Text]" custT="1"/>
      <dgm:spPr/>
      <dgm:t>
        <a:bodyPr/>
        <a:lstStyle/>
        <a:p>
          <a:r>
            <a:rPr lang="en-GB" sz="1400" dirty="0" smtClean="0"/>
            <a:t>Horizon</a:t>
          </a:r>
          <a:r>
            <a:rPr lang="en-GB" sz="2100" dirty="0" smtClean="0"/>
            <a:t> </a:t>
          </a:r>
          <a:r>
            <a:rPr lang="en-GB" sz="1400" dirty="0" smtClean="0"/>
            <a:t>scanning</a:t>
          </a:r>
          <a:endParaRPr lang="en-GB" sz="1400" dirty="0"/>
        </a:p>
      </dgm:t>
    </dgm:pt>
    <dgm:pt modelId="{41792779-5DB9-4BE9-AC3C-9D1036451397}" type="parTrans" cxnId="{16E728C3-F557-4912-BE99-FEAA88D7F7AD}">
      <dgm:prSet/>
      <dgm:spPr/>
      <dgm:t>
        <a:bodyPr/>
        <a:lstStyle/>
        <a:p>
          <a:endParaRPr lang="en-GB"/>
        </a:p>
      </dgm:t>
    </dgm:pt>
    <dgm:pt modelId="{27437E90-CD69-4959-9C6A-2B01CF2871F0}" type="sibTrans" cxnId="{16E728C3-F557-4912-BE99-FEAA88D7F7AD}">
      <dgm:prSet/>
      <dgm:spPr/>
      <dgm:t>
        <a:bodyPr/>
        <a:lstStyle/>
        <a:p>
          <a:endParaRPr lang="en-GB"/>
        </a:p>
      </dgm:t>
    </dgm:pt>
    <dgm:pt modelId="{F7F642ED-CCDA-41C3-BB3B-4AF2AB8DD449}">
      <dgm:prSet phldrT="[Text]" custT="1"/>
      <dgm:spPr/>
      <dgm:t>
        <a:bodyPr/>
        <a:lstStyle/>
        <a:p>
          <a:r>
            <a:rPr lang="en-GB" sz="1400" dirty="0" smtClean="0"/>
            <a:t>Surveys re NPS Education</a:t>
          </a:r>
        </a:p>
      </dgm:t>
    </dgm:pt>
    <dgm:pt modelId="{0EA99C4D-1412-4B63-8869-F5E3E01AFFCD}" type="parTrans" cxnId="{669D221B-4F64-4E96-8A04-581A463F0E6B}">
      <dgm:prSet/>
      <dgm:spPr/>
      <dgm:t>
        <a:bodyPr/>
        <a:lstStyle/>
        <a:p>
          <a:endParaRPr lang="en-GB"/>
        </a:p>
      </dgm:t>
    </dgm:pt>
    <dgm:pt modelId="{F29137BD-A9AB-4A11-879A-5EB590D29364}" type="sibTrans" cxnId="{669D221B-4F64-4E96-8A04-581A463F0E6B}">
      <dgm:prSet/>
      <dgm:spPr/>
      <dgm:t>
        <a:bodyPr/>
        <a:lstStyle/>
        <a:p>
          <a:endParaRPr lang="en-GB"/>
        </a:p>
      </dgm:t>
    </dgm:pt>
    <dgm:pt modelId="{88D35326-A7CD-446B-A5FF-5F6F85CA705C}">
      <dgm:prSet phldrT="[Text]" custRadScaleRad="116640" custRadScaleInc="49408"/>
      <dgm:spPr/>
      <dgm:t>
        <a:bodyPr/>
        <a:lstStyle/>
        <a:p>
          <a:endParaRPr lang="en-GB" dirty="0"/>
        </a:p>
      </dgm:t>
    </dgm:pt>
    <dgm:pt modelId="{5CDCF28B-F001-4EA3-9360-15F3FE9DB50F}" type="parTrans" cxnId="{121009FA-BD16-44FA-901D-C4B06912C3DF}">
      <dgm:prSet/>
      <dgm:spPr/>
      <dgm:t>
        <a:bodyPr/>
        <a:lstStyle/>
        <a:p>
          <a:endParaRPr lang="en-GB"/>
        </a:p>
      </dgm:t>
    </dgm:pt>
    <dgm:pt modelId="{5AC58AB9-285C-486D-B851-736BC4967392}" type="sibTrans" cxnId="{121009FA-BD16-44FA-901D-C4B06912C3DF}">
      <dgm:prSet/>
      <dgm:spPr/>
      <dgm:t>
        <a:bodyPr/>
        <a:lstStyle/>
        <a:p>
          <a:endParaRPr lang="en-GB"/>
        </a:p>
      </dgm:t>
    </dgm:pt>
    <dgm:pt modelId="{BCC1FDDA-4B93-4655-9FC0-2CF3E1766BC7}">
      <dgm:prSet phldrT="[Text]"/>
      <dgm:spPr/>
      <dgm:t>
        <a:bodyPr/>
        <a:lstStyle/>
        <a:p>
          <a:r>
            <a:rPr lang="en-GB" dirty="0" smtClean="0"/>
            <a:t>Development of resources and dissemination of knowledge</a:t>
          </a:r>
          <a:endParaRPr lang="en-GB" dirty="0"/>
        </a:p>
      </dgm:t>
    </dgm:pt>
    <dgm:pt modelId="{5C58A41D-2AA2-44FF-B2AC-3B91FC046835}" type="parTrans" cxnId="{BEB07AC3-BE07-4638-A7A8-56E17829BF8E}">
      <dgm:prSet/>
      <dgm:spPr/>
      <dgm:t>
        <a:bodyPr/>
        <a:lstStyle/>
        <a:p>
          <a:endParaRPr lang="en-GB"/>
        </a:p>
      </dgm:t>
    </dgm:pt>
    <dgm:pt modelId="{3F54357E-A220-4F52-8144-7948417D3BA9}" type="sibTrans" cxnId="{BEB07AC3-BE07-4638-A7A8-56E17829BF8E}">
      <dgm:prSet/>
      <dgm:spPr/>
      <dgm:t>
        <a:bodyPr/>
        <a:lstStyle/>
        <a:p>
          <a:endParaRPr lang="en-GB"/>
        </a:p>
      </dgm:t>
    </dgm:pt>
    <dgm:pt modelId="{83CF16C5-312B-46BF-A022-5938761021BE}">
      <dgm:prSet phldrT="[Text]"/>
      <dgm:spPr/>
      <dgm:t>
        <a:bodyPr/>
        <a:lstStyle/>
        <a:p>
          <a:r>
            <a:rPr lang="en-GB" dirty="0" smtClean="0"/>
            <a:t>Educators in medical schools and allied health care courses</a:t>
          </a:r>
        </a:p>
      </dgm:t>
    </dgm:pt>
    <dgm:pt modelId="{87C3B3AA-6171-400A-838A-DE20DB944B32}" type="parTrans" cxnId="{F61490C2-4D2C-4B98-8172-51679B31A85D}">
      <dgm:prSet/>
      <dgm:spPr/>
      <dgm:t>
        <a:bodyPr/>
        <a:lstStyle/>
        <a:p>
          <a:endParaRPr lang="en-GB"/>
        </a:p>
      </dgm:t>
    </dgm:pt>
    <dgm:pt modelId="{79222BAC-A6D5-4EF7-89C8-5B9264BDA554}" type="sibTrans" cxnId="{F61490C2-4D2C-4B98-8172-51679B31A85D}">
      <dgm:prSet/>
      <dgm:spPr/>
      <dgm:t>
        <a:bodyPr/>
        <a:lstStyle/>
        <a:p>
          <a:endParaRPr lang="en-GB"/>
        </a:p>
      </dgm:t>
    </dgm:pt>
    <dgm:pt modelId="{8C1EA1D8-DB48-46E1-91F9-41D3B37F5A9C}">
      <dgm:prSet phldrT="[Text]"/>
      <dgm:spPr/>
      <dgm:t>
        <a:bodyPr/>
        <a:lstStyle/>
        <a:p>
          <a:r>
            <a:rPr lang="en-GB" dirty="0" smtClean="0"/>
            <a:t>Pharmacist surveys</a:t>
          </a:r>
        </a:p>
      </dgm:t>
    </dgm:pt>
    <dgm:pt modelId="{66AD0104-1DB1-4027-A2A3-57C3F98A265C}" type="parTrans" cxnId="{84D5FEEB-60E9-4C88-B8D5-BB950205F808}">
      <dgm:prSet/>
      <dgm:spPr/>
      <dgm:t>
        <a:bodyPr/>
        <a:lstStyle/>
        <a:p>
          <a:endParaRPr lang="en-GB"/>
        </a:p>
      </dgm:t>
    </dgm:pt>
    <dgm:pt modelId="{558FDFE5-3F25-45AA-9284-146BC8D2EE76}" type="sibTrans" cxnId="{84D5FEEB-60E9-4C88-B8D5-BB950205F808}">
      <dgm:prSet/>
      <dgm:spPr/>
      <dgm:t>
        <a:bodyPr/>
        <a:lstStyle/>
        <a:p>
          <a:endParaRPr lang="en-GB"/>
        </a:p>
      </dgm:t>
    </dgm:pt>
    <dgm:pt modelId="{6AD679A8-CF2C-4C79-AAB3-74396764CEA1}">
      <dgm:prSet phldrT="[Text]" custT="1"/>
      <dgm:spPr/>
      <dgm:t>
        <a:bodyPr/>
        <a:lstStyle/>
        <a:p>
          <a:r>
            <a:rPr lang="en-GB" sz="1200" dirty="0" smtClean="0"/>
            <a:t>Students’ (SGUL) educational needs</a:t>
          </a:r>
          <a:endParaRPr lang="en-GB" sz="1200" dirty="0"/>
        </a:p>
      </dgm:t>
    </dgm:pt>
    <dgm:pt modelId="{C814E6B7-C43F-4E29-9766-D0E6CAC0F2F9}" type="parTrans" cxnId="{3E7D008D-72BB-49CD-85FE-37640B1011CE}">
      <dgm:prSet/>
      <dgm:spPr/>
      <dgm:t>
        <a:bodyPr/>
        <a:lstStyle/>
        <a:p>
          <a:endParaRPr lang="en-GB"/>
        </a:p>
      </dgm:t>
    </dgm:pt>
    <dgm:pt modelId="{B6C1424A-981F-4E19-8FCE-24A439E985C1}" type="sibTrans" cxnId="{3E7D008D-72BB-49CD-85FE-37640B1011CE}">
      <dgm:prSet/>
      <dgm:spPr/>
      <dgm:t>
        <a:bodyPr/>
        <a:lstStyle/>
        <a:p>
          <a:endParaRPr lang="en-GB"/>
        </a:p>
      </dgm:t>
    </dgm:pt>
    <dgm:pt modelId="{0B1A6425-9FCD-48CA-ABAA-04C0A521BBCB}" type="pres">
      <dgm:prSet presAssocID="{7C65BEF7-A459-4BB6-8505-B49B97C1B1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9D1A036-FCCF-4F86-AAEA-165719CFCEE0}" type="pres">
      <dgm:prSet presAssocID="{5F8168C9-D6F2-4E64-B445-57BFF9CDF20B}" presName="singleCycle" presStyleCnt="0"/>
      <dgm:spPr/>
    </dgm:pt>
    <dgm:pt modelId="{163AF404-F8C5-4F6D-9B3B-F71BC7F71ED0}" type="pres">
      <dgm:prSet presAssocID="{5F8168C9-D6F2-4E64-B445-57BFF9CDF20B}" presName="singleCenter" presStyleLbl="node1" presStyleIdx="0" presStyleCnt="7" custScaleX="209709" custScaleY="120441" custLinFactNeighborX="1588" custLinFactNeighborY="-5733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FFFB8D4F-635D-4942-9CC5-3B5994C4C14B}" type="pres">
      <dgm:prSet presAssocID="{41792779-5DB9-4BE9-AC3C-9D1036451397}" presName="Name56" presStyleLbl="parChTrans1D2" presStyleIdx="0" presStyleCnt="6"/>
      <dgm:spPr/>
      <dgm:t>
        <a:bodyPr/>
        <a:lstStyle/>
        <a:p>
          <a:endParaRPr lang="en-GB"/>
        </a:p>
      </dgm:t>
    </dgm:pt>
    <dgm:pt modelId="{1EDA1D72-8339-4731-B501-7860B394CFB0}" type="pres">
      <dgm:prSet presAssocID="{D6AE503F-9E40-434A-B056-C7D0C73CD140}" presName="text0" presStyleLbl="node1" presStyleIdx="1" presStyleCnt="7" custScaleX="125518" custScaleY="134669" custRadScaleRad="147538" custRadScaleInc="-124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214FE8-46A3-40F1-88D6-DA19535F1F51}" type="pres">
      <dgm:prSet presAssocID="{0EA99C4D-1412-4B63-8869-F5E3E01AFFCD}" presName="Name56" presStyleLbl="parChTrans1D2" presStyleIdx="1" presStyleCnt="6"/>
      <dgm:spPr/>
      <dgm:t>
        <a:bodyPr/>
        <a:lstStyle/>
        <a:p>
          <a:endParaRPr lang="en-GB"/>
        </a:p>
      </dgm:t>
    </dgm:pt>
    <dgm:pt modelId="{0FAEC455-BE8D-46FF-9AA6-8DF11E278038}" type="pres">
      <dgm:prSet presAssocID="{F7F642ED-CCDA-41C3-BB3B-4AF2AB8DD449}" presName="text0" presStyleLbl="node1" presStyleIdx="2" presStyleCnt="7" custScaleX="158940" custScaleY="125948" custRadScaleRad="174502" custRadScaleInc="-2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573699-2328-41FC-BC46-2B9477D06F18}" type="pres">
      <dgm:prSet presAssocID="{C814E6B7-C43F-4E29-9766-D0E6CAC0F2F9}" presName="Name56" presStyleLbl="parChTrans1D2" presStyleIdx="2" presStyleCnt="6"/>
      <dgm:spPr/>
      <dgm:t>
        <a:bodyPr/>
        <a:lstStyle/>
        <a:p>
          <a:endParaRPr lang="en-GB"/>
        </a:p>
      </dgm:t>
    </dgm:pt>
    <dgm:pt modelId="{B730FA93-EEDF-4757-96B4-BCBDB691E93C}" type="pres">
      <dgm:prSet presAssocID="{6AD679A8-CF2C-4C79-AAB3-74396764CEA1}" presName="text0" presStyleLbl="node1" presStyleIdx="3" presStyleCnt="7" custScaleX="197633" custRadScaleRad="152435" custRadScaleInc="-38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6B647E-5D4D-4701-9C54-D62740BE2F55}" type="pres">
      <dgm:prSet presAssocID="{87C3B3AA-6171-400A-838A-DE20DB944B32}" presName="Name56" presStyleLbl="parChTrans1D2" presStyleIdx="3" presStyleCnt="6"/>
      <dgm:spPr/>
      <dgm:t>
        <a:bodyPr/>
        <a:lstStyle/>
        <a:p>
          <a:endParaRPr lang="en-GB"/>
        </a:p>
      </dgm:t>
    </dgm:pt>
    <dgm:pt modelId="{7DFFB80E-E95E-463B-BE5E-4EE9A08BCDFE}" type="pres">
      <dgm:prSet presAssocID="{83CF16C5-312B-46BF-A022-5938761021BE}" presName="text0" presStyleLbl="node1" presStyleIdx="4" presStyleCnt="7" custScaleX="203808" custScaleY="95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85701C-21E5-4E61-84E2-5501D041EEC6}" type="pres">
      <dgm:prSet presAssocID="{66AD0104-1DB1-4027-A2A3-57C3F98A265C}" presName="Name56" presStyleLbl="parChTrans1D2" presStyleIdx="4" presStyleCnt="6"/>
      <dgm:spPr/>
      <dgm:t>
        <a:bodyPr/>
        <a:lstStyle/>
        <a:p>
          <a:endParaRPr lang="en-GB"/>
        </a:p>
      </dgm:t>
    </dgm:pt>
    <dgm:pt modelId="{5325F6D1-68DC-444E-9599-437110490AEE}" type="pres">
      <dgm:prSet presAssocID="{8C1EA1D8-DB48-46E1-91F9-41D3B37F5A9C}" presName="text0" presStyleLbl="node1" presStyleIdx="5" presStyleCnt="7" custScaleX="140814" custScaleY="100542" custRadScaleRad="174565" custRadScaleInc="209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2A61E1-5271-477D-B766-A3457C9614FD}" type="pres">
      <dgm:prSet presAssocID="{5C58A41D-2AA2-44FF-B2AC-3B91FC046835}" presName="Name56" presStyleLbl="parChTrans1D2" presStyleIdx="5" presStyleCnt="6"/>
      <dgm:spPr/>
      <dgm:t>
        <a:bodyPr/>
        <a:lstStyle/>
        <a:p>
          <a:endParaRPr lang="en-GB"/>
        </a:p>
      </dgm:t>
    </dgm:pt>
    <dgm:pt modelId="{C6B1F4EE-44CB-4578-9644-EB10313D3117}" type="pres">
      <dgm:prSet presAssocID="{BCC1FDDA-4B93-4655-9FC0-2CF3E1766BC7}" presName="text0" presStyleLbl="node1" presStyleIdx="6" presStyleCnt="7" custScaleX="150200" custScaleY="111692" custRadScaleRad="170372" custRadScaleInc="-798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D5FEEB-60E9-4C88-B8D5-BB950205F808}" srcId="{5F8168C9-D6F2-4E64-B445-57BFF9CDF20B}" destId="{8C1EA1D8-DB48-46E1-91F9-41D3B37F5A9C}" srcOrd="4" destOrd="0" parTransId="{66AD0104-1DB1-4027-A2A3-57C3F98A265C}" sibTransId="{558FDFE5-3F25-45AA-9284-146BC8D2EE76}"/>
    <dgm:cxn modelId="{33164ED9-28DB-455C-8623-B13B2736E5A2}" type="presOf" srcId="{7C65BEF7-A459-4BB6-8505-B49B97C1B1B3}" destId="{0B1A6425-9FCD-48CA-ABAA-04C0A521BBCB}" srcOrd="0" destOrd="0" presId="urn:microsoft.com/office/officeart/2008/layout/RadialCluster"/>
    <dgm:cxn modelId="{3E7D008D-72BB-49CD-85FE-37640B1011CE}" srcId="{5F8168C9-D6F2-4E64-B445-57BFF9CDF20B}" destId="{6AD679A8-CF2C-4C79-AAB3-74396764CEA1}" srcOrd="2" destOrd="0" parTransId="{C814E6B7-C43F-4E29-9766-D0E6CAC0F2F9}" sibTransId="{B6C1424A-981F-4E19-8FCE-24A439E985C1}"/>
    <dgm:cxn modelId="{00C9595E-53F8-46C5-86A7-5D16DA50141D}" type="presOf" srcId="{8C1EA1D8-DB48-46E1-91F9-41D3B37F5A9C}" destId="{5325F6D1-68DC-444E-9599-437110490AEE}" srcOrd="0" destOrd="0" presId="urn:microsoft.com/office/officeart/2008/layout/RadialCluster"/>
    <dgm:cxn modelId="{121009FA-BD16-44FA-901D-C4B06912C3DF}" srcId="{7C65BEF7-A459-4BB6-8505-B49B97C1B1B3}" destId="{88D35326-A7CD-446B-A5FF-5F6F85CA705C}" srcOrd="1" destOrd="0" parTransId="{5CDCF28B-F001-4EA3-9360-15F3FE9DB50F}" sibTransId="{5AC58AB9-285C-486D-B851-736BC4967392}"/>
    <dgm:cxn modelId="{4A103089-49C2-4731-A6ED-888460BB287F}" type="presOf" srcId="{5F8168C9-D6F2-4E64-B445-57BFF9CDF20B}" destId="{163AF404-F8C5-4F6D-9B3B-F71BC7F71ED0}" srcOrd="0" destOrd="0" presId="urn:microsoft.com/office/officeart/2008/layout/RadialCluster"/>
    <dgm:cxn modelId="{7B65A7C0-893B-4409-BDAE-79DAAEBDFCCA}" type="presOf" srcId="{6AD679A8-CF2C-4C79-AAB3-74396764CEA1}" destId="{B730FA93-EEDF-4757-96B4-BCBDB691E93C}" srcOrd="0" destOrd="0" presId="urn:microsoft.com/office/officeart/2008/layout/RadialCluster"/>
    <dgm:cxn modelId="{BEB07AC3-BE07-4638-A7A8-56E17829BF8E}" srcId="{5F8168C9-D6F2-4E64-B445-57BFF9CDF20B}" destId="{BCC1FDDA-4B93-4655-9FC0-2CF3E1766BC7}" srcOrd="5" destOrd="0" parTransId="{5C58A41D-2AA2-44FF-B2AC-3B91FC046835}" sibTransId="{3F54357E-A220-4F52-8144-7948417D3BA9}"/>
    <dgm:cxn modelId="{ED49294E-65BA-408B-AA06-A907D2E3F745}" type="presOf" srcId="{D6AE503F-9E40-434A-B056-C7D0C73CD140}" destId="{1EDA1D72-8339-4731-B501-7860B394CFB0}" srcOrd="0" destOrd="0" presId="urn:microsoft.com/office/officeart/2008/layout/RadialCluster"/>
    <dgm:cxn modelId="{61A31E2C-1244-437D-8BA2-17BE3E65300B}" srcId="{7C65BEF7-A459-4BB6-8505-B49B97C1B1B3}" destId="{5F8168C9-D6F2-4E64-B445-57BFF9CDF20B}" srcOrd="0" destOrd="0" parTransId="{FF266C96-F5A5-4B62-9035-346C2285068D}" sibTransId="{168E80A9-0CE3-4036-860E-71B42DFBE7F4}"/>
    <dgm:cxn modelId="{F341501A-3FE1-40D2-B171-0659F9B3B0CE}" type="presOf" srcId="{0EA99C4D-1412-4B63-8869-F5E3E01AFFCD}" destId="{7F214FE8-46A3-40F1-88D6-DA19535F1F51}" srcOrd="0" destOrd="0" presId="urn:microsoft.com/office/officeart/2008/layout/RadialCluster"/>
    <dgm:cxn modelId="{642EE729-40EC-463D-B3D6-5EF1D42366C4}" type="presOf" srcId="{BCC1FDDA-4B93-4655-9FC0-2CF3E1766BC7}" destId="{C6B1F4EE-44CB-4578-9644-EB10313D3117}" srcOrd="0" destOrd="0" presId="urn:microsoft.com/office/officeart/2008/layout/RadialCluster"/>
    <dgm:cxn modelId="{C82FC3B9-9F64-4361-BB60-CAA29C5CCDED}" type="presOf" srcId="{C814E6B7-C43F-4E29-9766-D0E6CAC0F2F9}" destId="{DE573699-2328-41FC-BC46-2B9477D06F18}" srcOrd="0" destOrd="0" presId="urn:microsoft.com/office/officeart/2008/layout/RadialCluster"/>
    <dgm:cxn modelId="{606667DD-0F6C-43D6-A2B9-EADABD9A98AF}" type="presOf" srcId="{87C3B3AA-6171-400A-838A-DE20DB944B32}" destId="{716B647E-5D4D-4701-9C54-D62740BE2F55}" srcOrd="0" destOrd="0" presId="urn:microsoft.com/office/officeart/2008/layout/RadialCluster"/>
    <dgm:cxn modelId="{99F42ED8-49E4-4869-B849-92C625A78AE3}" type="presOf" srcId="{66AD0104-1DB1-4027-A2A3-57C3F98A265C}" destId="{9485701C-21E5-4E61-84E2-5501D041EEC6}" srcOrd="0" destOrd="0" presId="urn:microsoft.com/office/officeart/2008/layout/RadialCluster"/>
    <dgm:cxn modelId="{16E728C3-F557-4912-BE99-FEAA88D7F7AD}" srcId="{5F8168C9-D6F2-4E64-B445-57BFF9CDF20B}" destId="{D6AE503F-9E40-434A-B056-C7D0C73CD140}" srcOrd="0" destOrd="0" parTransId="{41792779-5DB9-4BE9-AC3C-9D1036451397}" sibTransId="{27437E90-CD69-4959-9C6A-2B01CF2871F0}"/>
    <dgm:cxn modelId="{CD5536DA-57CA-4D2A-AF3A-5EB9DC2C7799}" type="presOf" srcId="{F7F642ED-CCDA-41C3-BB3B-4AF2AB8DD449}" destId="{0FAEC455-BE8D-46FF-9AA6-8DF11E278038}" srcOrd="0" destOrd="0" presId="urn:microsoft.com/office/officeart/2008/layout/RadialCluster"/>
    <dgm:cxn modelId="{5155596C-3039-4541-BC83-D57D111829BC}" type="presOf" srcId="{83CF16C5-312B-46BF-A022-5938761021BE}" destId="{7DFFB80E-E95E-463B-BE5E-4EE9A08BCDFE}" srcOrd="0" destOrd="0" presId="urn:microsoft.com/office/officeart/2008/layout/RadialCluster"/>
    <dgm:cxn modelId="{669D221B-4F64-4E96-8A04-581A463F0E6B}" srcId="{5F8168C9-D6F2-4E64-B445-57BFF9CDF20B}" destId="{F7F642ED-CCDA-41C3-BB3B-4AF2AB8DD449}" srcOrd="1" destOrd="0" parTransId="{0EA99C4D-1412-4B63-8869-F5E3E01AFFCD}" sibTransId="{F29137BD-A9AB-4A11-879A-5EB590D29364}"/>
    <dgm:cxn modelId="{F61490C2-4D2C-4B98-8172-51679B31A85D}" srcId="{5F8168C9-D6F2-4E64-B445-57BFF9CDF20B}" destId="{83CF16C5-312B-46BF-A022-5938761021BE}" srcOrd="3" destOrd="0" parTransId="{87C3B3AA-6171-400A-838A-DE20DB944B32}" sibTransId="{79222BAC-A6D5-4EF7-89C8-5B9264BDA554}"/>
    <dgm:cxn modelId="{92F35D00-4CC7-4B6F-8D76-3E30F51AC96D}" type="presOf" srcId="{5C58A41D-2AA2-44FF-B2AC-3B91FC046835}" destId="{5B2A61E1-5271-477D-B766-A3457C9614FD}" srcOrd="0" destOrd="0" presId="urn:microsoft.com/office/officeart/2008/layout/RadialCluster"/>
    <dgm:cxn modelId="{CC520424-231B-4B33-ADDB-793C28748138}" type="presOf" srcId="{41792779-5DB9-4BE9-AC3C-9D1036451397}" destId="{FFFB8D4F-635D-4942-9CC5-3B5994C4C14B}" srcOrd="0" destOrd="0" presId="urn:microsoft.com/office/officeart/2008/layout/RadialCluster"/>
    <dgm:cxn modelId="{7008877A-C507-4140-BE00-D8CCB5A2C5BC}" type="presParOf" srcId="{0B1A6425-9FCD-48CA-ABAA-04C0A521BBCB}" destId="{09D1A036-FCCF-4F86-AAEA-165719CFCEE0}" srcOrd="0" destOrd="0" presId="urn:microsoft.com/office/officeart/2008/layout/RadialCluster"/>
    <dgm:cxn modelId="{2B18090A-050F-4B58-89D7-3E913284F188}" type="presParOf" srcId="{09D1A036-FCCF-4F86-AAEA-165719CFCEE0}" destId="{163AF404-F8C5-4F6D-9B3B-F71BC7F71ED0}" srcOrd="0" destOrd="0" presId="urn:microsoft.com/office/officeart/2008/layout/RadialCluster"/>
    <dgm:cxn modelId="{AEAE4E4C-B9E7-4A2D-A19F-209460C4D1A6}" type="presParOf" srcId="{09D1A036-FCCF-4F86-AAEA-165719CFCEE0}" destId="{FFFB8D4F-635D-4942-9CC5-3B5994C4C14B}" srcOrd="1" destOrd="0" presId="urn:microsoft.com/office/officeart/2008/layout/RadialCluster"/>
    <dgm:cxn modelId="{CE0F116F-9200-4C25-87D5-7F46840CB03B}" type="presParOf" srcId="{09D1A036-FCCF-4F86-AAEA-165719CFCEE0}" destId="{1EDA1D72-8339-4731-B501-7860B394CFB0}" srcOrd="2" destOrd="0" presId="urn:microsoft.com/office/officeart/2008/layout/RadialCluster"/>
    <dgm:cxn modelId="{415F0F64-1590-4802-976B-A8E04FD9653B}" type="presParOf" srcId="{09D1A036-FCCF-4F86-AAEA-165719CFCEE0}" destId="{7F214FE8-46A3-40F1-88D6-DA19535F1F51}" srcOrd="3" destOrd="0" presId="urn:microsoft.com/office/officeart/2008/layout/RadialCluster"/>
    <dgm:cxn modelId="{A786AD46-15A4-4323-9A4E-B2EB14E4EFB8}" type="presParOf" srcId="{09D1A036-FCCF-4F86-AAEA-165719CFCEE0}" destId="{0FAEC455-BE8D-46FF-9AA6-8DF11E278038}" srcOrd="4" destOrd="0" presId="urn:microsoft.com/office/officeart/2008/layout/RadialCluster"/>
    <dgm:cxn modelId="{57580D92-D8ED-4E30-8054-01E3BDA1C770}" type="presParOf" srcId="{09D1A036-FCCF-4F86-AAEA-165719CFCEE0}" destId="{DE573699-2328-41FC-BC46-2B9477D06F18}" srcOrd="5" destOrd="0" presId="urn:microsoft.com/office/officeart/2008/layout/RadialCluster"/>
    <dgm:cxn modelId="{F361B6E5-87B8-451D-9FC1-E9346A9A3A8D}" type="presParOf" srcId="{09D1A036-FCCF-4F86-AAEA-165719CFCEE0}" destId="{B730FA93-EEDF-4757-96B4-BCBDB691E93C}" srcOrd="6" destOrd="0" presId="urn:microsoft.com/office/officeart/2008/layout/RadialCluster"/>
    <dgm:cxn modelId="{68E0B0CD-36B1-40F0-BBC4-237BE0C25754}" type="presParOf" srcId="{09D1A036-FCCF-4F86-AAEA-165719CFCEE0}" destId="{716B647E-5D4D-4701-9C54-D62740BE2F55}" srcOrd="7" destOrd="0" presId="urn:microsoft.com/office/officeart/2008/layout/RadialCluster"/>
    <dgm:cxn modelId="{22C72633-A63F-4863-84E7-A63911DCDA46}" type="presParOf" srcId="{09D1A036-FCCF-4F86-AAEA-165719CFCEE0}" destId="{7DFFB80E-E95E-463B-BE5E-4EE9A08BCDFE}" srcOrd="8" destOrd="0" presId="urn:microsoft.com/office/officeart/2008/layout/RadialCluster"/>
    <dgm:cxn modelId="{2400B0FC-9B20-40FF-A8C3-03480842FE03}" type="presParOf" srcId="{09D1A036-FCCF-4F86-AAEA-165719CFCEE0}" destId="{9485701C-21E5-4E61-84E2-5501D041EEC6}" srcOrd="9" destOrd="0" presId="urn:microsoft.com/office/officeart/2008/layout/RadialCluster"/>
    <dgm:cxn modelId="{1D87E233-A8CB-4566-A769-899DD6A0D191}" type="presParOf" srcId="{09D1A036-FCCF-4F86-AAEA-165719CFCEE0}" destId="{5325F6D1-68DC-444E-9599-437110490AEE}" srcOrd="10" destOrd="0" presId="urn:microsoft.com/office/officeart/2008/layout/RadialCluster"/>
    <dgm:cxn modelId="{1476E0D6-B2D1-43DB-914A-1C4674B15F71}" type="presParOf" srcId="{09D1A036-FCCF-4F86-AAEA-165719CFCEE0}" destId="{5B2A61E1-5271-477D-B766-A3457C9614FD}" srcOrd="11" destOrd="0" presId="urn:microsoft.com/office/officeart/2008/layout/RadialCluster"/>
    <dgm:cxn modelId="{5680F6C4-349F-4C61-9ACE-B68D0998605D}" type="presParOf" srcId="{09D1A036-FCCF-4F86-AAEA-165719CFCEE0}" destId="{C6B1F4EE-44CB-4578-9644-EB10313D3117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AF404-F8C5-4F6D-9B3B-F71BC7F71ED0}">
      <dsp:nvSpPr>
        <dsp:cNvPr id="0" name=""/>
        <dsp:cNvSpPr/>
      </dsp:nvSpPr>
      <dsp:spPr>
        <a:xfrm>
          <a:off x="2311707" y="1204422"/>
          <a:ext cx="2581937" cy="14828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Data information &amp; collation</a:t>
          </a:r>
          <a:endParaRPr lang="en-GB" sz="2200" kern="1200" dirty="0"/>
        </a:p>
      </dsp:txBody>
      <dsp:txXfrm>
        <a:off x="2384095" y="1276810"/>
        <a:ext cx="2437161" cy="1338093"/>
      </dsp:txXfrm>
    </dsp:sp>
    <dsp:sp modelId="{FFFB8D4F-635D-4942-9CC5-3B5994C4C14B}">
      <dsp:nvSpPr>
        <dsp:cNvPr id="0" name=""/>
        <dsp:cNvSpPr/>
      </dsp:nvSpPr>
      <dsp:spPr>
        <a:xfrm rot="13420728">
          <a:off x="2557438" y="1096697"/>
          <a:ext cx="3119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96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A1D72-8339-4731-B501-7860B394CFB0}">
      <dsp:nvSpPr>
        <dsp:cNvPr id="0" name=""/>
        <dsp:cNvSpPr/>
      </dsp:nvSpPr>
      <dsp:spPr>
        <a:xfrm>
          <a:off x="1565208" y="-60832"/>
          <a:ext cx="1035403" cy="11108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Horizon</a:t>
          </a:r>
          <a:r>
            <a:rPr lang="en-GB" sz="2100" kern="1200" dirty="0" smtClean="0"/>
            <a:t> </a:t>
          </a:r>
          <a:r>
            <a:rPr lang="en-GB" sz="1400" kern="1200" dirty="0" smtClean="0"/>
            <a:t>scanning</a:t>
          </a:r>
          <a:endParaRPr lang="en-GB" sz="1400" kern="1200" dirty="0"/>
        </a:p>
      </dsp:txBody>
      <dsp:txXfrm>
        <a:off x="1615752" y="-10288"/>
        <a:ext cx="934315" cy="1009801"/>
      </dsp:txXfrm>
    </dsp:sp>
    <dsp:sp modelId="{7F214FE8-46A3-40F1-88D6-DA19535F1F51}">
      <dsp:nvSpPr>
        <dsp:cNvPr id="0" name=""/>
        <dsp:cNvSpPr/>
      </dsp:nvSpPr>
      <dsp:spPr>
        <a:xfrm rot="19922975">
          <a:off x="4863358" y="1139174"/>
          <a:ext cx="519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928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EC455-BE8D-46FF-9AA6-8DF11E278038}">
      <dsp:nvSpPr>
        <dsp:cNvPr id="0" name=""/>
        <dsp:cNvSpPr/>
      </dsp:nvSpPr>
      <dsp:spPr>
        <a:xfrm>
          <a:off x="5352354" y="150168"/>
          <a:ext cx="1311102" cy="1038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Surveys re NPS Education</a:t>
          </a:r>
        </a:p>
      </dsp:txBody>
      <dsp:txXfrm>
        <a:off x="5403071" y="200885"/>
        <a:ext cx="1209668" cy="937516"/>
      </dsp:txXfrm>
    </dsp:sp>
    <dsp:sp modelId="{DE573699-2328-41FC-BC46-2B9477D06F18}">
      <dsp:nvSpPr>
        <dsp:cNvPr id="0" name=""/>
        <dsp:cNvSpPr/>
      </dsp:nvSpPr>
      <dsp:spPr>
        <a:xfrm rot="1381901">
          <a:off x="4884545" y="2539345"/>
          <a:ext cx="228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30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0FA93-EEDF-4757-96B4-BCBDB691E93C}">
      <dsp:nvSpPr>
        <dsp:cNvPr id="0" name=""/>
        <dsp:cNvSpPr/>
      </dsp:nvSpPr>
      <dsp:spPr>
        <a:xfrm>
          <a:off x="5103753" y="2518093"/>
          <a:ext cx="1630282" cy="824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Students’ (SGUL) educational needs</a:t>
          </a:r>
          <a:endParaRPr lang="en-GB" sz="1200" kern="1200" dirty="0"/>
        </a:p>
      </dsp:txBody>
      <dsp:txXfrm>
        <a:off x="5144021" y="2558361"/>
        <a:ext cx="1549746" cy="744368"/>
      </dsp:txXfrm>
    </dsp:sp>
    <dsp:sp modelId="{716B647E-5D4D-4701-9C54-D62740BE2F55}">
      <dsp:nvSpPr>
        <dsp:cNvPr id="0" name=""/>
        <dsp:cNvSpPr/>
      </dsp:nvSpPr>
      <dsp:spPr>
        <a:xfrm rot="5497925">
          <a:off x="3224583" y="3034233"/>
          <a:ext cx="6941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416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FB80E-E95E-463B-BE5E-4EE9A08BCDFE}">
      <dsp:nvSpPr>
        <dsp:cNvPr id="0" name=""/>
        <dsp:cNvSpPr/>
      </dsp:nvSpPr>
      <dsp:spPr>
        <a:xfrm>
          <a:off x="2710005" y="3381173"/>
          <a:ext cx="1681220" cy="783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Educators in medical schools and allied health care courses</a:t>
          </a:r>
        </a:p>
      </dsp:txBody>
      <dsp:txXfrm>
        <a:off x="2748260" y="3419428"/>
        <a:ext cx="1604710" cy="707148"/>
      </dsp:txXfrm>
    </dsp:sp>
    <dsp:sp modelId="{9485701C-21E5-4E61-84E2-5501D041EEC6}">
      <dsp:nvSpPr>
        <dsp:cNvPr id="0" name=""/>
        <dsp:cNvSpPr/>
      </dsp:nvSpPr>
      <dsp:spPr>
        <a:xfrm rot="9202892">
          <a:off x="1464245" y="2793323"/>
          <a:ext cx="8948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488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5F6D1-68DC-444E-9599-437110490AEE}">
      <dsp:nvSpPr>
        <dsp:cNvPr id="0" name=""/>
        <dsp:cNvSpPr/>
      </dsp:nvSpPr>
      <dsp:spPr>
        <a:xfrm>
          <a:off x="350089" y="2870183"/>
          <a:ext cx="1161580" cy="8293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Pharmacist surveys</a:t>
          </a:r>
        </a:p>
      </dsp:txBody>
      <dsp:txXfrm>
        <a:off x="390576" y="2910670"/>
        <a:ext cx="1080606" cy="748400"/>
      </dsp:txXfrm>
    </dsp:sp>
    <dsp:sp modelId="{5B2A61E1-5271-477D-B766-A3457C9614FD}">
      <dsp:nvSpPr>
        <dsp:cNvPr id="0" name=""/>
        <dsp:cNvSpPr/>
      </dsp:nvSpPr>
      <dsp:spPr>
        <a:xfrm rot="10928672">
          <a:off x="1392573" y="1880311"/>
          <a:ext cx="9194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945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1F4EE-44CB-4578-9644-EB10313D3117}">
      <dsp:nvSpPr>
        <dsp:cNvPr id="0" name=""/>
        <dsp:cNvSpPr/>
      </dsp:nvSpPr>
      <dsp:spPr>
        <a:xfrm>
          <a:off x="153890" y="1379234"/>
          <a:ext cx="1239005" cy="9213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Development of resources and dissemination of knowledge</a:t>
          </a:r>
          <a:endParaRPr lang="en-GB" sz="900" kern="1200" dirty="0"/>
        </a:p>
      </dsp:txBody>
      <dsp:txXfrm>
        <a:off x="198867" y="1424211"/>
        <a:ext cx="1149051" cy="831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0" y="2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5EE4-31BB-4890-AC46-F31AF54CABA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6F230-7A67-4B05-9748-8C703924D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47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A5A7D-DCC8-4AC9-A8C3-35494843B2A2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203A-1D3A-4354-8A31-D8212B699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2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spcBef>
                <a:spcPct val="0"/>
              </a:spcBef>
            </a:pPr>
            <a:fld id="{98BFD86C-A3F9-40EA-B152-167555BB6459}" type="slidenum">
              <a:rPr lang="en-US" altLang="en-US" smtClean="0">
                <a:latin typeface="Times New Roman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EBED-2B4A-0B40-A99F-D79D6E2E0E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15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2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3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4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00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91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91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19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spcBef>
                <a:spcPct val="0"/>
              </a:spcBef>
            </a:pPr>
            <a:fld id="{FF6B62F1-6337-4B4B-A537-6C0005CAE124}" type="slidenum">
              <a:rPr lang="en-US" altLang="en-US" smtClean="0">
                <a:latin typeface="Times New Roman" pitchFamily="18" charset="0"/>
              </a:rPr>
              <a:pPr algn="r">
                <a:spcBef>
                  <a:spcPct val="0"/>
                </a:spcBef>
              </a:pPr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91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94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94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1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spcBef>
                <a:spcPct val="0"/>
              </a:spcBef>
            </a:pPr>
            <a:fld id="{FA3F40B9-AB05-47CF-AC60-8955602F56FA}" type="slidenum">
              <a:rPr lang="en-US" altLang="en-US" smtClean="0">
                <a:latin typeface="Times New Roman" pitchFamily="18" charset="0"/>
              </a:rPr>
              <a:pPr algn="r">
                <a:spcBef>
                  <a:spcPct val="0"/>
                </a:spcBef>
              </a:pPr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37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203A-1D3A-4354-8A31-D8212B6995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1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EBED-2B4A-0B40-A99F-D79D6E2E0E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9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EBED-2B4A-0B40-A99F-D79D6E2E0E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EBED-2B4A-0B40-A99F-D79D6E2E0EA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EBED-2B4A-0B40-A99F-D79D6E2E0E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3326145"/>
            <a:ext cx="5661618" cy="1646307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7" y="648269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59" y="6520835"/>
            <a:ext cx="1238059" cy="2091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9" y="4972052"/>
            <a:ext cx="2938463" cy="51434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B7318B-02FB-48EF-95A8-4B8E98A9BBE2}" type="datetime1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872408-B11C-40CB-AA4D-603BBDAE7A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C2E45B-CE01-4638-9852-4243E46282C7}" type="datetime1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8047B1-5297-4EB9-95B9-F60F32791A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2C860E-49F3-4DF3-BB21-F1102C81F0DC}" type="datetime1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FF51FF-60C7-4B23-8F4B-B8307E9D6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EAF51F3-27A2-47EC-B865-412C9A93DF67}" type="datetime1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8AD684-E1B0-43B5-8957-4AE2ECC63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4F6D6C-F9DD-45FE-8377-E181924AEC60}" type="datetime1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34621D-580B-4C99-BD55-DC8A291E52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9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3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5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5" y="5787917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32BC1A-9524-4776-BEBC-8519DCBFC371}" type="datetime1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A3244C-A062-40A6-ADCB-CBDFA4AFFF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121144-A9F6-49EA-9A8D-E5EE03AA13CD}" type="datetime1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08FB42-ACDE-4374-8BC5-7EDAEBDFC4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9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13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89304507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4852705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3113001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4043051"/>
            <a:ext cx="3859212" cy="374649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5397301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24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282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112717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86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3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370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544852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43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46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508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1340050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26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14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56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3733540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24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4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252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1065296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75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60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772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0554812"/>
              </p:ext>
            </p:extLst>
          </p:nvPr>
        </p:nvGraphicFramePr>
        <p:xfrm>
          <a:off x="204787" y="1403225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40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74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76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51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67375089"/>
              </p:ext>
            </p:extLst>
          </p:nvPr>
        </p:nvGraphicFramePr>
        <p:xfrm>
          <a:off x="204787" y="1403213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57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20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12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6636560"/>
              </p:ext>
            </p:extLst>
          </p:nvPr>
        </p:nvGraphicFramePr>
        <p:xfrm>
          <a:off x="204787" y="1403201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9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80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471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15984984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27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99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856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8936244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3817702"/>
              </p:ext>
            </p:extLst>
          </p:nvPr>
        </p:nvGraphicFramePr>
        <p:xfrm>
          <a:off x="204787" y="1403203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2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86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172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76319244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42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03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377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9938480"/>
              </p:ext>
            </p:extLst>
          </p:nvPr>
        </p:nvGraphicFramePr>
        <p:xfrm>
          <a:off x="204787" y="140323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93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1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7368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86974425"/>
              </p:ext>
            </p:extLst>
          </p:nvPr>
        </p:nvGraphicFramePr>
        <p:xfrm>
          <a:off x="204787" y="1403222"/>
          <a:ext cx="5953649" cy="405384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1" y="965201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31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3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6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D0CB6F-7F28-4EC9-85CA-8A4732237BF5}" type="datetime1">
              <a:rPr lang="en-US" smtClean="0"/>
              <a:t>11/26/2015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C62100-1460-4A65-ADD5-E3A4D03D8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0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734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3697210"/>
              </p:ext>
            </p:extLst>
          </p:nvPr>
        </p:nvGraphicFramePr>
        <p:xfrm>
          <a:off x="204787" y="1403201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0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F58AC1-97DD-4542-A1ED-0B188D5925CC}" type="datetime1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0991EC-3809-4090-A0E6-1AF9E2923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CD50A4-E42C-433D-9D1D-2EDE9D54E3FD}" type="datetime1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2F55CA-A276-4014-B008-999BAE30D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8164E0-4F30-43D6-B369-4FF1EFE23129}" type="datetime1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A8F5A9-8F87-48C3-BEE0-A757F2A30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emf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emf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emf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emf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emf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emf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emf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.emf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.emf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.emf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emf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600201"/>
            <a:ext cx="8482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62548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B4D3C9-9653-4A1D-8C9E-A7F0545110EE}" type="datetime1">
              <a:rPr lang="en-US" smtClean="0"/>
              <a:t>11/26/2015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7448"/>
            <a:ext cx="3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E0505B-37A8-D24C-BEF3-C2D216B51C7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45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34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22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09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195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179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162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14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1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12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2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2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679452"/>
            <a:ext cx="8229600" cy="7108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17" y="6426607"/>
            <a:ext cx="6630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B593F9-7B30-274B-BFFF-492683631E49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1076495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8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9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3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5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917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5E6670-EC20-430E-AD3B-06B886B4C5E1}" type="datetime1">
              <a:rPr lang="en-US" smtClean="0"/>
              <a:t>11/26/2015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09CBB9-3A27-4D6D-B647-389CC17319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78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2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74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69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0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62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92" y="6420254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8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chart" Target="../charts/chart11.xml"/><Relationship Id="rId4" Type="http://schemas.openxmlformats.org/officeDocument/2006/relationships/chart" Target="../charts/chart9.xml"/><Relationship Id="rId9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49"/>
            <a:ext cx="8713788" cy="369946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 i="1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2400" b="1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2400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780835" y="5356438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200">
                <a:solidFill>
                  <a:srgbClr val="FFFF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3200">
                <a:solidFill>
                  <a:srgbClr val="FFFF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32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Website: </a:t>
            </a:r>
            <a:r>
              <a:rPr lang="en-GB" altLang="en-US" sz="1800" dirty="0" smtClean="0">
                <a:solidFill>
                  <a:srgbClr val="00B0F0"/>
                </a:solidFill>
              </a:rPr>
              <a:t>eumadness.eu</a:t>
            </a:r>
            <a:endParaRPr lang="en-GB" altLang="en-US" sz="18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0175" y="1786235"/>
            <a:ext cx="61781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+mj-lt"/>
              </a:rPr>
              <a:t>Novel Psychoactive </a:t>
            </a:r>
            <a:r>
              <a:rPr lang="en-GB" sz="2800" b="1" dirty="0" smtClean="0">
                <a:latin typeface="+mj-lt"/>
              </a:rPr>
              <a:t>Substances (NPS) - teaching </a:t>
            </a:r>
            <a:r>
              <a:rPr lang="en-GB" sz="2800" b="1" dirty="0">
                <a:latin typeface="+mj-lt"/>
              </a:rPr>
              <a:t>of undergraduate healthcare professionals </a:t>
            </a:r>
            <a:r>
              <a:rPr lang="en-GB" sz="2800" b="1" dirty="0" smtClean="0">
                <a:latin typeface="+mj-lt"/>
              </a:rPr>
              <a:t>and educating </a:t>
            </a:r>
            <a:r>
              <a:rPr lang="en-GB" sz="2800" b="1" dirty="0">
                <a:latin typeface="+mj-lt"/>
              </a:rPr>
              <a:t>the educators </a:t>
            </a:r>
            <a:endParaRPr lang="en-GB" sz="2800" b="1" dirty="0" smtClean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 smtClean="0">
                <a:latin typeface="+mn-lt"/>
              </a:rPr>
              <a:t>Society for the Study of Addiction Annual Symposium Nov. 6</a:t>
            </a:r>
            <a:r>
              <a:rPr lang="en-GB" baseline="30000" dirty="0" smtClean="0">
                <a:latin typeface="+mn-lt"/>
              </a:rPr>
              <a:t>th</a:t>
            </a:r>
            <a:r>
              <a:rPr lang="en-GB" dirty="0" smtClean="0">
                <a:latin typeface="+mn-lt"/>
              </a:rPr>
              <a:t> 2015</a:t>
            </a:r>
          </a:p>
          <a:p>
            <a:pPr algn="ctr"/>
            <a:r>
              <a:rPr lang="en-GB" dirty="0" smtClean="0">
                <a:latin typeface="+mn-lt"/>
              </a:rPr>
              <a:t>Christine Goodair, Hugh Claridge, Dr Colin Davidson &amp; </a:t>
            </a:r>
            <a:r>
              <a:rPr lang="en-GB" dirty="0" err="1" smtClean="0">
                <a:latin typeface="+mn-lt"/>
              </a:rPr>
              <a:t>Safia</a:t>
            </a:r>
            <a:r>
              <a:rPr lang="en-GB" dirty="0" smtClean="0">
                <a:latin typeface="+mn-lt"/>
              </a:rPr>
              <a:t> Akhtar</a:t>
            </a:r>
            <a:endParaRPr lang="en-GB" dirty="0">
              <a:latin typeface="+mn-lt"/>
            </a:endParaRPr>
          </a:p>
        </p:txBody>
      </p:sp>
      <p:pic>
        <p:nvPicPr>
          <p:cNvPr id="1028" name="Picture 4" descr="C:\Users\hclaridg\Pictures\EUMADNES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95" y="118698"/>
            <a:ext cx="4408917" cy="12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" y="957216"/>
            <a:ext cx="7524751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81076" y="5183083"/>
            <a:ext cx="653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latin typeface="+mn-lt"/>
              </a:rPr>
              <a:t>Figure 3. </a:t>
            </a:r>
            <a:r>
              <a:rPr lang="en-GB" dirty="0" smtClean="0">
                <a:latin typeface="+mn-lt"/>
              </a:rPr>
              <a:t>Bar chart showing the </a:t>
            </a:r>
            <a:r>
              <a:rPr lang="en-GB" b="1" dirty="0" smtClean="0">
                <a:solidFill>
                  <a:srgbClr val="00B0F0"/>
                </a:solidFill>
                <a:latin typeface="+mn-lt"/>
              </a:rPr>
              <a:t>methods of learning </a:t>
            </a:r>
            <a:r>
              <a:rPr lang="en-GB" dirty="0" smtClean="0">
                <a:latin typeface="+mn-lt"/>
              </a:rPr>
              <a:t>survey respondents would most prefer, in descending order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3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2" y="985876"/>
            <a:ext cx="7837859" cy="359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39439" y="5176029"/>
            <a:ext cx="703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latin typeface="+mn-lt"/>
              </a:rPr>
              <a:t>Figure 4. </a:t>
            </a:r>
            <a:r>
              <a:rPr lang="en-GB" dirty="0" smtClean="0">
                <a:latin typeface="+mn-lt"/>
              </a:rPr>
              <a:t>Bar chart showing what </a:t>
            </a:r>
            <a:r>
              <a:rPr lang="en-GB" b="1" dirty="0" smtClean="0">
                <a:solidFill>
                  <a:srgbClr val="00B0F0"/>
                </a:solidFill>
                <a:latin typeface="+mn-lt"/>
              </a:rPr>
              <a:t>content</a:t>
            </a:r>
            <a:r>
              <a:rPr lang="en-GB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dirty="0" smtClean="0">
                <a:latin typeface="+mn-lt"/>
              </a:rPr>
              <a:t>survey respondents would most prefer to be taught on, in descending order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9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2168099"/>
            <a:ext cx="8229600" cy="4090796"/>
          </a:xfr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Survey went to those in partner countries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Aimed to identify:</a:t>
            </a:r>
          </a:p>
          <a:p>
            <a:pPr lvl="2" algn="just"/>
            <a:r>
              <a:rPr lang="en-US" sz="2200" dirty="0" smtClean="0"/>
              <a:t>What are healthcare professionals being </a:t>
            </a:r>
            <a:r>
              <a:rPr lang="en-US" sz="2200" dirty="0"/>
              <a:t>taught across </a:t>
            </a:r>
            <a:r>
              <a:rPr lang="en-US" sz="2200" dirty="0" smtClean="0"/>
              <a:t>Europe, and what should they be taught?</a:t>
            </a:r>
          </a:p>
          <a:p>
            <a:pPr lvl="2" algn="just"/>
            <a:r>
              <a:rPr lang="en-US" sz="2200" dirty="0" smtClean="0"/>
              <a:t>How much do key course staff know?</a:t>
            </a:r>
          </a:p>
          <a:p>
            <a:pPr lvl="2" algn="just"/>
            <a:r>
              <a:rPr lang="en-US" sz="2200" dirty="0" smtClean="0"/>
              <a:t>Are </a:t>
            </a:r>
            <a:r>
              <a:rPr lang="en-US" sz="2200" dirty="0"/>
              <a:t>there any barriers to teaching about NPS?</a:t>
            </a:r>
          </a:p>
          <a:p>
            <a:pPr lvl="2" algn="just"/>
            <a:r>
              <a:rPr lang="en-US" sz="2200" dirty="0" smtClean="0"/>
              <a:t>What </a:t>
            </a:r>
            <a:r>
              <a:rPr lang="en-US" sz="2200" dirty="0"/>
              <a:t>teaching resources are wanted?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7051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Survey of medical </a:t>
            </a:r>
            <a:r>
              <a:rPr lang="en-US" dirty="0"/>
              <a:t>s</a:t>
            </a:r>
            <a:r>
              <a:rPr lang="en-US" dirty="0" smtClean="0"/>
              <a:t>chools and other healthcare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800600" y="2495543"/>
            <a:ext cx="3190875" cy="37719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Belgium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Croatia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Czech </a:t>
            </a:r>
            <a:r>
              <a:rPr lang="en-US" sz="1800" dirty="0" smtClean="0"/>
              <a:t>Republic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Denmark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Lithuania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Netherlands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Norway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Republic </a:t>
            </a:r>
            <a:r>
              <a:rPr lang="en-US" sz="1800" dirty="0"/>
              <a:t>of </a:t>
            </a:r>
            <a:r>
              <a:rPr lang="en-US" sz="1800" dirty="0" smtClean="0"/>
              <a:t>Ireland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Serbia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Slovakia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Sweden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Switzerland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525" y="119361"/>
            <a:ext cx="58578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Responses by country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2950" y="2495543"/>
            <a:ext cx="3190875" cy="37052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 fontAlgn="auto">
              <a:buNone/>
            </a:pPr>
            <a:r>
              <a:rPr lang="en-US" sz="1800" b="1" dirty="0" smtClean="0"/>
              <a:t>Partner countries’ responses</a:t>
            </a:r>
          </a:p>
          <a:p>
            <a:pPr marL="109728" indent="0" defTabSz="914400" fontAlgn="auto">
              <a:buNone/>
            </a:pPr>
            <a:endParaRPr lang="en-US" sz="1800" dirty="0" smtClean="0"/>
          </a:p>
          <a:p>
            <a:pPr defTabSz="914400" fontAlgn="auto">
              <a:buFont typeface="Arial" panose="020B0604020202020204" pitchFamily="34" charset="0"/>
              <a:buChar char="•"/>
            </a:pPr>
            <a:r>
              <a:rPr lang="en-US" sz="1800" dirty="0" smtClean="0"/>
              <a:t>United Kingdom (35)</a:t>
            </a:r>
          </a:p>
          <a:p>
            <a:pPr defTabSz="914400" fontAlgn="auto">
              <a:buFont typeface="Arial" panose="020B0604020202020204" pitchFamily="34" charset="0"/>
              <a:buChar char="•"/>
            </a:pPr>
            <a:r>
              <a:rPr lang="en-US" sz="1800" dirty="0"/>
              <a:t>Spain (32</a:t>
            </a:r>
            <a:r>
              <a:rPr lang="en-US" sz="1800" dirty="0" smtClean="0"/>
              <a:t>)</a:t>
            </a:r>
          </a:p>
          <a:p>
            <a:pPr defTabSz="914400" fontAlgn="auto">
              <a:buFont typeface="Arial" panose="020B0604020202020204" pitchFamily="34" charset="0"/>
              <a:buChar char="•"/>
            </a:pPr>
            <a:r>
              <a:rPr lang="en-US" sz="1800" dirty="0"/>
              <a:t>Italy (12</a:t>
            </a:r>
            <a:r>
              <a:rPr lang="en-US" sz="1800" dirty="0" smtClean="0"/>
              <a:t>)</a:t>
            </a:r>
          </a:p>
          <a:p>
            <a:pPr defTabSz="914400" fontAlgn="auto">
              <a:buFont typeface="Arial" panose="020B0604020202020204" pitchFamily="34" charset="0"/>
              <a:buChar char="•"/>
            </a:pPr>
            <a:r>
              <a:rPr lang="en-US" sz="1800" dirty="0"/>
              <a:t>Germany (6)</a:t>
            </a:r>
          </a:p>
          <a:p>
            <a:pPr defTabSz="914400" fontAlgn="auto">
              <a:buFont typeface="Arial" panose="020B0604020202020204" pitchFamily="34" charset="0"/>
              <a:buChar char="•"/>
            </a:pPr>
            <a:r>
              <a:rPr lang="en-US" sz="1800" dirty="0"/>
              <a:t>Hungary (4</a:t>
            </a:r>
            <a:r>
              <a:rPr lang="en-US" sz="1800" dirty="0" smtClean="0"/>
              <a:t>)</a:t>
            </a:r>
            <a:endParaRPr lang="en-US" sz="1800" dirty="0"/>
          </a:p>
          <a:p>
            <a:pPr defTabSz="914400" fontAlgn="auto"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fontAlgn="auto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00350" y="1691758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Total responses = 105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33524" y="340832"/>
            <a:ext cx="5857875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Responses by course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45121802"/>
              </p:ext>
            </p:extLst>
          </p:nvPr>
        </p:nvGraphicFramePr>
        <p:xfrm>
          <a:off x="238896" y="2032492"/>
          <a:ext cx="3976884" cy="323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23928"/>
              </p:ext>
            </p:extLst>
          </p:nvPr>
        </p:nvGraphicFramePr>
        <p:xfrm>
          <a:off x="4554747" y="1598792"/>
          <a:ext cx="4149306" cy="405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44"/>
                <a:gridCol w="2934630"/>
                <a:gridCol w="500332"/>
              </a:tblGrid>
              <a:tr h="217534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</a:tr>
              <a:tr h="217534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Medicine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 anchor="ctr"/>
                </a:tc>
              </a:tr>
              <a:tr h="217534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Pharmacy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/>
                </a:tc>
              </a:tr>
              <a:tr h="217534">
                <a:tc rowSpan="8"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Allied Health Professions</a:t>
                      </a:r>
                      <a:r>
                        <a:rPr lang="en-US" sz="1700" baseline="0" dirty="0" smtClean="0"/>
                        <a:t> (AHP)</a:t>
                      </a:r>
                      <a:endParaRPr lang="en-US" sz="17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Nursing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</a:tr>
              <a:tr h="217534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Psychology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217534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Physiotherapy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217534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Paramedic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217534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Physician Associate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380684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Epidemiology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80684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Occupational Therapy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217534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Social Work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6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0944" y="327981"/>
            <a:ext cx="5583268" cy="871091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NPS-related teaching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438" y="1409093"/>
            <a:ext cx="679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+mn-lt"/>
              </a:rPr>
              <a:t>There was substantial difference between courses in certain areas of NPS teaching:</a:t>
            </a:r>
            <a:endParaRPr lang="en-GB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438" y="2627367"/>
            <a:ext cx="4261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n-lt"/>
              </a:rPr>
              <a:t>NPS/‘legal highs’ as a general topic?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 smtClean="0">
                <a:latin typeface="+mn-lt"/>
              </a:rPr>
              <a:t>No teaching: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3699" y="2621909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n-lt"/>
              </a:rPr>
              <a:t>Synthetic cannabinoids?</a:t>
            </a:r>
            <a:endParaRPr lang="en-GB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4723" y="3186820"/>
            <a:ext cx="1770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+mn-lt"/>
              </a:rPr>
              <a:t>Medicine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36</a:t>
            </a:r>
            <a:r>
              <a:rPr lang="en-GB" dirty="0" smtClean="0">
                <a:latin typeface="+mn-lt"/>
              </a:rPr>
              <a:t>%</a:t>
            </a: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Pharmacy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solidFill>
                  <a:srgbClr val="00B050"/>
                </a:solidFill>
                <a:latin typeface="+mn-lt"/>
              </a:rPr>
              <a:t>12</a:t>
            </a:r>
            <a:r>
              <a:rPr lang="en-GB" dirty="0" smtClean="0">
                <a:latin typeface="+mn-lt"/>
              </a:rPr>
              <a:t>%</a:t>
            </a:r>
          </a:p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AHP </a:t>
            </a:r>
            <a:r>
              <a:rPr lang="en-GB" dirty="0" smtClean="0">
                <a:latin typeface="+mn-lt"/>
              </a:rPr>
              <a:t>21%</a:t>
            </a:r>
            <a:endParaRPr lang="en-GB" dirty="0">
              <a:latin typeface="+mn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897054"/>
              </p:ext>
            </p:extLst>
          </p:nvPr>
        </p:nvGraphicFramePr>
        <p:xfrm>
          <a:off x="4667784" y="3186820"/>
          <a:ext cx="3808012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51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0944" y="327981"/>
            <a:ext cx="5583268" cy="871091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NPS-related teaching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9724" y="1409093"/>
            <a:ext cx="679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There was little difference between the courses regarding the amount of teaching on:</a:t>
            </a:r>
            <a:endParaRPr lang="en-GB" dirty="0"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21676649"/>
              </p:ext>
            </p:extLst>
          </p:nvPr>
        </p:nvGraphicFramePr>
        <p:xfrm>
          <a:off x="656438" y="2214684"/>
          <a:ext cx="3323494" cy="190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11389548"/>
              </p:ext>
            </p:extLst>
          </p:nvPr>
        </p:nvGraphicFramePr>
        <p:xfrm>
          <a:off x="4706817" y="2214684"/>
          <a:ext cx="3323494" cy="190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5374995"/>
              </p:ext>
            </p:extLst>
          </p:nvPr>
        </p:nvGraphicFramePr>
        <p:xfrm>
          <a:off x="656438" y="4354145"/>
          <a:ext cx="3323494" cy="190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41021854"/>
              </p:ext>
            </p:extLst>
          </p:nvPr>
        </p:nvGraphicFramePr>
        <p:xfrm>
          <a:off x="4706817" y="4354145"/>
          <a:ext cx="3323494" cy="190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12" y="4129078"/>
            <a:ext cx="4436672" cy="3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0944" y="327981"/>
            <a:ext cx="5583268" cy="871091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NPS-related teaching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9724" y="1409093"/>
            <a:ext cx="6790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latin typeface="+mn-lt"/>
              </a:rPr>
              <a:t>There were some marked differences between the UK &amp; </a:t>
            </a:r>
            <a:r>
              <a:rPr lang="en-GB" sz="1600" dirty="0" err="1" smtClean="0">
                <a:latin typeface="+mn-lt"/>
              </a:rPr>
              <a:t>RoI</a:t>
            </a:r>
            <a:r>
              <a:rPr lang="en-GB" sz="1600" dirty="0" smtClean="0">
                <a:latin typeface="+mn-lt"/>
              </a:rPr>
              <a:t> when compared to the rest of Europe regarding the amount of teaching on:</a:t>
            </a:r>
            <a:endParaRPr lang="en-GB" sz="1600" dirty="0"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35135509"/>
              </p:ext>
            </p:extLst>
          </p:nvPr>
        </p:nvGraphicFramePr>
        <p:xfrm>
          <a:off x="1383323" y="2332423"/>
          <a:ext cx="3323494" cy="190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23424303"/>
              </p:ext>
            </p:extLst>
          </p:nvPr>
        </p:nvGraphicFramePr>
        <p:xfrm>
          <a:off x="4498054" y="2332423"/>
          <a:ext cx="3323494" cy="190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8" y="4151827"/>
            <a:ext cx="597110" cy="40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384212" y="4099106"/>
            <a:ext cx="510078" cy="510078"/>
            <a:chOff x="4552786" y="3160496"/>
            <a:chExt cx="510078" cy="5100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86" y="3160496"/>
              <a:ext cx="510078" cy="255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86" y="3415535"/>
              <a:ext cx="510078" cy="255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12" y="4129078"/>
            <a:ext cx="4436672" cy="323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9748" y="2332423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NPS in general</a:t>
            </a:r>
            <a:endParaRPr lang="en-GB" sz="1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5202" y="4455295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latin typeface="+mn-lt"/>
              </a:rPr>
              <a:t>Cathinones</a:t>
            </a:r>
            <a:endParaRPr lang="en-GB" sz="1400" b="1" dirty="0">
              <a:latin typeface="+mn-lt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88268674"/>
              </p:ext>
            </p:extLst>
          </p:nvPr>
        </p:nvGraphicFramePr>
        <p:xfrm>
          <a:off x="1383323" y="4609184"/>
          <a:ext cx="3323494" cy="190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582443964"/>
              </p:ext>
            </p:extLst>
          </p:nvPr>
        </p:nvGraphicFramePr>
        <p:xfrm>
          <a:off x="4570796" y="4609184"/>
          <a:ext cx="3323494" cy="190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205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0944" y="327981"/>
            <a:ext cx="5583268" cy="871091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NPS-related teaching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9724" y="1409093"/>
            <a:ext cx="6790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latin typeface="+mn-lt"/>
              </a:rPr>
              <a:t>At least 75% of those responding from all courses thought that their students should have </a:t>
            </a:r>
            <a:r>
              <a:rPr lang="en-GB" sz="1600" b="1" dirty="0" smtClean="0">
                <a:latin typeface="+mn-lt"/>
              </a:rPr>
              <a:t>at least </a:t>
            </a:r>
            <a:r>
              <a:rPr lang="en-GB" sz="1600" dirty="0" smtClean="0">
                <a:latin typeface="+mn-lt"/>
              </a:rPr>
              <a:t>one dedicated lecture on the following aspects of NPS:</a:t>
            </a:r>
          </a:p>
          <a:p>
            <a:pPr algn="just"/>
            <a:endParaRPr lang="en-GB" sz="1600" dirty="0">
              <a:latin typeface="+mn-lt"/>
            </a:endParaRPr>
          </a:p>
          <a:p>
            <a:pPr algn="just"/>
            <a:endParaRPr lang="en-GB" sz="1600" dirty="0" smtClean="0">
              <a:latin typeface="+mn-lt"/>
            </a:endParaRPr>
          </a:p>
          <a:p>
            <a:pPr algn="just"/>
            <a:endParaRPr lang="en-GB" sz="16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5669" y="2678356"/>
            <a:ext cx="3840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Acute harms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Chronic harms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Clinical signs of intoxication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Overdose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Psychopathological consequences</a:t>
            </a: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223" y="2678356"/>
            <a:ext cx="2515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Lucida Sans Unicode"/>
              </a:rPr>
              <a:t>General </a:t>
            </a:r>
            <a:r>
              <a:rPr lang="en-GB" sz="1600" dirty="0" smtClean="0">
                <a:solidFill>
                  <a:prstClr val="black"/>
                </a:solidFill>
                <a:latin typeface="Lucida Sans Unicode"/>
              </a:rPr>
              <a:t>information</a:t>
            </a:r>
            <a:endParaRPr lang="en-GB" sz="1600" dirty="0">
              <a:solidFill>
                <a:prstClr val="black"/>
              </a:solidFill>
              <a:latin typeface="Lucida Sans Unicod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Lucida Sans Unicode"/>
              </a:rPr>
              <a:t>Desirable effects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Lucida Sans Unicode"/>
              </a:rPr>
              <a:t>Pharmacology</a:t>
            </a:r>
            <a:endParaRPr lang="en-GB" sz="1600" dirty="0">
              <a:solidFill>
                <a:prstClr val="black"/>
              </a:solidFill>
              <a:latin typeface="Lucida Sans Unicod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Lucida Sans Unicode"/>
              </a:rPr>
              <a:t>Legal status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Lucida Sans Unicode"/>
              </a:rPr>
              <a:t>Overall danger</a:t>
            </a: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724" y="4726038"/>
            <a:ext cx="6790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latin typeface="+mn-lt"/>
              </a:rPr>
              <a:t>The only suggested topic that failed to garner similar levels of support from all courses was the verification of NPS by laboratory means.</a:t>
            </a:r>
          </a:p>
          <a:p>
            <a:endParaRPr lang="en-GB" sz="1600" dirty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7006" y="2678356"/>
            <a:ext cx="798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&gt;93%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&gt;81%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&gt;76%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&gt;79%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&gt;86%</a:t>
            </a:r>
          </a:p>
          <a:p>
            <a:endParaRPr lang="en-GB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0372" y="2678356"/>
            <a:ext cx="798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&gt;79%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&gt;89%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&gt;87%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&gt;75%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&gt;86%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&gt;76%</a:t>
            </a:r>
          </a:p>
          <a:p>
            <a:endParaRPr lang="en-GB" sz="16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1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0207" y="327981"/>
            <a:ext cx="6155191" cy="871091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NPS knowledge of staff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53301"/>
              </p:ext>
            </p:extLst>
          </p:nvPr>
        </p:nvGraphicFramePr>
        <p:xfrm>
          <a:off x="347945" y="1533007"/>
          <a:ext cx="8477794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31"/>
                <a:gridCol w="3098239"/>
                <a:gridCol w="2553624"/>
              </a:tblGrid>
              <a:tr h="9097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at all familiar or</a:t>
                      </a:r>
                      <a:r>
                        <a:rPr lang="en-GB" baseline="0" dirty="0" smtClean="0"/>
                        <a:t> have only heard of them (%)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at least one academic article on them (%)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NPS in general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73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Synthetic cannabinoids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65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Cathinones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65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 </a:t>
                      </a:r>
                      <a:r>
                        <a:rPr lang="en-GB" dirty="0" err="1" smtClean="0"/>
                        <a:t>dissociatives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38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Phenethylamines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37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Tryptamines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35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Piperidines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001" y="3000759"/>
            <a:ext cx="8713788" cy="332912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9600" dirty="0" smtClean="0">
                <a:solidFill>
                  <a:schemeClr val="tx2"/>
                </a:solidFill>
              </a:rPr>
              <a:t>Collaborative – UK, Spain, Italy, Germany &amp; Hungary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9600" dirty="0" smtClean="0">
                <a:solidFill>
                  <a:schemeClr val="tx2"/>
                </a:solidFill>
              </a:rPr>
              <a:t>European </a:t>
            </a:r>
            <a:r>
              <a:rPr lang="en-GB" altLang="en-US" sz="9600" dirty="0">
                <a:solidFill>
                  <a:schemeClr val="tx2"/>
                </a:solidFill>
              </a:rPr>
              <a:t>Funded  for </a:t>
            </a:r>
            <a:r>
              <a:rPr lang="en-GB" altLang="en-US" sz="9600" dirty="0" smtClean="0">
                <a:solidFill>
                  <a:schemeClr val="tx2"/>
                </a:solidFill>
              </a:rPr>
              <a:t>two years, </a:t>
            </a:r>
            <a:r>
              <a:rPr lang="en-GB" altLang="en-US" sz="9600" dirty="0">
                <a:solidFill>
                  <a:schemeClr val="tx2"/>
                </a:solidFill>
              </a:rPr>
              <a:t>2014-16</a:t>
            </a:r>
            <a:r>
              <a:rPr lang="en-US" altLang="en-US" sz="9600" dirty="0" smtClean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9600" dirty="0" smtClean="0">
                <a:solidFill>
                  <a:schemeClr val="tx2"/>
                </a:solidFill>
              </a:rPr>
              <a:t>Monitoring  &amp; profiling NPS to identify health harms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9600" dirty="0" smtClean="0">
                <a:solidFill>
                  <a:schemeClr val="tx2"/>
                </a:solidFill>
              </a:rPr>
              <a:t>Develop educational resources </a:t>
            </a:r>
            <a:r>
              <a:rPr lang="en-US" altLang="en-US" sz="9600" dirty="0">
                <a:solidFill>
                  <a:schemeClr val="tx2"/>
                </a:solidFill>
              </a:rPr>
              <a:t>for </a:t>
            </a:r>
            <a:r>
              <a:rPr lang="en-US" altLang="en-US" sz="9600" dirty="0" smtClean="0">
                <a:solidFill>
                  <a:schemeClr val="tx2"/>
                </a:solidFill>
              </a:rPr>
              <a:t>health professionals</a:t>
            </a:r>
          </a:p>
          <a:p>
            <a:pPr marL="109728" indent="0" algn="just">
              <a:lnSpc>
                <a:spcPct val="120000"/>
              </a:lnSpc>
              <a:buNone/>
            </a:pPr>
            <a:endParaRPr lang="en-US" altLang="en-US" sz="96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solidFill>
                  <a:schemeClr val="tx2"/>
                </a:solidFill>
              </a:rPr>
              <a:t> </a:t>
            </a:r>
            <a:endParaRPr lang="en-GB" altLang="en-US" sz="24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4" descr="C:\Users\hclaridg\Pictures\EUMADNES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95" y="118698"/>
            <a:ext cx="4408917" cy="12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628774" y="1514475"/>
            <a:ext cx="6048376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What is the EU-MADNESS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en-US" dirty="0" smtClean="0"/>
              <a:t>Barriers to teaching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2930034"/>
              </p:ext>
            </p:extLst>
          </p:nvPr>
        </p:nvGraphicFramePr>
        <p:xfrm>
          <a:off x="837489" y="1294450"/>
          <a:ext cx="7960408" cy="469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28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8" y="1834977"/>
            <a:ext cx="8229600" cy="470726"/>
          </a:xfrm>
        </p:spPr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There was almost complete consensus among all courses: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Preferred resources &amp; teaching materials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79439"/>
              </p:ext>
            </p:extLst>
          </p:nvPr>
        </p:nvGraphicFramePr>
        <p:xfrm>
          <a:off x="845389" y="2723452"/>
          <a:ext cx="362309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52"/>
                <a:gridCol w="633361"/>
                <a:gridCol w="6469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Wanted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ym typeface="Wingdings"/>
                        </a:rPr>
                        <a:t> %</a:t>
                      </a:r>
                      <a:endParaRPr lang="en-GB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ym typeface="Wingdings"/>
                        </a:rPr>
                        <a:t> %</a:t>
                      </a:r>
                      <a:endParaRPr lang="en-GB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Powerpoint</a:t>
                      </a:r>
                      <a:r>
                        <a:rPr lang="en-GB" dirty="0" smtClean="0"/>
                        <a:t> slides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Websites/links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Factsheets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Seminar materials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66170"/>
              </p:ext>
            </p:extLst>
          </p:nvPr>
        </p:nvGraphicFramePr>
        <p:xfrm>
          <a:off x="4747405" y="2723452"/>
          <a:ext cx="362309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52"/>
                <a:gridCol w="633361"/>
                <a:gridCol w="6469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Not wanted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ym typeface="Wingdings"/>
                        </a:rPr>
                        <a:t> %</a:t>
                      </a:r>
                      <a:endParaRPr lang="en-GB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 %</a:t>
                      </a:r>
                      <a:endParaRPr lang="en-GB" dirty="0" smtClean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Webinar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Audio podcast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Advanced reading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664"/>
            <a:ext cx="8229600" cy="4223648"/>
          </a:xfrm>
        </p:spPr>
        <p:txBody>
          <a:bodyPr rtlCol="0">
            <a:normAutofit/>
          </a:bodyPr>
          <a:lstStyle/>
          <a:p>
            <a:pPr algn="just">
              <a:buFont typeface="Arial"/>
              <a:buChar char="•"/>
              <a:defRPr/>
            </a:pPr>
            <a:r>
              <a:rPr lang="en-GB" sz="2400" dirty="0"/>
              <a:t>Students want more education on legal highs and illicit drugs</a:t>
            </a:r>
          </a:p>
          <a:p>
            <a:pPr algn="just">
              <a:buFont typeface="Arial"/>
              <a:buChar char="•"/>
              <a:defRPr/>
            </a:pPr>
            <a:r>
              <a:rPr lang="en-GB" sz="2400" dirty="0" smtClean="0"/>
              <a:t>Students </a:t>
            </a:r>
            <a:r>
              <a:rPr lang="en-GB" sz="2400" dirty="0"/>
              <a:t>want to be made more aware of harms in general, and how to </a:t>
            </a:r>
            <a:r>
              <a:rPr lang="en-GB" sz="2400" dirty="0" smtClean="0"/>
              <a:t>treat patients</a:t>
            </a:r>
            <a:endParaRPr lang="en-GB" sz="2400" dirty="0"/>
          </a:p>
          <a:p>
            <a:pPr algn="just">
              <a:buFont typeface="Arial"/>
              <a:buChar char="•"/>
              <a:defRPr/>
            </a:pPr>
            <a:r>
              <a:rPr lang="en-GB" sz="2400" dirty="0" smtClean="0"/>
              <a:t>The inclusion of specific NPS in medical curricula across Europe is limited</a:t>
            </a:r>
          </a:p>
          <a:p>
            <a:pPr algn="just">
              <a:buFont typeface="Arial"/>
              <a:buChar char="•"/>
              <a:defRPr/>
            </a:pPr>
            <a:r>
              <a:rPr lang="en-GB" sz="2400" dirty="0"/>
              <a:t>Educators have difficulty in </a:t>
            </a:r>
            <a:r>
              <a:rPr lang="en-GB" sz="2400" dirty="0" smtClean="0"/>
              <a:t>finding time to teach NPS on their courses</a:t>
            </a:r>
          </a:p>
          <a:p>
            <a:pPr algn="just">
              <a:buFont typeface="Arial"/>
              <a:buChar char="•"/>
              <a:defRPr/>
            </a:pPr>
            <a:r>
              <a:rPr lang="en-GB" sz="2400" dirty="0" smtClean="0"/>
              <a:t>Educators </a:t>
            </a:r>
            <a:r>
              <a:rPr lang="en-GB" sz="2400" dirty="0"/>
              <a:t>want </a:t>
            </a:r>
            <a:r>
              <a:rPr lang="en-GB" sz="2400" dirty="0" smtClean="0"/>
              <a:t>specific teaching </a:t>
            </a:r>
            <a:r>
              <a:rPr lang="en-GB" sz="2400" dirty="0"/>
              <a:t>resources on legal highs</a:t>
            </a:r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err="1" smtClean="0"/>
              <a:t>Simonato</a:t>
            </a:r>
            <a:r>
              <a:rPr lang="en-GB" sz="2400" dirty="0" smtClean="0"/>
              <a:t>. P., </a:t>
            </a:r>
            <a:r>
              <a:rPr lang="en-GB" sz="2400" i="1" dirty="0"/>
              <a:t>et al</a:t>
            </a:r>
            <a:r>
              <a:rPr lang="en-GB" sz="2400" dirty="0" smtClean="0"/>
              <a:t>. (</a:t>
            </a:r>
            <a:r>
              <a:rPr lang="en-GB" sz="2400" dirty="0"/>
              <a:t>2013) Novel psychoactive substances as a novel challenge for healthcare professionals: results from an Italian survey. Hum. Psychopharmacol. </a:t>
            </a:r>
            <a:r>
              <a:rPr lang="en-GB" sz="2400" dirty="0" smtClean="0"/>
              <a:t>Clin.Exp.:28 pp.324-331 doi:10.1002/hup.2300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Thurman </a:t>
            </a:r>
            <a:r>
              <a:rPr lang="en-US" sz="2400" dirty="0" smtClean="0"/>
              <a:t>&amp; </a:t>
            </a:r>
            <a:r>
              <a:rPr lang="en-US" sz="2400" dirty="0" err="1" smtClean="0"/>
              <a:t>Boughelaf</a:t>
            </a:r>
            <a:r>
              <a:rPr lang="en-US" sz="2400" dirty="0" smtClean="0"/>
              <a:t> </a:t>
            </a:r>
            <a:r>
              <a:rPr lang="en-US" sz="2400" dirty="0"/>
              <a:t>2015 “We don’t get taught enough”: an assessment of drug education provision in schools in </a:t>
            </a:r>
            <a:r>
              <a:rPr lang="en-US" sz="2400" dirty="0" smtClean="0"/>
              <a:t>England. </a:t>
            </a:r>
            <a:r>
              <a:rPr lang="en-GB" sz="2400" dirty="0" smtClean="0"/>
              <a:t>Drugs </a:t>
            </a:r>
            <a:r>
              <a:rPr lang="en-GB" sz="2400" dirty="0"/>
              <a:t>and Alcohol Today, Vol. 15 </a:t>
            </a:r>
            <a:r>
              <a:rPr lang="en-GB" sz="2400" dirty="0" err="1"/>
              <a:t>Iss</a:t>
            </a:r>
            <a:r>
              <a:rPr lang="en-GB" sz="2400" dirty="0"/>
              <a:t>: 3, </a:t>
            </a:r>
            <a:r>
              <a:rPr lang="en-GB" sz="2400" dirty="0" smtClean="0"/>
              <a:t>pp.127-140</a:t>
            </a:r>
            <a:endParaRPr lang="en-US" sz="24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1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60639"/>
            <a:ext cx="8713788" cy="282428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2">
                    <a:lumMod val="25000"/>
                  </a:schemeClr>
                </a:solidFill>
              </a:rPr>
              <a:t>WS1 -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</a:rPr>
              <a:t>collating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</a:rPr>
              <a:t>information from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</a:rPr>
              <a:t>across Europe about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</a:rPr>
              <a:t>individuals who have reported using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</a:rPr>
              <a:t>NPS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</a:rPr>
              <a:t>or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</a:rPr>
              <a:t>who died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</a:rPr>
              <a:t>from such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</a:rPr>
              <a:t>use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2">
                    <a:lumMod val="25000"/>
                  </a:schemeClr>
                </a:solidFill>
              </a:rPr>
              <a:t>WS2 – chemical analysis of structures and substances to identify potential psychoactive properties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2">
                    <a:lumMod val="25000"/>
                  </a:schemeClr>
                </a:solidFill>
              </a:rPr>
              <a:t>WS3 – neurobiological </a:t>
            </a: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pharmacology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00B0F0"/>
                </a:solidFill>
              </a:rPr>
              <a:t>WS4</a:t>
            </a:r>
            <a:r>
              <a:rPr lang="en-US" altLang="en-US" sz="2000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</a:rPr>
              <a:t>development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</a:rPr>
              <a:t>of educational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</a:rPr>
              <a:t>materials/resources from</a:t>
            </a:r>
            <a:r>
              <a:rPr lang="en-GB" altLang="en-US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</a:rPr>
              <a:t>knowledge gleaned from WS1-3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</a:rPr>
              <a:t>other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</a:rPr>
              <a:t>evidence-based research</a:t>
            </a:r>
            <a:endParaRPr lang="en-US" alt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4" descr="C:\Users\hclaridg\Pictures\EUMADNES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95" y="118698"/>
            <a:ext cx="4408917" cy="12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299272" y="1180451"/>
            <a:ext cx="48387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Work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718225" y="285803"/>
            <a:ext cx="61295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 of work streams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727773" y="1657776"/>
            <a:ext cx="2381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WS1: Monitoring Fatalities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449119" y="1669781"/>
            <a:ext cx="2588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WS2: </a:t>
            </a:r>
            <a:r>
              <a:rPr lang="en-US" sz="2000" dirty="0">
                <a:latin typeface="+mn-lt"/>
              </a:rPr>
              <a:t>Chemical Screening &amp; QSAR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43161" y="5284324"/>
            <a:ext cx="2189554" cy="115658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3109023" y="3701837"/>
            <a:ext cx="3171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WS3: Neurobiological Pharmacology</a:t>
            </a:r>
          </a:p>
          <a:p>
            <a:endParaRPr lang="en-US" sz="2000" dirty="0">
              <a:latin typeface="+mn-lt"/>
            </a:endParaRPr>
          </a:p>
        </p:txBody>
      </p:sp>
      <p:cxnSp>
        <p:nvCxnSpPr>
          <p:cNvPr id="9" name="Straight Arrow Connector 8"/>
          <p:cNvCxnSpPr>
            <a:stCxn id="30722" idx="2"/>
          </p:cNvCxnSpPr>
          <p:nvPr/>
        </p:nvCxnSpPr>
        <p:spPr>
          <a:xfrm>
            <a:off x="1918398" y="2365662"/>
            <a:ext cx="1710736" cy="12408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44678" y="2089532"/>
            <a:ext cx="1504439" cy="425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43181" y="2585403"/>
            <a:ext cx="1387052" cy="258328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1232804" y="2500778"/>
            <a:ext cx="4792661" cy="3316288"/>
          </a:xfrm>
          <a:prstGeom prst="bentConnector3">
            <a:avLst>
              <a:gd name="adj1" fmla="val -285"/>
            </a:avLst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6243160" y="5354782"/>
            <a:ext cx="21895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WS4: </a:t>
            </a:r>
            <a:r>
              <a:rPr lang="en-US" sz="2000" dirty="0">
                <a:latin typeface="+mn-lt"/>
              </a:rPr>
              <a:t>Educational resources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924746" y="4407044"/>
            <a:ext cx="1217262" cy="76164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32" name="Group 30731"/>
          <p:cNvGrpSpPr/>
          <p:nvPr/>
        </p:nvGrpSpPr>
        <p:grpSpPr>
          <a:xfrm>
            <a:off x="4924746" y="2488773"/>
            <a:ext cx="0" cy="1209905"/>
            <a:chOff x="4027495" y="2466352"/>
            <a:chExt cx="0" cy="1209905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4027495" y="2466352"/>
              <a:ext cx="0" cy="10287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027495" y="2801665"/>
              <a:ext cx="0" cy="87459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99272" y="246352"/>
            <a:ext cx="48387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WS4: Current activities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2232258"/>
              </p:ext>
            </p:extLst>
          </p:nvPr>
        </p:nvGraphicFramePr>
        <p:xfrm>
          <a:off x="1017971" y="1485251"/>
          <a:ext cx="7296869" cy="41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20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77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254061"/>
                </a:solidFill>
              </a:rPr>
              <a:t>Hypothesis -there is a need for education on novel psychoactive substances (‘legal highs’) amongst undergraduate healthcare professionals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5406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</a:rPr>
              <a:t>Healthcare professionals (HCPs) come into contact with NPS via their health harms in patients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9271" y="652654"/>
            <a:ext cx="4739703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en-US" dirty="0" smtClean="0"/>
              <a:t>Student Survey (BSc </a:t>
            </a:r>
            <a:r>
              <a:rPr lang="en-US" dirty="0"/>
              <a:t>p</a:t>
            </a:r>
            <a:r>
              <a:rPr lang="en-US" dirty="0" smtClean="0"/>
              <a:t>roject)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11135" y="5150231"/>
            <a:ext cx="2915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Attitudes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Knowledge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7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54061"/>
                </a:solidFill>
              </a:rPr>
              <a:t>Undergraduate HCPs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54061"/>
                </a:solidFill>
              </a:rPr>
              <a:t>Designed a self-administered online survey to collect primary data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54061"/>
                </a:solidFill>
              </a:rPr>
              <a:t>Survey in two sections – first covered knowledge about illegal drugs &amp; NPS; second focused on students’ educational needs re NPS</a:t>
            </a:r>
          </a:p>
          <a:p>
            <a:pPr algn="just"/>
            <a:endParaRPr lang="en-US" dirty="0" smtClean="0">
              <a:solidFill>
                <a:srgbClr val="25406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25406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9272" y="256526"/>
            <a:ext cx="48387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80686"/>
            <a:ext cx="8229600" cy="768009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54061"/>
                </a:solidFill>
              </a:rPr>
              <a:t>284 responses collected (23</a:t>
            </a:r>
            <a:r>
              <a:rPr lang="en-US" baseline="30000" dirty="0" smtClean="0">
                <a:solidFill>
                  <a:srgbClr val="254061"/>
                </a:solidFill>
              </a:rPr>
              <a:t>rd</a:t>
            </a:r>
            <a:r>
              <a:rPr lang="en-US" dirty="0" smtClean="0">
                <a:solidFill>
                  <a:srgbClr val="254061"/>
                </a:solidFill>
              </a:rPr>
              <a:t> January - 13</a:t>
            </a:r>
            <a:r>
              <a:rPr lang="en-US" baseline="30000" dirty="0" smtClean="0">
                <a:solidFill>
                  <a:srgbClr val="254061"/>
                </a:solidFill>
              </a:rPr>
              <a:t>th</a:t>
            </a:r>
            <a:r>
              <a:rPr lang="en-US" dirty="0" smtClean="0">
                <a:solidFill>
                  <a:srgbClr val="254061"/>
                </a:solidFill>
              </a:rPr>
              <a:t> February 2015)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54061"/>
                </a:solidFill>
                <a:cs typeface="Calibri"/>
              </a:rPr>
              <a:t>♀ </a:t>
            </a:r>
            <a:r>
              <a:rPr lang="en-US" dirty="0" smtClean="0">
                <a:solidFill>
                  <a:srgbClr val="254061"/>
                </a:solidFill>
              </a:rPr>
              <a:t>63.4</a:t>
            </a:r>
            <a:r>
              <a:rPr lang="en-US" dirty="0" smtClean="0">
                <a:solidFill>
                  <a:srgbClr val="254061"/>
                </a:solidFill>
                <a:cs typeface="Calibri"/>
              </a:rPr>
              <a:t>%; ♂ 35.6%</a:t>
            </a:r>
            <a:r>
              <a:rPr lang="en-US" dirty="0" smtClean="0">
                <a:solidFill>
                  <a:srgbClr val="254061"/>
                </a:solidFill>
              </a:rPr>
              <a:t>; unspecified 1.1%</a:t>
            </a:r>
          </a:p>
          <a:p>
            <a:pPr algn="just"/>
            <a:endParaRPr lang="en-US" dirty="0" smtClean="0">
              <a:solidFill>
                <a:srgbClr val="254061"/>
              </a:solidFill>
            </a:endParaRPr>
          </a:p>
          <a:p>
            <a:pPr algn="just"/>
            <a:endParaRPr lang="en-US" dirty="0">
              <a:solidFill>
                <a:srgbClr val="254061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225611421"/>
              </p:ext>
            </p:extLst>
          </p:nvPr>
        </p:nvGraphicFramePr>
        <p:xfrm>
          <a:off x="238896" y="2765737"/>
          <a:ext cx="3976884" cy="323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28386"/>
              </p:ext>
            </p:extLst>
          </p:nvPr>
        </p:nvGraphicFramePr>
        <p:xfrm>
          <a:off x="4349131" y="2441041"/>
          <a:ext cx="4223370" cy="368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92"/>
                <a:gridCol w="1272278"/>
              </a:tblGrid>
              <a:tr h="217534">
                <a:tc>
                  <a:txBody>
                    <a:bodyPr/>
                    <a:lstStyle/>
                    <a:p>
                      <a:r>
                        <a:rPr lang="en-US" dirty="0" smtClean="0"/>
                        <a:t>Other HCP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217534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15.1</a:t>
                      </a:r>
                      <a:endParaRPr lang="en-US" dirty="0"/>
                    </a:p>
                  </a:txBody>
                  <a:tcPr/>
                </a:tc>
              </a:tr>
              <a:tr h="217534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 Radiography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</a:t>
                      </a:r>
                      <a:endParaRPr lang="en-US" dirty="0"/>
                    </a:p>
                  </a:txBody>
                  <a:tcPr/>
                </a:tc>
              </a:tr>
              <a:tr h="217534"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r>
                        <a:rPr lang="en-US" baseline="0" dirty="0" smtClean="0"/>
                        <a:t>graduate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</a:tr>
              <a:tr h="217534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Work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  <a:tr h="217534">
                <a:tc>
                  <a:txBody>
                    <a:bodyPr/>
                    <a:lstStyle/>
                    <a:p>
                      <a:r>
                        <a:rPr lang="en-US" dirty="0" smtClean="0"/>
                        <a:t>Physiotherapy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  <a:tr h="217534">
                <a:tc>
                  <a:txBody>
                    <a:bodyPr/>
                    <a:lstStyle/>
                    <a:p>
                      <a:r>
                        <a:rPr lang="en-US" dirty="0" smtClean="0"/>
                        <a:t>Masters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</a:tr>
              <a:tr h="380684">
                <a:tc>
                  <a:txBody>
                    <a:bodyPr/>
                    <a:lstStyle/>
                    <a:p>
                      <a:r>
                        <a:rPr lang="en-US" dirty="0" smtClean="0"/>
                        <a:t>Paramedic</a:t>
                      </a:r>
                      <a:r>
                        <a:rPr lang="en-US" baseline="0" dirty="0" smtClean="0"/>
                        <a:t>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</a:tr>
              <a:tr h="380684">
                <a:tc>
                  <a:txBody>
                    <a:bodyPr/>
                    <a:lstStyle/>
                    <a:p>
                      <a:r>
                        <a:rPr lang="en-US" dirty="0" smtClean="0"/>
                        <a:t>Healthcare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  <a:tr h="217534">
                <a:tc>
                  <a:txBody>
                    <a:bodyPr/>
                    <a:lstStyle/>
                    <a:p>
                      <a:r>
                        <a:rPr lang="en-US" dirty="0" smtClean="0"/>
                        <a:t>Midwifery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99272" y="256526"/>
            <a:ext cx="4838700" cy="1143000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en-US" dirty="0" smtClean="0"/>
              <a:t>Results: Demographic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0800000">
            <a:off x="1154499" y="4907684"/>
            <a:ext cx="7201193" cy="13708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0000">
                <a:schemeClr val="bg1">
                  <a:lumMod val="0"/>
                  <a:lumOff val="10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3822" y="142142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dirty="0" smtClean="0">
                <a:solidFill>
                  <a:srgbClr val="254061"/>
                </a:solidFill>
              </a:rPr>
              <a:t>Drug awareness</a:t>
            </a:r>
          </a:p>
          <a:p>
            <a:pPr algn="just"/>
            <a:r>
              <a:rPr lang="en-US" dirty="0" smtClean="0">
                <a:solidFill>
                  <a:srgbClr val="254061"/>
                </a:solidFill>
              </a:rPr>
              <a:t>Knowledge of drugs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254061"/>
                </a:solidFill>
              </a:rPr>
              <a:t> </a:t>
            </a:r>
            <a:r>
              <a:rPr lang="en-US" dirty="0">
                <a:solidFill>
                  <a:srgbClr val="254061"/>
                </a:solidFill>
              </a:rPr>
              <a:t>	 </a:t>
            </a:r>
            <a:r>
              <a:rPr lang="en-US" dirty="0" smtClean="0">
                <a:solidFill>
                  <a:srgbClr val="254061"/>
                </a:solidFill>
              </a:rPr>
              <a:t>  97.5% respondents aware of illegal drugs</a:t>
            </a:r>
            <a:endParaRPr lang="en-US" dirty="0">
              <a:solidFill>
                <a:srgbClr val="254061"/>
              </a:solidFill>
            </a:endParaRPr>
          </a:p>
          <a:p>
            <a:pPr algn="just"/>
            <a:r>
              <a:rPr lang="en-US" dirty="0" smtClean="0">
                <a:solidFill>
                  <a:srgbClr val="254061"/>
                </a:solidFill>
              </a:rPr>
              <a:t>Prior NPS teaching</a:t>
            </a:r>
          </a:p>
          <a:p>
            <a:pPr lvl="1" algn="just"/>
            <a:r>
              <a:rPr lang="en-US" dirty="0" smtClean="0">
                <a:solidFill>
                  <a:srgbClr val="00B0F0"/>
                </a:solidFill>
              </a:rPr>
              <a:t>66.2% respondents have had no teaching on NPS on their course</a:t>
            </a:r>
          </a:p>
          <a:p>
            <a:pPr algn="just"/>
            <a:r>
              <a:rPr lang="en-US" dirty="0" smtClean="0">
                <a:solidFill>
                  <a:srgbClr val="254061"/>
                </a:solidFill>
              </a:rPr>
              <a:t>Seeking information on NPS</a:t>
            </a:r>
          </a:p>
          <a:p>
            <a:pPr lvl="1" algn="just"/>
            <a:r>
              <a:rPr lang="en-US" dirty="0" smtClean="0">
                <a:solidFill>
                  <a:srgbClr val="00B0F0"/>
                </a:solidFill>
              </a:rPr>
              <a:t>59.5% respondents would look to Internet </a:t>
            </a:r>
          </a:p>
          <a:p>
            <a:pPr lvl="1" algn="just"/>
            <a:r>
              <a:rPr lang="en-US" dirty="0" smtClean="0">
                <a:solidFill>
                  <a:srgbClr val="00B0F0"/>
                </a:solidFill>
              </a:rPr>
              <a:t>23.3% respondents would look to scientific literature</a:t>
            </a:r>
          </a:p>
          <a:p>
            <a:endParaRPr lang="en-US" dirty="0" smtClean="0">
              <a:solidFill>
                <a:srgbClr val="254061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bg1"/>
                </a:solidFill>
              </a:rPr>
              <a:t>“There is a need for education on legal highs”</a:t>
            </a:r>
          </a:p>
          <a:p>
            <a:pPr algn="ctr"/>
            <a:r>
              <a:rPr lang="en-US" dirty="0" smtClean="0"/>
              <a:t>85.2</a:t>
            </a:r>
            <a:r>
              <a:rPr lang="en-US" dirty="0"/>
              <a:t>% agreed </a:t>
            </a:r>
            <a:r>
              <a:rPr lang="en-US" dirty="0" smtClean="0"/>
              <a:t>or strongly agreed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99272" y="256526"/>
            <a:ext cx="4838700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en-US" dirty="0" smtClean="0"/>
              <a:t>Results: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0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2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3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4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5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1022</Words>
  <Application>Microsoft Office PowerPoint</Application>
  <PresentationFormat>On-screen Show (4:3)</PresentationFormat>
  <Paragraphs>303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SM-template-20140529</vt:lpstr>
      <vt:lpstr>Response Summary</vt:lpstr>
      <vt:lpstr>Data slides</vt:lpstr>
      <vt:lpstr>Concourse</vt:lpstr>
      <vt:lpstr>1_Data slides</vt:lpstr>
      <vt:lpstr>2_Data slides</vt:lpstr>
      <vt:lpstr>3_Data slides</vt:lpstr>
      <vt:lpstr>4_Data slides</vt:lpstr>
      <vt:lpstr>5_Data slides</vt:lpstr>
      <vt:lpstr>6_Data slides</vt:lpstr>
      <vt:lpstr>7_Data slides</vt:lpstr>
      <vt:lpstr>8_Data slides</vt:lpstr>
      <vt:lpstr>9_Data slides</vt:lpstr>
      <vt:lpstr>10_Data slides</vt:lpstr>
      <vt:lpstr>11_Data slides</vt:lpstr>
      <vt:lpstr>12_Data slides</vt:lpstr>
      <vt:lpstr>13_Data slides</vt:lpstr>
      <vt:lpstr>14_Data slides</vt:lpstr>
      <vt:lpstr>15_Data slides</vt:lpstr>
      <vt:lpstr>PowerPoint Presentation</vt:lpstr>
      <vt:lpstr>What is the EU-MADNESS Project</vt:lpstr>
      <vt:lpstr>Work streams</vt:lpstr>
      <vt:lpstr>Overview of work streams</vt:lpstr>
      <vt:lpstr>WS4: Current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of medical schools and other healthcare courses</vt:lpstr>
      <vt:lpstr>Responses by country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Preferred resources &amp; teaching materials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EU-MADNESS (EUropean-wide, Monitoring, Analysis and knowledge Dissemination on Novel/Emerging pSychoactiveS)</dc:title>
  <dc:creator>Claire Hutchinson</dc:creator>
  <cp:lastModifiedBy>Hunt Graham</cp:lastModifiedBy>
  <cp:revision>271</cp:revision>
  <cp:lastPrinted>2015-11-04T15:13:56Z</cp:lastPrinted>
  <dcterms:created xsi:type="dcterms:W3CDTF">2014-04-27T11:08:50Z</dcterms:created>
  <dcterms:modified xsi:type="dcterms:W3CDTF">2015-11-26T15:07:30Z</dcterms:modified>
</cp:coreProperties>
</file>