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4"/>
  </p:notesMasterIdLst>
  <p:sldIdLst>
    <p:sldId id="256" r:id="rId2"/>
    <p:sldId id="277" r:id="rId3"/>
    <p:sldId id="278" r:id="rId4"/>
    <p:sldId id="303" r:id="rId5"/>
    <p:sldId id="304" r:id="rId6"/>
    <p:sldId id="305" r:id="rId7"/>
    <p:sldId id="323" r:id="rId8"/>
    <p:sldId id="306" r:id="rId9"/>
    <p:sldId id="281" r:id="rId10"/>
    <p:sldId id="317" r:id="rId11"/>
    <p:sldId id="307" r:id="rId12"/>
    <p:sldId id="318" r:id="rId13"/>
    <p:sldId id="319" r:id="rId14"/>
    <p:sldId id="320" r:id="rId15"/>
    <p:sldId id="321" r:id="rId16"/>
    <p:sldId id="341" r:id="rId17"/>
    <p:sldId id="354" r:id="rId18"/>
    <p:sldId id="355" r:id="rId19"/>
    <p:sldId id="345" r:id="rId20"/>
    <p:sldId id="344" r:id="rId21"/>
    <p:sldId id="343" r:id="rId22"/>
    <p:sldId id="358" r:id="rId23"/>
    <p:sldId id="359" r:id="rId24"/>
    <p:sldId id="351" r:id="rId25"/>
    <p:sldId id="347" r:id="rId26"/>
    <p:sldId id="348" r:id="rId27"/>
    <p:sldId id="349" r:id="rId28"/>
    <p:sldId id="350" r:id="rId29"/>
    <p:sldId id="296" r:id="rId30"/>
    <p:sldId id="360" r:id="rId31"/>
    <p:sldId id="315" r:id="rId32"/>
    <p:sldId id="26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64" autoAdjust="0"/>
    <p:restoredTop sz="67961" autoAdjust="0"/>
  </p:normalViewPr>
  <p:slideViewPr>
    <p:cSldViewPr>
      <p:cViewPr>
        <p:scale>
          <a:sx n="58" d="100"/>
          <a:sy n="58" d="100"/>
        </p:scale>
        <p:origin x="-20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F7829E-C203-4CB3-9123-260D4DE7748E}" type="datetimeFigureOut">
              <a:rPr lang="en-GB" smtClean="0"/>
              <a:pPr/>
              <a:t>26/10/2014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2F416D-2913-4D97-B669-3965D70F009A}" type="slidenum">
              <a:rPr lang="en-GB" smtClean="0"/>
              <a:pPr/>
              <a:t>‹#›</a:t>
            </a:fld>
            <a:endParaRPr lang="en-GB"/>
          </a:p>
        </p:txBody>
      </p:sp>
    </p:spTree>
    <p:extLst>
      <p:ext uri="{BB962C8B-B14F-4D97-AF65-F5344CB8AC3E}">
        <p14:creationId xmlns:p14="http://schemas.microsoft.com/office/powerpoint/2010/main" val="1537754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A2F416D-2913-4D97-B669-3965D70F009A}" type="slidenum">
              <a:rPr lang="en-GB" smtClean="0"/>
              <a:pPr/>
              <a:t>1</a:t>
            </a:fld>
            <a:endParaRPr lang="en-GB"/>
          </a:p>
        </p:txBody>
      </p:sp>
    </p:spTree>
    <p:extLst>
      <p:ext uri="{BB962C8B-B14F-4D97-AF65-F5344CB8AC3E}">
        <p14:creationId xmlns:p14="http://schemas.microsoft.com/office/powerpoint/2010/main" val="2052005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A2F416D-2913-4D97-B669-3965D70F009A}" type="slidenum">
              <a:rPr lang="en-GB" smtClean="0"/>
              <a:pPr/>
              <a:t>10</a:t>
            </a:fld>
            <a:endParaRPr lang="en-GB"/>
          </a:p>
        </p:txBody>
      </p:sp>
    </p:spTree>
    <p:extLst>
      <p:ext uri="{BB962C8B-B14F-4D97-AF65-F5344CB8AC3E}">
        <p14:creationId xmlns:p14="http://schemas.microsoft.com/office/powerpoint/2010/main" val="3582185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smtClean="0"/>
          </a:p>
        </p:txBody>
      </p:sp>
      <p:sp>
        <p:nvSpPr>
          <p:cNvPr id="4" name="Slide Number Placeholder 3"/>
          <p:cNvSpPr>
            <a:spLocks noGrp="1"/>
          </p:cNvSpPr>
          <p:nvPr>
            <p:ph type="sldNum" sz="quarter" idx="10"/>
          </p:nvPr>
        </p:nvSpPr>
        <p:spPr/>
        <p:txBody>
          <a:bodyPr/>
          <a:lstStyle/>
          <a:p>
            <a:fld id="{34160194-B917-4F5F-8AB2-E84451ECBF3A}" type="slidenum">
              <a:rPr lang="en-US" smtClean="0"/>
              <a:pPr/>
              <a:t>11</a:t>
            </a:fld>
            <a:endParaRPr lang="en-US"/>
          </a:p>
        </p:txBody>
      </p:sp>
    </p:spTree>
    <p:extLst>
      <p:ext uri="{BB962C8B-B14F-4D97-AF65-F5344CB8AC3E}">
        <p14:creationId xmlns:p14="http://schemas.microsoft.com/office/powerpoint/2010/main" val="15816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A2F416D-2913-4D97-B669-3965D70F009A}" type="slidenum">
              <a:rPr lang="en-GB" smtClean="0"/>
              <a:pPr/>
              <a:t>12</a:t>
            </a:fld>
            <a:endParaRPr lang="en-GB"/>
          </a:p>
        </p:txBody>
      </p:sp>
    </p:spTree>
    <p:extLst>
      <p:ext uri="{BB962C8B-B14F-4D97-AF65-F5344CB8AC3E}">
        <p14:creationId xmlns:p14="http://schemas.microsoft.com/office/powerpoint/2010/main" val="1767433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A2F416D-2913-4D97-B669-3965D70F009A}" type="slidenum">
              <a:rPr lang="en-GB" smtClean="0"/>
              <a:pPr/>
              <a:t>13</a:t>
            </a:fld>
            <a:endParaRPr lang="en-GB"/>
          </a:p>
        </p:txBody>
      </p:sp>
    </p:spTree>
    <p:extLst>
      <p:ext uri="{BB962C8B-B14F-4D97-AF65-F5344CB8AC3E}">
        <p14:creationId xmlns:p14="http://schemas.microsoft.com/office/powerpoint/2010/main" val="285627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A2F416D-2913-4D97-B669-3965D70F009A}" type="slidenum">
              <a:rPr lang="en-GB" smtClean="0"/>
              <a:pPr/>
              <a:t>14</a:t>
            </a:fld>
            <a:endParaRPr lang="en-GB"/>
          </a:p>
        </p:txBody>
      </p:sp>
    </p:spTree>
    <p:extLst>
      <p:ext uri="{BB962C8B-B14F-4D97-AF65-F5344CB8AC3E}">
        <p14:creationId xmlns:p14="http://schemas.microsoft.com/office/powerpoint/2010/main" val="1873291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A2F416D-2913-4D97-B669-3965D70F009A}" type="slidenum">
              <a:rPr lang="en-GB" smtClean="0"/>
              <a:pPr/>
              <a:t>15</a:t>
            </a:fld>
            <a:endParaRPr lang="en-GB"/>
          </a:p>
        </p:txBody>
      </p:sp>
    </p:spTree>
    <p:extLst>
      <p:ext uri="{BB962C8B-B14F-4D97-AF65-F5344CB8AC3E}">
        <p14:creationId xmlns:p14="http://schemas.microsoft.com/office/powerpoint/2010/main" val="3745167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37492F-F605-4645-89C0-EA4755E4B423}" type="slidenum">
              <a:rPr lang="en-GB" smtClean="0"/>
              <a:pPr/>
              <a:t>16</a:t>
            </a:fld>
            <a:endParaRPr lang="en-GB"/>
          </a:p>
        </p:txBody>
      </p:sp>
    </p:spTree>
    <p:extLst>
      <p:ext uri="{BB962C8B-B14F-4D97-AF65-F5344CB8AC3E}">
        <p14:creationId xmlns:p14="http://schemas.microsoft.com/office/powerpoint/2010/main" val="535530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GB" dirty="0" smtClean="0"/>
          </a:p>
        </p:txBody>
      </p:sp>
      <p:sp>
        <p:nvSpPr>
          <p:cNvPr id="4" name="Slide Number Placeholder 3"/>
          <p:cNvSpPr>
            <a:spLocks noGrp="1"/>
          </p:cNvSpPr>
          <p:nvPr>
            <p:ph type="sldNum" sz="quarter" idx="10"/>
          </p:nvPr>
        </p:nvSpPr>
        <p:spPr/>
        <p:txBody>
          <a:bodyPr/>
          <a:lstStyle/>
          <a:p>
            <a:fld id="{5DBB06A9-5C79-4A1C-AB8D-08636A8087D7}" type="slidenum">
              <a:rPr lang="en-GB" smtClean="0"/>
              <a:pPr/>
              <a:t>18</a:t>
            </a:fld>
            <a:endParaRPr lang="en-GB"/>
          </a:p>
        </p:txBody>
      </p:sp>
    </p:spTree>
    <p:extLst>
      <p:ext uri="{BB962C8B-B14F-4D97-AF65-F5344CB8AC3E}">
        <p14:creationId xmlns:p14="http://schemas.microsoft.com/office/powerpoint/2010/main" val="3378553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DBB06A9-5C79-4A1C-AB8D-08636A8087D7}" type="slidenum">
              <a:rPr lang="en-GB" smtClean="0"/>
              <a:pPr/>
              <a:t>19</a:t>
            </a:fld>
            <a:endParaRPr lang="en-GB"/>
          </a:p>
        </p:txBody>
      </p:sp>
    </p:spTree>
    <p:extLst>
      <p:ext uri="{BB962C8B-B14F-4D97-AF65-F5344CB8AC3E}">
        <p14:creationId xmlns:p14="http://schemas.microsoft.com/office/powerpoint/2010/main" val="1216106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5DBB06A9-5C79-4A1C-AB8D-08636A8087D7}" type="slidenum">
              <a:rPr lang="en-GB" smtClean="0"/>
              <a:pPr/>
              <a:t>20</a:t>
            </a:fld>
            <a:endParaRPr lang="en-GB"/>
          </a:p>
        </p:txBody>
      </p:sp>
    </p:spTree>
    <p:extLst>
      <p:ext uri="{BB962C8B-B14F-4D97-AF65-F5344CB8AC3E}">
        <p14:creationId xmlns:p14="http://schemas.microsoft.com/office/powerpoint/2010/main" val="65467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A2F416D-2913-4D97-B669-3965D70F009A}" type="slidenum">
              <a:rPr lang="en-GB" smtClean="0"/>
              <a:pPr/>
              <a:t>2</a:t>
            </a:fld>
            <a:endParaRPr lang="en-GB"/>
          </a:p>
        </p:txBody>
      </p:sp>
    </p:spTree>
    <p:extLst>
      <p:ext uri="{BB962C8B-B14F-4D97-AF65-F5344CB8AC3E}">
        <p14:creationId xmlns:p14="http://schemas.microsoft.com/office/powerpoint/2010/main" val="2112624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5DBB06A9-5C79-4A1C-AB8D-08636A8087D7}" type="slidenum">
              <a:rPr lang="en-GB" smtClean="0"/>
              <a:pPr/>
              <a:t>21</a:t>
            </a:fld>
            <a:endParaRPr lang="en-GB"/>
          </a:p>
        </p:txBody>
      </p:sp>
    </p:spTree>
    <p:extLst>
      <p:ext uri="{BB962C8B-B14F-4D97-AF65-F5344CB8AC3E}">
        <p14:creationId xmlns:p14="http://schemas.microsoft.com/office/powerpoint/2010/main" val="2421072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GB" dirty="0"/>
          </a:p>
        </p:txBody>
      </p:sp>
      <p:sp>
        <p:nvSpPr>
          <p:cNvPr id="4" name="Slide Number Placeholder 3"/>
          <p:cNvSpPr>
            <a:spLocks noGrp="1"/>
          </p:cNvSpPr>
          <p:nvPr>
            <p:ph type="sldNum" sz="quarter" idx="10"/>
          </p:nvPr>
        </p:nvSpPr>
        <p:spPr/>
        <p:txBody>
          <a:bodyPr/>
          <a:lstStyle/>
          <a:p>
            <a:fld id="{22B8DD98-3E40-48D1-9BEB-9FFD56C2FA01}" type="slidenum">
              <a:rPr lang="en-GB" smtClean="0"/>
              <a:pPr/>
              <a:t>22</a:t>
            </a:fld>
            <a:endParaRPr lang="en-GB"/>
          </a:p>
        </p:txBody>
      </p:sp>
    </p:spTree>
    <p:extLst>
      <p:ext uri="{BB962C8B-B14F-4D97-AF65-F5344CB8AC3E}">
        <p14:creationId xmlns:p14="http://schemas.microsoft.com/office/powerpoint/2010/main" val="3328494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2B8DD98-3E40-48D1-9BEB-9FFD56C2FA01}" type="slidenum">
              <a:rPr lang="en-GB" smtClean="0"/>
              <a:pPr/>
              <a:t>23</a:t>
            </a:fld>
            <a:endParaRPr lang="en-GB"/>
          </a:p>
        </p:txBody>
      </p:sp>
    </p:spTree>
    <p:extLst>
      <p:ext uri="{BB962C8B-B14F-4D97-AF65-F5344CB8AC3E}">
        <p14:creationId xmlns:p14="http://schemas.microsoft.com/office/powerpoint/2010/main" val="4097079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GB" dirty="0"/>
          </a:p>
        </p:txBody>
      </p:sp>
      <p:sp>
        <p:nvSpPr>
          <p:cNvPr id="4" name="Slide Number Placeholder 3"/>
          <p:cNvSpPr>
            <a:spLocks noGrp="1"/>
          </p:cNvSpPr>
          <p:nvPr>
            <p:ph type="sldNum" sz="quarter" idx="10"/>
          </p:nvPr>
        </p:nvSpPr>
        <p:spPr/>
        <p:txBody>
          <a:bodyPr/>
          <a:lstStyle/>
          <a:p>
            <a:fld id="{BA2F416D-2913-4D97-B669-3965D70F009A}" type="slidenum">
              <a:rPr lang="en-GB" smtClean="0"/>
              <a:pPr/>
              <a:t>24</a:t>
            </a:fld>
            <a:endParaRPr lang="en-GB"/>
          </a:p>
        </p:txBody>
      </p:sp>
    </p:spTree>
    <p:extLst>
      <p:ext uri="{BB962C8B-B14F-4D97-AF65-F5344CB8AC3E}">
        <p14:creationId xmlns:p14="http://schemas.microsoft.com/office/powerpoint/2010/main" val="1833167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D37492F-F605-4645-89C0-EA4755E4B423}" type="slidenum">
              <a:rPr lang="en-GB" smtClean="0"/>
              <a:pPr/>
              <a:t>25</a:t>
            </a:fld>
            <a:endParaRPr lang="en-GB"/>
          </a:p>
        </p:txBody>
      </p:sp>
    </p:spTree>
    <p:extLst>
      <p:ext uri="{BB962C8B-B14F-4D97-AF65-F5344CB8AC3E}">
        <p14:creationId xmlns:p14="http://schemas.microsoft.com/office/powerpoint/2010/main" val="311287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BB06A9-5C79-4A1C-AB8D-08636A8087D7}" type="slidenum">
              <a:rPr lang="en-GB" smtClean="0"/>
              <a:pPr/>
              <a:t>26</a:t>
            </a:fld>
            <a:endParaRPr lang="en-GB"/>
          </a:p>
        </p:txBody>
      </p:sp>
    </p:spTree>
    <p:extLst>
      <p:ext uri="{BB962C8B-B14F-4D97-AF65-F5344CB8AC3E}">
        <p14:creationId xmlns:p14="http://schemas.microsoft.com/office/powerpoint/2010/main" val="226186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BB06A9-5C79-4A1C-AB8D-08636A8087D7}" type="slidenum">
              <a:rPr lang="en-GB" smtClean="0"/>
              <a:pPr/>
              <a:t>27</a:t>
            </a:fld>
            <a:endParaRPr lang="en-GB"/>
          </a:p>
        </p:txBody>
      </p:sp>
    </p:spTree>
    <p:extLst>
      <p:ext uri="{BB962C8B-B14F-4D97-AF65-F5344CB8AC3E}">
        <p14:creationId xmlns:p14="http://schemas.microsoft.com/office/powerpoint/2010/main" val="4178280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DBB06A9-5C79-4A1C-AB8D-08636A8087D7}" type="slidenum">
              <a:rPr lang="en-GB" smtClean="0"/>
              <a:pPr/>
              <a:t>28</a:t>
            </a:fld>
            <a:endParaRPr lang="en-GB"/>
          </a:p>
        </p:txBody>
      </p:sp>
    </p:spTree>
    <p:extLst>
      <p:ext uri="{BB962C8B-B14F-4D97-AF65-F5344CB8AC3E}">
        <p14:creationId xmlns:p14="http://schemas.microsoft.com/office/powerpoint/2010/main" val="3716734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GB" baseline="0" dirty="0" smtClean="0"/>
          </a:p>
        </p:txBody>
      </p:sp>
      <p:sp>
        <p:nvSpPr>
          <p:cNvPr id="4" name="Slide Number Placeholder 3"/>
          <p:cNvSpPr>
            <a:spLocks noGrp="1"/>
          </p:cNvSpPr>
          <p:nvPr>
            <p:ph type="sldNum" sz="quarter" idx="10"/>
          </p:nvPr>
        </p:nvSpPr>
        <p:spPr/>
        <p:txBody>
          <a:bodyPr/>
          <a:lstStyle/>
          <a:p>
            <a:fld id="{5DBB06A9-5C79-4A1C-AB8D-08636A8087D7}" type="slidenum">
              <a:rPr lang="en-GB" smtClean="0"/>
              <a:pPr/>
              <a:t>29</a:t>
            </a:fld>
            <a:endParaRPr lang="en-GB"/>
          </a:p>
        </p:txBody>
      </p:sp>
    </p:spTree>
    <p:extLst>
      <p:ext uri="{BB962C8B-B14F-4D97-AF65-F5344CB8AC3E}">
        <p14:creationId xmlns:p14="http://schemas.microsoft.com/office/powerpoint/2010/main" val="3876148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GB" dirty="0" smtClean="0"/>
          </a:p>
        </p:txBody>
      </p:sp>
      <p:sp>
        <p:nvSpPr>
          <p:cNvPr id="4" name="Slide Number Placeholder 3"/>
          <p:cNvSpPr>
            <a:spLocks noGrp="1"/>
          </p:cNvSpPr>
          <p:nvPr>
            <p:ph type="sldNum" sz="quarter" idx="10"/>
          </p:nvPr>
        </p:nvSpPr>
        <p:spPr/>
        <p:txBody>
          <a:bodyPr/>
          <a:lstStyle/>
          <a:p>
            <a:fld id="{BA2F416D-2913-4D97-B669-3965D70F009A}" type="slidenum">
              <a:rPr lang="en-GB" smtClean="0"/>
              <a:pPr/>
              <a:t>30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A2F416D-2913-4D97-B669-3965D70F009A}" type="slidenum">
              <a:rPr lang="en-GB" smtClean="0"/>
              <a:pPr/>
              <a:t>3</a:t>
            </a:fld>
            <a:endParaRPr lang="en-GB"/>
          </a:p>
        </p:txBody>
      </p:sp>
    </p:spTree>
    <p:extLst>
      <p:ext uri="{BB962C8B-B14F-4D97-AF65-F5344CB8AC3E}">
        <p14:creationId xmlns:p14="http://schemas.microsoft.com/office/powerpoint/2010/main" val="2345642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4834F379-BBF5-45C4-A1D3-38A106694FC8}" type="slidenum">
              <a:rPr lang="en-GB" altLang="en-GB" smtClean="0">
                <a:latin typeface="Times"/>
              </a:rPr>
              <a:pPr>
                <a:defRPr/>
              </a:pPr>
              <a:t>31</a:t>
            </a:fld>
            <a:endParaRPr lang="en-GB" altLang="en-GB" smtClean="0">
              <a:latin typeface="Times"/>
            </a:endParaRPr>
          </a:p>
        </p:txBody>
      </p:sp>
      <p:sp>
        <p:nvSpPr>
          <p:cNvPr id="59395" name="Rectangle 2"/>
          <p:cNvSpPr>
            <a:spLocks noGrp="1" noRot="1" noChangeAspect="1" noChangeArrowheads="1" noTextEdit="1"/>
          </p:cNvSpPr>
          <p:nvPr>
            <p:ph type="sldImg"/>
          </p:nvPr>
        </p:nvSpPr>
        <p:spPr>
          <a:xfrm>
            <a:off x="1149350" y="690563"/>
            <a:ext cx="4556125" cy="3417887"/>
          </a:xfrm>
          <a:ln w="12700" cap="flat">
            <a:solidFill>
              <a:schemeClr val="tx1"/>
            </a:solidFill>
          </a:ln>
        </p:spPr>
      </p:sp>
      <p:sp>
        <p:nvSpPr>
          <p:cNvPr id="4" name="Notes Placeholder 3"/>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4029179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DBB06A9-5C79-4A1C-AB8D-08636A8087D7}" type="slidenum">
              <a:rPr lang="en-GB" smtClean="0"/>
              <a:pPr/>
              <a:t>32</a:t>
            </a:fld>
            <a:endParaRPr lang="en-GB"/>
          </a:p>
        </p:txBody>
      </p:sp>
    </p:spTree>
    <p:extLst>
      <p:ext uri="{BB962C8B-B14F-4D97-AF65-F5344CB8AC3E}">
        <p14:creationId xmlns:p14="http://schemas.microsoft.com/office/powerpoint/2010/main" val="430589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A2F416D-2913-4D97-B669-3965D70F009A}" type="slidenum">
              <a:rPr lang="en-GB" smtClean="0"/>
              <a:pPr/>
              <a:t>4</a:t>
            </a:fld>
            <a:endParaRPr lang="en-GB"/>
          </a:p>
        </p:txBody>
      </p:sp>
    </p:spTree>
    <p:extLst>
      <p:ext uri="{BB962C8B-B14F-4D97-AF65-F5344CB8AC3E}">
        <p14:creationId xmlns:p14="http://schemas.microsoft.com/office/powerpoint/2010/main" val="171839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GB" dirty="0"/>
          </a:p>
        </p:txBody>
      </p:sp>
      <p:sp>
        <p:nvSpPr>
          <p:cNvPr id="4" name="Slide Number Placeholder 3"/>
          <p:cNvSpPr>
            <a:spLocks noGrp="1"/>
          </p:cNvSpPr>
          <p:nvPr>
            <p:ph type="sldNum" sz="quarter" idx="10"/>
          </p:nvPr>
        </p:nvSpPr>
        <p:spPr/>
        <p:txBody>
          <a:bodyPr/>
          <a:lstStyle/>
          <a:p>
            <a:fld id="{BA2F416D-2913-4D97-B669-3965D70F009A}" type="slidenum">
              <a:rPr lang="en-GB" smtClean="0"/>
              <a:pPr/>
              <a:t>5</a:t>
            </a:fld>
            <a:endParaRPr lang="en-GB"/>
          </a:p>
        </p:txBody>
      </p:sp>
    </p:spTree>
    <p:extLst>
      <p:ext uri="{BB962C8B-B14F-4D97-AF65-F5344CB8AC3E}">
        <p14:creationId xmlns:p14="http://schemas.microsoft.com/office/powerpoint/2010/main" val="1338321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A2F416D-2913-4D97-B669-3965D70F009A}" type="slidenum">
              <a:rPr lang="en-GB" smtClean="0"/>
              <a:pPr/>
              <a:t>6</a:t>
            </a:fld>
            <a:endParaRPr lang="en-GB"/>
          </a:p>
        </p:txBody>
      </p:sp>
    </p:spTree>
    <p:extLst>
      <p:ext uri="{BB962C8B-B14F-4D97-AF65-F5344CB8AC3E}">
        <p14:creationId xmlns:p14="http://schemas.microsoft.com/office/powerpoint/2010/main" val="4120703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A2F416D-2913-4D97-B669-3965D70F009A}" type="slidenum">
              <a:rPr lang="en-GB" smtClean="0"/>
              <a:pPr/>
              <a:t>7</a:t>
            </a:fld>
            <a:endParaRPr lang="en-GB"/>
          </a:p>
        </p:txBody>
      </p:sp>
    </p:spTree>
    <p:extLst>
      <p:ext uri="{BB962C8B-B14F-4D97-AF65-F5344CB8AC3E}">
        <p14:creationId xmlns:p14="http://schemas.microsoft.com/office/powerpoint/2010/main" val="409793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i="1"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0825C8-8898-43C2-A8FD-2864996D1EFB}" type="slidenum">
              <a:rPr lang="en-GB" smtClean="0"/>
              <a:pPr/>
              <a:t>8</a:t>
            </a:fld>
            <a:endParaRPr lang="en-GB"/>
          </a:p>
        </p:txBody>
      </p:sp>
    </p:spTree>
    <p:extLst>
      <p:ext uri="{BB962C8B-B14F-4D97-AF65-F5344CB8AC3E}">
        <p14:creationId xmlns:p14="http://schemas.microsoft.com/office/powerpoint/2010/main" val="4040576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GB"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4160194-B917-4F5F-8AB2-E84451ECBF3A}" type="slidenum">
              <a:rPr lang="en-US" smtClean="0"/>
              <a:pPr/>
              <a:t>9</a:t>
            </a:fld>
            <a:endParaRPr lang="en-US"/>
          </a:p>
        </p:txBody>
      </p:sp>
    </p:spTree>
    <p:extLst>
      <p:ext uri="{BB962C8B-B14F-4D97-AF65-F5344CB8AC3E}">
        <p14:creationId xmlns:p14="http://schemas.microsoft.com/office/powerpoint/2010/main" val="568550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F24054-4FDC-4E36-B770-24D800F107FB}" type="datetimeFigureOut">
              <a:rPr lang="en-GB" smtClean="0"/>
              <a:pPr/>
              <a:t>26/10/2014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07045-9564-4EAD-94B3-FB0DECC7AC22}"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305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F24054-4FDC-4E36-B770-24D800F107FB}" type="datetimeFigureOut">
              <a:rPr lang="en-GB" smtClean="0"/>
              <a:pPr/>
              <a:t>26/10/2014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07045-9564-4EAD-94B3-FB0DECC7AC22}" type="slidenum">
              <a:rPr lang="en-GB" smtClean="0"/>
              <a:pPr/>
              <a:t>‹#›</a:t>
            </a:fld>
            <a:endParaRPr lang="en-GB"/>
          </a:p>
        </p:txBody>
      </p:sp>
    </p:spTree>
    <p:extLst>
      <p:ext uri="{BB962C8B-B14F-4D97-AF65-F5344CB8AC3E}">
        <p14:creationId xmlns:p14="http://schemas.microsoft.com/office/powerpoint/2010/main" val="1303580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F24054-4FDC-4E36-B770-24D800F107FB}" type="datetimeFigureOut">
              <a:rPr lang="en-GB" smtClean="0"/>
              <a:pPr/>
              <a:t>26/10/2014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07045-9564-4EAD-94B3-FB0DECC7AC22}" type="slidenum">
              <a:rPr lang="en-GB" smtClean="0"/>
              <a:pPr/>
              <a:t>‹#›</a:t>
            </a:fld>
            <a:endParaRPr lang="en-GB"/>
          </a:p>
        </p:txBody>
      </p:sp>
    </p:spTree>
    <p:extLst>
      <p:ext uri="{BB962C8B-B14F-4D97-AF65-F5344CB8AC3E}">
        <p14:creationId xmlns:p14="http://schemas.microsoft.com/office/powerpoint/2010/main" val="184940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F24054-4FDC-4E36-B770-24D800F107FB}" type="datetimeFigureOut">
              <a:rPr lang="en-GB" smtClean="0"/>
              <a:pPr/>
              <a:t>26/10/2014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07045-9564-4EAD-94B3-FB0DECC7AC22}" type="slidenum">
              <a:rPr lang="en-GB" smtClean="0"/>
              <a:pPr/>
              <a:t>‹#›</a:t>
            </a:fld>
            <a:endParaRPr lang="en-GB"/>
          </a:p>
        </p:txBody>
      </p:sp>
    </p:spTree>
    <p:extLst>
      <p:ext uri="{BB962C8B-B14F-4D97-AF65-F5344CB8AC3E}">
        <p14:creationId xmlns:p14="http://schemas.microsoft.com/office/powerpoint/2010/main" val="410912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F24054-4FDC-4E36-B770-24D800F107FB}" type="datetimeFigureOut">
              <a:rPr lang="en-GB" smtClean="0"/>
              <a:pPr/>
              <a:t>26/10/2014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07045-9564-4EAD-94B3-FB0DECC7AC22}"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68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F24054-4FDC-4E36-B770-24D800F107FB}" type="datetimeFigureOut">
              <a:rPr lang="en-GB" smtClean="0"/>
              <a:pPr/>
              <a:t>26/10/2014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907045-9564-4EAD-94B3-FB0DECC7AC22}" type="slidenum">
              <a:rPr lang="en-GB" smtClean="0"/>
              <a:pPr/>
              <a:t>‹#›</a:t>
            </a:fld>
            <a:endParaRPr lang="en-GB"/>
          </a:p>
        </p:txBody>
      </p:sp>
    </p:spTree>
    <p:extLst>
      <p:ext uri="{BB962C8B-B14F-4D97-AF65-F5344CB8AC3E}">
        <p14:creationId xmlns:p14="http://schemas.microsoft.com/office/powerpoint/2010/main" val="528380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F24054-4FDC-4E36-B770-24D800F107FB}" type="datetimeFigureOut">
              <a:rPr lang="en-GB" smtClean="0"/>
              <a:pPr/>
              <a:t>26/10/2014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907045-9564-4EAD-94B3-FB0DECC7AC22}" type="slidenum">
              <a:rPr lang="en-GB" smtClean="0"/>
              <a:pPr/>
              <a:t>‹#›</a:t>
            </a:fld>
            <a:endParaRPr lang="en-GB"/>
          </a:p>
        </p:txBody>
      </p:sp>
    </p:spTree>
    <p:extLst>
      <p:ext uri="{BB962C8B-B14F-4D97-AF65-F5344CB8AC3E}">
        <p14:creationId xmlns:p14="http://schemas.microsoft.com/office/powerpoint/2010/main" val="309636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F24054-4FDC-4E36-B770-24D800F107FB}" type="datetimeFigureOut">
              <a:rPr lang="en-GB" smtClean="0"/>
              <a:pPr/>
              <a:t>26/10/2014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907045-9564-4EAD-94B3-FB0DECC7AC22}" type="slidenum">
              <a:rPr lang="en-GB" smtClean="0"/>
              <a:pPr/>
              <a:t>‹#›</a:t>
            </a:fld>
            <a:endParaRPr lang="en-GB"/>
          </a:p>
        </p:txBody>
      </p:sp>
    </p:spTree>
    <p:extLst>
      <p:ext uri="{BB962C8B-B14F-4D97-AF65-F5344CB8AC3E}">
        <p14:creationId xmlns:p14="http://schemas.microsoft.com/office/powerpoint/2010/main" val="1337525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F24054-4FDC-4E36-B770-24D800F107FB}" type="datetimeFigureOut">
              <a:rPr lang="en-GB" smtClean="0"/>
              <a:pPr/>
              <a:t>26/10/2014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F4907045-9564-4EAD-94B3-FB0DECC7AC22}" type="slidenum">
              <a:rPr lang="en-GB" smtClean="0"/>
              <a:pPr/>
              <a:t>‹#›</a:t>
            </a:fld>
            <a:endParaRPr lang="en-GB"/>
          </a:p>
        </p:txBody>
      </p:sp>
    </p:spTree>
    <p:extLst>
      <p:ext uri="{BB962C8B-B14F-4D97-AF65-F5344CB8AC3E}">
        <p14:creationId xmlns:p14="http://schemas.microsoft.com/office/powerpoint/2010/main" val="349696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2F24054-4FDC-4E36-B770-24D800F107FB}" type="datetimeFigureOut">
              <a:rPr lang="en-GB" smtClean="0"/>
              <a:pPr/>
              <a:t>26/10/2014</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4907045-9564-4EAD-94B3-FB0DECC7AC22}" type="slidenum">
              <a:rPr lang="en-GB" smtClean="0"/>
              <a:pPr/>
              <a:t>‹#›</a:t>
            </a:fld>
            <a:endParaRPr lang="en-GB"/>
          </a:p>
        </p:txBody>
      </p:sp>
    </p:spTree>
    <p:extLst>
      <p:ext uri="{BB962C8B-B14F-4D97-AF65-F5344CB8AC3E}">
        <p14:creationId xmlns:p14="http://schemas.microsoft.com/office/powerpoint/2010/main" val="5377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F24054-4FDC-4E36-B770-24D800F107FB}" type="datetimeFigureOut">
              <a:rPr lang="en-GB" smtClean="0"/>
              <a:pPr/>
              <a:t>26/10/2014</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907045-9564-4EAD-94B3-FB0DECC7AC22}" type="slidenum">
              <a:rPr lang="en-GB" smtClean="0"/>
              <a:pPr/>
              <a:t>‹#›</a:t>
            </a:fld>
            <a:endParaRPr lang="en-GB"/>
          </a:p>
        </p:txBody>
      </p:sp>
    </p:spTree>
    <p:extLst>
      <p:ext uri="{BB962C8B-B14F-4D97-AF65-F5344CB8AC3E}">
        <p14:creationId xmlns:p14="http://schemas.microsoft.com/office/powerpoint/2010/main" val="297973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2F24054-4FDC-4E36-B770-24D800F107FB}" type="datetimeFigureOut">
              <a:rPr lang="en-GB" smtClean="0"/>
              <a:pPr/>
              <a:t>26/10/2014</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4907045-9564-4EAD-94B3-FB0DECC7AC22}" type="slidenum">
              <a:rPr lang="en-GB" smtClean="0"/>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71887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gdalena.harris@lshtm.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hyperlink" Target="http://www.ijdp.org/curren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16832"/>
            <a:ext cx="8712968" cy="2912336"/>
          </a:xfrm>
        </p:spPr>
        <p:txBody>
          <a:bodyPr>
            <a:normAutofit fontScale="90000"/>
          </a:bodyPr>
          <a:lstStyle/>
          <a:p>
            <a:pPr algn="ctr">
              <a:lnSpc>
                <a:spcPct val="100000"/>
              </a:lnSpc>
            </a:pPr>
            <a:r>
              <a:rPr lang="en-GB" sz="4400" dirty="0" smtClean="0"/>
              <a:t/>
            </a:r>
            <a:br>
              <a:rPr lang="en-GB" sz="4400" dirty="0" smtClean="0"/>
            </a:br>
            <a:r>
              <a:rPr lang="en-GB" sz="4400" dirty="0" smtClean="0"/>
              <a:t/>
            </a:r>
            <a:br>
              <a:rPr lang="en-GB" sz="4400" dirty="0" smtClean="0"/>
            </a:br>
            <a:r>
              <a:rPr lang="en-GB" sz="4400" dirty="0" smtClean="0"/>
              <a:t/>
            </a:r>
            <a:br>
              <a:rPr lang="en-GB" sz="4400" dirty="0" smtClean="0"/>
            </a:br>
            <a:r>
              <a:rPr lang="en-GB" sz="4400" dirty="0" smtClean="0"/>
              <a:t/>
            </a:r>
            <a:br>
              <a:rPr lang="en-GB" sz="4400" dirty="0" smtClean="0"/>
            </a:br>
            <a:r>
              <a:rPr lang="en-GB" sz="4400" dirty="0" smtClean="0"/>
              <a:t/>
            </a:r>
            <a:br>
              <a:rPr lang="en-GB" sz="4400" dirty="0" smtClean="0"/>
            </a:br>
            <a:r>
              <a:rPr lang="en-GB" sz="4400" dirty="0" smtClean="0"/>
              <a:t/>
            </a:r>
            <a:br>
              <a:rPr lang="en-GB" sz="4400" dirty="0" smtClean="0"/>
            </a:br>
            <a:r>
              <a:rPr lang="en-GB" sz="4400" dirty="0" smtClean="0"/>
              <a:t/>
            </a:r>
            <a:br>
              <a:rPr lang="en-GB" sz="4400" dirty="0" smtClean="0"/>
            </a:br>
            <a:r>
              <a:rPr lang="en-GB" sz="4400" dirty="0" smtClean="0"/>
              <a:t/>
            </a:r>
            <a:br>
              <a:rPr lang="en-GB" sz="4400" dirty="0" smtClean="0"/>
            </a:br>
            <a:r>
              <a:rPr lang="en-GB" sz="4000" dirty="0" smtClean="0"/>
              <a:t>Listening to the service user voice: </a:t>
            </a:r>
            <a:br>
              <a:rPr lang="en-GB" sz="4000" dirty="0" smtClean="0"/>
            </a:br>
            <a:r>
              <a:rPr lang="en-GB" sz="4000" dirty="0" smtClean="0"/>
              <a:t> advantages for service delivery design </a:t>
            </a:r>
            <a:br>
              <a:rPr lang="en-GB" sz="4000" dirty="0" smtClean="0"/>
            </a:br>
            <a:r>
              <a:rPr lang="en-GB" sz="4400" dirty="0" smtClean="0"/>
              <a:t/>
            </a:r>
            <a:br>
              <a:rPr lang="en-GB" sz="4400" dirty="0" smtClean="0"/>
            </a:br>
            <a:endParaRPr lang="en-GB" sz="4400" dirty="0"/>
          </a:p>
        </p:txBody>
      </p:sp>
      <p:sp>
        <p:nvSpPr>
          <p:cNvPr id="3" name="Subtitle 2"/>
          <p:cNvSpPr>
            <a:spLocks noGrp="1"/>
          </p:cNvSpPr>
          <p:nvPr>
            <p:ph type="subTitle" idx="1"/>
          </p:nvPr>
        </p:nvSpPr>
        <p:spPr/>
        <p:txBody>
          <a:bodyPr>
            <a:normAutofit fontScale="85000" lnSpcReduction="20000"/>
          </a:bodyPr>
          <a:lstStyle/>
          <a:p>
            <a:pPr algn="ctr"/>
            <a:r>
              <a:rPr lang="en-GB" dirty="0" smtClean="0"/>
              <a:t>Magdalena Harris &amp; Tim Rhodes</a:t>
            </a:r>
          </a:p>
          <a:p>
            <a:pPr algn="ctr"/>
            <a:r>
              <a:rPr lang="en-GB" cap="none" dirty="0" smtClean="0"/>
              <a:t>London School of Hygiene and Tropical Medicine</a:t>
            </a:r>
          </a:p>
          <a:p>
            <a:pPr algn="ctr"/>
            <a:r>
              <a:rPr lang="en-GB" cap="none" dirty="0">
                <a:hlinkClick r:id="rId3"/>
              </a:rPr>
              <a:t>m</a:t>
            </a:r>
            <a:r>
              <a:rPr lang="en-GB" cap="none" dirty="0" smtClean="0">
                <a:hlinkClick r:id="rId3"/>
              </a:rPr>
              <a:t>agdalena.harris@lshtm.ac.uk</a:t>
            </a:r>
            <a:r>
              <a:rPr lang="en-GB" cap="none" dirty="0" smtClean="0"/>
              <a:t>  </a:t>
            </a:r>
            <a:endParaRPr lang="en-GB" dirty="0"/>
          </a:p>
        </p:txBody>
      </p:sp>
      <p:pic>
        <p:nvPicPr>
          <p:cNvPr id="4" name="Picture 8" descr="Logo-black on white"/>
          <p:cNvPicPr>
            <a:picLocks noChangeAspect="1" noChangeArrowheads="1"/>
          </p:cNvPicPr>
          <p:nvPr/>
        </p:nvPicPr>
        <p:blipFill>
          <a:blip r:embed="rId4" cstate="print"/>
          <a:srcRect/>
          <a:stretch>
            <a:fillRect/>
          </a:stretch>
        </p:blipFill>
        <p:spPr bwMode="auto">
          <a:xfrm>
            <a:off x="251520" y="116632"/>
            <a:ext cx="1475656" cy="1475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543800" cy="1450757"/>
          </a:xfrm>
        </p:spPr>
        <p:txBody>
          <a:bodyPr/>
          <a:lstStyle/>
          <a:p>
            <a:r>
              <a:rPr lang="en-GB" dirty="0" smtClean="0"/>
              <a:t>					</a:t>
            </a:r>
            <a:r>
              <a:rPr lang="en-GB" sz="4000" dirty="0" smtClean="0"/>
              <a:t>phlebotomy </a:t>
            </a:r>
            <a:endParaRPr lang="en-GB" sz="4000" dirty="0"/>
          </a:p>
        </p:txBody>
      </p:sp>
      <p:sp>
        <p:nvSpPr>
          <p:cNvPr id="3" name="Content Placeholder 2"/>
          <p:cNvSpPr>
            <a:spLocks noGrp="1"/>
          </p:cNvSpPr>
          <p:nvPr>
            <p:ph idx="1"/>
          </p:nvPr>
        </p:nvSpPr>
        <p:spPr>
          <a:xfrm>
            <a:off x="971600" y="1916832"/>
            <a:ext cx="7488832" cy="4320480"/>
          </a:xfrm>
        </p:spPr>
        <p:txBody>
          <a:bodyPr>
            <a:normAutofit fontScale="92500"/>
          </a:bodyPr>
          <a:lstStyle/>
          <a:p>
            <a:pPr>
              <a:buFont typeface="Arial" pitchFamily="34" charset="0"/>
              <a:buChar char="•"/>
            </a:pPr>
            <a:r>
              <a:rPr lang="en-GB" i="1" dirty="0" smtClean="0">
                <a:solidFill>
                  <a:schemeClr val="tx1"/>
                </a:solidFill>
              </a:rPr>
              <a:t> </a:t>
            </a:r>
            <a:r>
              <a:rPr lang="en-GB" dirty="0" smtClean="0">
                <a:solidFill>
                  <a:schemeClr val="tx1"/>
                </a:solidFill>
              </a:rPr>
              <a:t>Onsite phlebotomy / relaxed protocols / non-stigmatising / collaborative </a:t>
            </a:r>
          </a:p>
          <a:p>
            <a:endParaRPr lang="en-GB" i="1" dirty="0" smtClean="0">
              <a:solidFill>
                <a:schemeClr val="tx1"/>
              </a:solidFill>
            </a:endParaRPr>
          </a:p>
          <a:p>
            <a:pPr indent="0">
              <a:lnSpc>
                <a:spcPct val="120000"/>
              </a:lnSpc>
              <a:spcBef>
                <a:spcPts val="0"/>
              </a:spcBef>
              <a:spcAft>
                <a:spcPts val="0"/>
              </a:spcAft>
            </a:pPr>
            <a:r>
              <a:rPr lang="en-GB" sz="2100" i="1" dirty="0" smtClean="0">
                <a:solidFill>
                  <a:schemeClr val="tx1"/>
                </a:solidFill>
              </a:rPr>
              <a:t>I kept on saying to [hospital phlebotomist], ‘Look, you know, my veins are a nightmare, you know, let me do it’. [She said] ‘</a:t>
            </a:r>
            <a:r>
              <a:rPr lang="en-GB" sz="2100" i="1" dirty="0" smtClean="0">
                <a:solidFill>
                  <a:schemeClr val="accent2"/>
                </a:solidFill>
              </a:rPr>
              <a:t>Oh you people, you think you know about your veins and all that, when you know nothing’. </a:t>
            </a:r>
            <a:r>
              <a:rPr lang="en-GB" sz="2100" i="1" dirty="0" smtClean="0">
                <a:solidFill>
                  <a:schemeClr val="tx1"/>
                </a:solidFill>
              </a:rPr>
              <a:t>(Dillon, site A)</a:t>
            </a:r>
          </a:p>
          <a:p>
            <a:pPr indent="0">
              <a:lnSpc>
                <a:spcPct val="120000"/>
              </a:lnSpc>
              <a:spcBef>
                <a:spcPts val="0"/>
              </a:spcBef>
              <a:spcAft>
                <a:spcPts val="0"/>
              </a:spcAft>
            </a:pPr>
            <a:endParaRPr lang="en-GB" sz="2100" i="1" dirty="0" smtClean="0">
              <a:solidFill>
                <a:schemeClr val="tx1"/>
              </a:solidFill>
            </a:endParaRPr>
          </a:p>
          <a:p>
            <a:pPr indent="0">
              <a:lnSpc>
                <a:spcPct val="120000"/>
              </a:lnSpc>
              <a:spcBef>
                <a:spcPts val="0"/>
              </a:spcBef>
              <a:spcAft>
                <a:spcPts val="0"/>
              </a:spcAft>
            </a:pPr>
            <a:r>
              <a:rPr lang="en-GB" sz="2100" i="1" dirty="0" smtClean="0">
                <a:solidFill>
                  <a:schemeClr val="accent2"/>
                </a:solidFill>
              </a:rPr>
              <a:t>I listen to them </a:t>
            </a:r>
            <a:r>
              <a:rPr lang="en-GB" sz="2100" i="1" dirty="0" smtClean="0">
                <a:solidFill>
                  <a:schemeClr val="tx1"/>
                </a:solidFill>
              </a:rPr>
              <a:t>because very often, they do know where the vein is because they use their veins to inject so </a:t>
            </a:r>
            <a:r>
              <a:rPr lang="en-GB" sz="2100" i="1" dirty="0" smtClean="0">
                <a:solidFill>
                  <a:schemeClr val="accent2"/>
                </a:solidFill>
              </a:rPr>
              <a:t>they know which veins</a:t>
            </a:r>
            <a:r>
              <a:rPr lang="en-GB" sz="2100" i="1" dirty="0" smtClean="0">
                <a:solidFill>
                  <a:schemeClr val="tx1"/>
                </a:solidFill>
              </a:rPr>
              <a:t>. (BBV nurse, site A)</a:t>
            </a:r>
          </a:p>
          <a:p>
            <a:pPr indent="0">
              <a:lnSpc>
                <a:spcPct val="120000"/>
              </a:lnSpc>
              <a:spcBef>
                <a:spcPts val="0"/>
              </a:spcBef>
              <a:spcAft>
                <a:spcPts val="0"/>
              </a:spcAft>
            </a:pPr>
            <a:endParaRPr lang="en-GB" sz="2100" i="1" dirty="0" smtClean="0">
              <a:solidFill>
                <a:schemeClr val="tx1"/>
              </a:solidFill>
            </a:endParaRPr>
          </a:p>
          <a:p>
            <a:pPr indent="0">
              <a:lnSpc>
                <a:spcPct val="120000"/>
              </a:lnSpc>
              <a:spcBef>
                <a:spcPts val="0"/>
              </a:spcBef>
              <a:spcAft>
                <a:spcPts val="0"/>
              </a:spcAft>
            </a:pPr>
            <a:r>
              <a:rPr lang="en-GB" sz="2100" i="1" dirty="0" smtClean="0">
                <a:solidFill>
                  <a:schemeClr val="accent2"/>
                </a:solidFill>
              </a:rPr>
              <a:t>You are only doing what is absolutely crucial</a:t>
            </a:r>
            <a:r>
              <a:rPr lang="en-GB" sz="2100" i="1" dirty="0" smtClean="0">
                <a:solidFill>
                  <a:schemeClr val="tx1"/>
                </a:solidFill>
              </a:rPr>
              <a:t>. I’ve researched the minimum volumes for each test, so we have that information. (BBV nurse, site B)</a:t>
            </a:r>
          </a:p>
          <a:p>
            <a:endParaRPr lang="en-GB" sz="2100" dirty="0" smtClean="0">
              <a:solidFill>
                <a:schemeClr val="tx1"/>
              </a:solidFill>
            </a:endParaRPr>
          </a:p>
          <a:p>
            <a:endParaRPr lang="en-GB" sz="2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543800" cy="1450757"/>
          </a:xfrm>
        </p:spPr>
        <p:txBody>
          <a:bodyPr>
            <a:normAutofit/>
          </a:bodyPr>
          <a:lstStyle/>
          <a:p>
            <a:r>
              <a:rPr lang="en-GB" sz="4000" dirty="0" smtClean="0"/>
              <a:t>Tensions and limits: OST</a:t>
            </a:r>
            <a:endParaRPr lang="en-US" sz="4000" dirty="0"/>
          </a:p>
        </p:txBody>
      </p:sp>
      <p:sp>
        <p:nvSpPr>
          <p:cNvPr id="3" name="Content Placeholder 2"/>
          <p:cNvSpPr>
            <a:spLocks noGrp="1"/>
          </p:cNvSpPr>
          <p:nvPr>
            <p:ph idx="1"/>
          </p:nvPr>
        </p:nvSpPr>
        <p:spPr>
          <a:xfrm>
            <a:off x="611560" y="1845734"/>
            <a:ext cx="7755201" cy="4607602"/>
          </a:xfrm>
        </p:spPr>
        <p:txBody>
          <a:bodyPr>
            <a:normAutofit fontScale="92500" lnSpcReduction="20000"/>
          </a:bodyPr>
          <a:lstStyle/>
          <a:p>
            <a:pPr>
              <a:buFont typeface="Arial" pitchFamily="34" charset="0"/>
              <a:buChar char="•"/>
            </a:pPr>
            <a:r>
              <a:rPr lang="en-GB" sz="2400" i="1" dirty="0" smtClean="0"/>
              <a:t> </a:t>
            </a:r>
            <a:r>
              <a:rPr lang="en-GB" sz="2400" dirty="0" smtClean="0">
                <a:solidFill>
                  <a:schemeClr val="tx1"/>
                </a:solidFill>
              </a:rPr>
              <a:t>Power relations / supervised consumption /  autonomy &amp; trust</a:t>
            </a:r>
          </a:p>
          <a:p>
            <a:pPr>
              <a:buNone/>
            </a:pPr>
            <a:endParaRPr lang="en-GB" sz="1900" dirty="0" smtClean="0">
              <a:solidFill>
                <a:schemeClr val="tx1"/>
              </a:solidFill>
            </a:endParaRPr>
          </a:p>
          <a:p>
            <a:pPr indent="0">
              <a:lnSpc>
                <a:spcPct val="120000"/>
              </a:lnSpc>
              <a:spcBef>
                <a:spcPts val="0"/>
              </a:spcBef>
              <a:spcAft>
                <a:spcPts val="0"/>
              </a:spcAft>
              <a:buNone/>
            </a:pPr>
            <a:r>
              <a:rPr lang="en-GB" sz="1900" i="1" dirty="0" smtClean="0">
                <a:solidFill>
                  <a:schemeClr val="tx1"/>
                </a:solidFill>
              </a:rPr>
              <a:t>My key worker told me to [take the appointment]. It’s always been like that, it always will, </a:t>
            </a:r>
            <a:r>
              <a:rPr lang="en-GB" sz="1900" i="1" dirty="0" smtClean="0">
                <a:solidFill>
                  <a:schemeClr val="accent2"/>
                </a:solidFill>
              </a:rPr>
              <a:t>the person who writes the [OST] script, they hold the power</a:t>
            </a:r>
            <a:r>
              <a:rPr lang="en-GB" sz="1900" i="1" dirty="0" smtClean="0">
                <a:solidFill>
                  <a:schemeClr val="tx1"/>
                </a:solidFill>
              </a:rPr>
              <a:t>, you’re not going do anything to piss them off. (Dillon, Site B)</a:t>
            </a:r>
          </a:p>
          <a:p>
            <a:pPr indent="0">
              <a:lnSpc>
                <a:spcPct val="120000"/>
              </a:lnSpc>
              <a:spcBef>
                <a:spcPts val="0"/>
              </a:spcBef>
              <a:spcAft>
                <a:spcPts val="0"/>
              </a:spcAft>
            </a:pPr>
            <a:endParaRPr lang="en-GB" sz="1900" i="1" dirty="0" smtClean="0">
              <a:solidFill>
                <a:schemeClr val="tx1"/>
              </a:solidFill>
            </a:endParaRPr>
          </a:p>
          <a:p>
            <a:pPr indent="0">
              <a:lnSpc>
                <a:spcPct val="120000"/>
              </a:lnSpc>
              <a:spcBef>
                <a:spcPts val="0"/>
              </a:spcBef>
              <a:spcAft>
                <a:spcPts val="0"/>
              </a:spcAft>
              <a:buNone/>
            </a:pPr>
            <a:r>
              <a:rPr lang="en-GB" sz="1900" i="1" dirty="0" smtClean="0">
                <a:solidFill>
                  <a:schemeClr val="tx1"/>
                </a:solidFill>
              </a:rPr>
              <a:t> I’ve been on the [methadone] script for about 8 months now and they still supervise. I don’t know what they think I'm going to do ... </a:t>
            </a:r>
            <a:r>
              <a:rPr lang="en-GB" sz="1900" i="1" dirty="0" smtClean="0">
                <a:solidFill>
                  <a:schemeClr val="accent2"/>
                </a:solidFill>
              </a:rPr>
              <a:t>I’m too angry with the system at the moment. I don’t really engage ... what pisses me off is why don’t they trust me? </a:t>
            </a:r>
            <a:r>
              <a:rPr lang="en-GB" sz="1900" i="1" dirty="0" smtClean="0">
                <a:solidFill>
                  <a:schemeClr val="tx1"/>
                </a:solidFill>
              </a:rPr>
              <a:t>(</a:t>
            </a:r>
            <a:r>
              <a:rPr lang="en-GB" sz="1900" i="1" dirty="0" err="1" smtClean="0">
                <a:solidFill>
                  <a:schemeClr val="tx1"/>
                </a:solidFill>
              </a:rPr>
              <a:t>Hakki</a:t>
            </a:r>
            <a:r>
              <a:rPr lang="en-GB" sz="1900" i="1" dirty="0" smtClean="0">
                <a:solidFill>
                  <a:schemeClr val="tx1"/>
                </a:solidFill>
              </a:rPr>
              <a:t>, Site A)</a:t>
            </a:r>
          </a:p>
          <a:p>
            <a:pPr indent="0">
              <a:lnSpc>
                <a:spcPct val="120000"/>
              </a:lnSpc>
              <a:spcBef>
                <a:spcPts val="0"/>
              </a:spcBef>
              <a:spcAft>
                <a:spcPts val="0"/>
              </a:spcAft>
            </a:pPr>
            <a:endParaRPr lang="en-GB" sz="1900" i="1" dirty="0" smtClean="0">
              <a:solidFill>
                <a:schemeClr val="tx1"/>
              </a:solidFill>
            </a:endParaRPr>
          </a:p>
          <a:p>
            <a:pPr indent="0">
              <a:lnSpc>
                <a:spcPct val="120000"/>
              </a:lnSpc>
              <a:spcBef>
                <a:spcPts val="0"/>
              </a:spcBef>
              <a:spcAft>
                <a:spcPts val="0"/>
              </a:spcAft>
            </a:pPr>
            <a:r>
              <a:rPr lang="en-GB" sz="1900" i="1" dirty="0" smtClean="0">
                <a:solidFill>
                  <a:schemeClr val="accent2"/>
                </a:solidFill>
              </a:rPr>
              <a:t>I get it weekly, I’ve been trusted for a long time</a:t>
            </a:r>
            <a:r>
              <a:rPr lang="en-GB" sz="1900" i="1" dirty="0" smtClean="0">
                <a:solidFill>
                  <a:schemeClr val="tx1"/>
                </a:solidFill>
              </a:rPr>
              <a:t> ... </a:t>
            </a:r>
            <a:r>
              <a:rPr lang="en-GB" sz="1900" i="1" dirty="0" smtClean="0">
                <a:solidFill>
                  <a:schemeClr val="accent2"/>
                </a:solidFill>
              </a:rPr>
              <a:t>The hepatitis [treatment], the last thing you want is to run out to the chemist and get your medicine and come back</a:t>
            </a:r>
            <a:r>
              <a:rPr lang="en-GB" sz="1900" i="1" dirty="0" smtClean="0">
                <a:solidFill>
                  <a:schemeClr val="tx1"/>
                </a:solidFill>
              </a:rPr>
              <a:t>. Knowing that it [methadone] was there, it was one more thing off your list that you had to do. So it is a great help having it there. (Jeff, site A)</a:t>
            </a:r>
          </a:p>
          <a:p>
            <a:pPr indent="0">
              <a:lnSpc>
                <a:spcPct val="120000"/>
              </a:lnSpc>
              <a:spcBef>
                <a:spcPts val="0"/>
              </a:spcBef>
              <a:spcAft>
                <a:spcPts val="0"/>
              </a:spcAft>
            </a:pPr>
            <a:endParaRPr lang="en-GB" sz="1900" i="1" dirty="0" smtClean="0">
              <a:solidFill>
                <a:schemeClr val="tx1"/>
              </a:solidFill>
            </a:endParaRPr>
          </a:p>
          <a:p>
            <a:endParaRPr lang="en-GB" sz="1900" i="1" dirty="0" smtClean="0">
              <a:solidFill>
                <a:schemeClr val="tx1"/>
              </a:solidFill>
            </a:endParaRPr>
          </a:p>
          <a:p>
            <a:endParaRPr lang="en-GB" i="1" dirty="0" smtClean="0">
              <a:solidFill>
                <a:schemeClr val="tx1"/>
              </a:solidFill>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 user advocacy</a:t>
            </a:r>
            <a:endParaRPr lang="en-GB" dirty="0"/>
          </a:p>
        </p:txBody>
      </p:sp>
      <p:pic>
        <p:nvPicPr>
          <p:cNvPr id="4" name="Content Placeholder 3"/>
          <p:cNvPicPr>
            <a:picLocks noGrp="1" noChangeAspect="1" noChangeArrowheads="1"/>
          </p:cNvPicPr>
          <p:nvPr>
            <p:ph idx="1"/>
          </p:nvPr>
        </p:nvPicPr>
        <p:blipFill>
          <a:blip r:embed="rId3" cstate="print"/>
          <a:srcRect l="19193" t="10499" r="19193" b="7874"/>
          <a:stretch>
            <a:fillRect/>
          </a:stretch>
        </p:blipFill>
        <p:spPr bwMode="auto">
          <a:xfrm>
            <a:off x="827584" y="1844824"/>
            <a:ext cx="5398131" cy="4022725"/>
          </a:xfrm>
          <a:prstGeom prst="rect">
            <a:avLst/>
          </a:prstGeom>
          <a:noFill/>
          <a:ln w="9525">
            <a:noFill/>
            <a:miter lim="800000"/>
            <a:headEnd/>
            <a:tailEnd/>
          </a:ln>
        </p:spPr>
      </p:pic>
      <p:sp>
        <p:nvSpPr>
          <p:cNvPr id="5" name="TextBox 4"/>
          <p:cNvSpPr txBox="1"/>
          <p:nvPr/>
        </p:nvSpPr>
        <p:spPr>
          <a:xfrm>
            <a:off x="6588224" y="1916832"/>
            <a:ext cx="1656184" cy="3293209"/>
          </a:xfrm>
          <a:prstGeom prst="rect">
            <a:avLst/>
          </a:prstGeom>
          <a:noFill/>
        </p:spPr>
        <p:txBody>
          <a:bodyPr wrap="square" rtlCol="0">
            <a:spAutoFit/>
          </a:bodyPr>
          <a:lstStyle/>
          <a:p>
            <a:r>
              <a:rPr lang="en-GB" sz="1600" dirty="0" smtClean="0"/>
              <a:t>Method:</a:t>
            </a:r>
          </a:p>
          <a:p>
            <a:endParaRPr lang="en-GB" sz="1600" dirty="0" smtClean="0"/>
          </a:p>
          <a:p>
            <a:r>
              <a:rPr lang="en-GB" sz="1600" dirty="0" smtClean="0"/>
              <a:t>Survey, with qualitative component.</a:t>
            </a:r>
          </a:p>
          <a:p>
            <a:endParaRPr lang="en-GB" sz="1600" dirty="0" smtClean="0"/>
          </a:p>
          <a:p>
            <a:r>
              <a:rPr lang="en-GB" sz="1600" dirty="0" smtClean="0"/>
              <a:t>Administered by 5 LSUC members</a:t>
            </a:r>
          </a:p>
          <a:p>
            <a:r>
              <a:rPr lang="en-GB" sz="1600" dirty="0" smtClean="0"/>
              <a:t>August 2013</a:t>
            </a:r>
          </a:p>
          <a:p>
            <a:endParaRPr lang="en-GB" sz="1600" dirty="0" smtClean="0"/>
          </a:p>
          <a:p>
            <a:r>
              <a:rPr lang="en-GB" sz="1600" dirty="0" smtClean="0"/>
              <a:t>40 participants. 70% male, 30% female. </a:t>
            </a:r>
            <a:endParaRPr lang="en-GB"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050" name="Picture 2"/>
          <p:cNvPicPr>
            <a:picLocks noGrp="1" noChangeAspect="1" noChangeArrowheads="1"/>
          </p:cNvPicPr>
          <p:nvPr>
            <p:ph idx="1"/>
          </p:nvPr>
        </p:nvPicPr>
        <p:blipFill>
          <a:blip r:embed="rId3" cstate="print"/>
          <a:srcRect l="38386" t="17323" r="33071" b="43832"/>
          <a:stretch>
            <a:fillRect/>
          </a:stretch>
        </p:blipFill>
        <p:spPr bwMode="auto">
          <a:xfrm>
            <a:off x="467544" y="116632"/>
            <a:ext cx="4305156" cy="3295479"/>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l="38533" t="17060" r="33071" b="44094"/>
          <a:stretch>
            <a:fillRect/>
          </a:stretch>
        </p:blipFill>
        <p:spPr bwMode="auto">
          <a:xfrm>
            <a:off x="4716016" y="116632"/>
            <a:ext cx="4305109" cy="3312368"/>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l="38386" t="17585" r="32923" b="43570"/>
          <a:stretch>
            <a:fillRect/>
          </a:stretch>
        </p:blipFill>
        <p:spPr bwMode="auto">
          <a:xfrm>
            <a:off x="467544" y="3429000"/>
            <a:ext cx="4254414" cy="324036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l="38386" t="17323" r="32923" b="44357"/>
          <a:stretch>
            <a:fillRect/>
          </a:stretch>
        </p:blipFill>
        <p:spPr bwMode="auto">
          <a:xfrm>
            <a:off x="4716016" y="3429000"/>
            <a:ext cx="4313324" cy="324036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3" cstate="print"/>
          <a:srcRect l="29232" t="12861" r="19783" b="25197"/>
          <a:stretch>
            <a:fillRect/>
          </a:stretch>
        </p:blipFill>
        <p:spPr bwMode="auto">
          <a:xfrm>
            <a:off x="4283968" y="404664"/>
            <a:ext cx="4637087" cy="316865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31004" t="14698" r="21555" b="24147"/>
          <a:stretch>
            <a:fillRect/>
          </a:stretch>
        </p:blipFill>
        <p:spPr bwMode="auto">
          <a:xfrm>
            <a:off x="1403648" y="3356992"/>
            <a:ext cx="4627493" cy="3355283"/>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l="30709" t="13648" r="22589" b="21785"/>
          <a:stretch>
            <a:fillRect/>
          </a:stretch>
        </p:blipFill>
        <p:spPr bwMode="auto">
          <a:xfrm>
            <a:off x="179512" y="116632"/>
            <a:ext cx="3763298" cy="292642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7543800" cy="1450757"/>
          </a:xfrm>
        </p:spPr>
        <p:txBody>
          <a:bodyPr>
            <a:normAutofit/>
          </a:bodyPr>
          <a:lstStyle/>
          <a:p>
            <a:r>
              <a:rPr lang="en-GB" sz="4000" dirty="0" smtClean="0"/>
              <a:t>Listening to service users?</a:t>
            </a:r>
            <a:endParaRPr lang="en-GB" sz="4000" dirty="0"/>
          </a:p>
        </p:txBody>
      </p:sp>
      <p:sp>
        <p:nvSpPr>
          <p:cNvPr id="3" name="Content Placeholder 2"/>
          <p:cNvSpPr>
            <a:spLocks noGrp="1"/>
          </p:cNvSpPr>
          <p:nvPr>
            <p:ph idx="1"/>
          </p:nvPr>
        </p:nvSpPr>
        <p:spPr>
          <a:xfrm>
            <a:off x="611560" y="1844824"/>
            <a:ext cx="8208912" cy="5013176"/>
          </a:xfrm>
        </p:spPr>
        <p:txBody>
          <a:bodyPr>
            <a:normAutofit fontScale="77500" lnSpcReduction="20000"/>
          </a:bodyPr>
          <a:lstStyle/>
          <a:p>
            <a:pPr indent="0">
              <a:lnSpc>
                <a:spcPct val="110000"/>
              </a:lnSpc>
              <a:spcBef>
                <a:spcPts val="0"/>
              </a:spcBef>
              <a:spcAft>
                <a:spcPts val="0"/>
              </a:spcAft>
              <a:buNone/>
            </a:pPr>
            <a:r>
              <a:rPr lang="en-GB" dirty="0" smtClean="0">
                <a:solidFill>
                  <a:schemeClr val="accent2"/>
                </a:solidFill>
              </a:rPr>
              <a:t> </a:t>
            </a:r>
            <a:r>
              <a:rPr lang="en-GB" i="1" dirty="0" smtClean="0">
                <a:solidFill>
                  <a:schemeClr val="accent2"/>
                </a:solidFill>
              </a:rPr>
              <a:t>It wasn't very well received, </a:t>
            </a:r>
            <a:r>
              <a:rPr lang="en-GB" i="1" dirty="0" smtClean="0"/>
              <a:t>it was criticised by some managers &amp; staff for being the report writers opinion rather than the interviewees opinion. When we challenged them on this and asked them to point out what parts they talking about, they didn't give an answer.</a:t>
            </a:r>
          </a:p>
          <a:p>
            <a:pPr indent="0">
              <a:lnSpc>
                <a:spcPct val="110000"/>
              </a:lnSpc>
              <a:spcBef>
                <a:spcPts val="0"/>
              </a:spcBef>
              <a:spcAft>
                <a:spcPts val="0"/>
              </a:spcAft>
              <a:buNone/>
            </a:pPr>
            <a:endParaRPr lang="en-GB" i="1" dirty="0" smtClean="0"/>
          </a:p>
          <a:p>
            <a:pPr indent="0">
              <a:lnSpc>
                <a:spcPct val="110000"/>
              </a:lnSpc>
              <a:spcBef>
                <a:spcPts val="0"/>
              </a:spcBef>
              <a:spcAft>
                <a:spcPts val="0"/>
              </a:spcAft>
              <a:buNone/>
            </a:pPr>
            <a:r>
              <a:rPr lang="en-GB" i="1" dirty="0" smtClean="0"/>
              <a:t>One thing that surprised me when presenting the report was </a:t>
            </a:r>
            <a:r>
              <a:rPr lang="en-GB" i="1" dirty="0" smtClean="0">
                <a:solidFill>
                  <a:schemeClr val="accent2"/>
                </a:solidFill>
              </a:rPr>
              <a:t>how ignorant some staff were regarding what supervised consumption entails</a:t>
            </a:r>
            <a:r>
              <a:rPr lang="en-GB" i="1" dirty="0" smtClean="0"/>
              <a:t>, quite a few had no idea that the chemist can make you open your mouth 4-5 times during the 5-10mins it can take to dissolve the tablet. </a:t>
            </a:r>
          </a:p>
          <a:p>
            <a:pPr indent="0">
              <a:lnSpc>
                <a:spcPct val="110000"/>
              </a:lnSpc>
              <a:spcBef>
                <a:spcPts val="0"/>
              </a:spcBef>
              <a:spcAft>
                <a:spcPts val="0"/>
              </a:spcAft>
            </a:pPr>
            <a:endParaRPr lang="en-GB" i="1" dirty="0" smtClean="0"/>
          </a:p>
          <a:p>
            <a:pPr indent="0">
              <a:lnSpc>
                <a:spcPct val="110000"/>
              </a:lnSpc>
              <a:spcBef>
                <a:spcPts val="0"/>
              </a:spcBef>
              <a:spcAft>
                <a:spcPts val="0"/>
              </a:spcAft>
              <a:buNone/>
            </a:pPr>
            <a:r>
              <a:rPr lang="en-GB" i="1" dirty="0" smtClean="0"/>
              <a:t>As for it making a difference, </a:t>
            </a:r>
            <a:r>
              <a:rPr lang="en-GB" i="1" dirty="0" smtClean="0">
                <a:solidFill>
                  <a:schemeClr val="accent2"/>
                </a:solidFill>
              </a:rPr>
              <a:t>there has been some changes</a:t>
            </a:r>
            <a:r>
              <a:rPr lang="en-GB" i="1" dirty="0" smtClean="0"/>
              <a:t>. All consortium staff have mandatory prescribing regime training every 6 months with progression from supervised consumption being a big part of the training. Also the consortium managers have started to go through </a:t>
            </a:r>
            <a:r>
              <a:rPr lang="en-GB" i="1" dirty="0" err="1" smtClean="0"/>
              <a:t>keyworkers</a:t>
            </a:r>
            <a:r>
              <a:rPr lang="en-GB" i="1" dirty="0" smtClean="0"/>
              <a:t> caseloads to check for people that would be suitable to come off supervised consumption. </a:t>
            </a:r>
          </a:p>
          <a:p>
            <a:pPr indent="0">
              <a:lnSpc>
                <a:spcPct val="110000"/>
              </a:lnSpc>
              <a:spcBef>
                <a:spcPts val="0"/>
              </a:spcBef>
              <a:spcAft>
                <a:spcPts val="0"/>
              </a:spcAft>
            </a:pPr>
            <a:endParaRPr lang="en-GB" i="1" dirty="0" smtClean="0"/>
          </a:p>
          <a:p>
            <a:pPr indent="0">
              <a:lnSpc>
                <a:spcPct val="110000"/>
              </a:lnSpc>
              <a:spcBef>
                <a:spcPts val="0"/>
              </a:spcBef>
              <a:spcAft>
                <a:spcPts val="0"/>
              </a:spcAft>
              <a:buNone/>
            </a:pPr>
            <a:r>
              <a:rPr lang="en-GB" i="1" dirty="0" smtClean="0">
                <a:solidFill>
                  <a:schemeClr val="accent2"/>
                </a:solidFill>
              </a:rPr>
              <a:t>I would like to think these things are happening because of our report or because they don't want to put their clients through a very degrading process but I know that isn't the case. </a:t>
            </a:r>
            <a:r>
              <a:rPr lang="en-GB" i="1" dirty="0" smtClean="0"/>
              <a:t>The reason these things are happening are because Lambeth budgets quite a large sum of money for enhanced payments to chemists for carrying out supervised consumption and for the last few years it has gone over budget ... </a:t>
            </a:r>
            <a:r>
              <a:rPr lang="en-GB" i="1" dirty="0" smtClean="0">
                <a:solidFill>
                  <a:schemeClr val="accent2"/>
                </a:solidFill>
              </a:rPr>
              <a:t>so its because of money and not that consortium cares that its clients find it discriminatory and belittling</a:t>
            </a:r>
            <a:r>
              <a:rPr lang="en-GB" i="1" dirty="0" smtClean="0"/>
              <a:t>. (Lambeth Service User Council)</a:t>
            </a:r>
          </a:p>
          <a:p>
            <a:pPr indent="0">
              <a:lnSpc>
                <a:spcPct val="110000"/>
              </a:lnSpc>
              <a:spcBef>
                <a:spcPts val="0"/>
              </a:spcBef>
              <a:spcAft>
                <a:spcPts val="0"/>
              </a:spcAft>
            </a:pP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772400" cy="1143000"/>
          </a:xfrm>
        </p:spPr>
        <p:txBody>
          <a:bodyPr>
            <a:normAutofit fontScale="90000"/>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sz="4400" dirty="0" smtClean="0"/>
              <a:t> Staying Safe: </a:t>
            </a:r>
            <a:br>
              <a:rPr lang="en-GB" sz="4400" dirty="0" smtClean="0"/>
            </a:br>
            <a:r>
              <a:rPr lang="en-GB" sz="4400" dirty="0" smtClean="0"/>
              <a:t>		    </a:t>
            </a:r>
            <a:r>
              <a:rPr lang="en-GB" sz="4000" dirty="0" smtClean="0"/>
              <a:t>learning from the experts</a:t>
            </a:r>
            <a:endParaRPr lang="en-GB" sz="4000" dirty="0"/>
          </a:p>
        </p:txBody>
      </p:sp>
      <p:sp>
        <p:nvSpPr>
          <p:cNvPr id="3" name="Content Placeholder 2"/>
          <p:cNvSpPr>
            <a:spLocks noGrp="1"/>
          </p:cNvSpPr>
          <p:nvPr>
            <p:ph sz="quarter" idx="1"/>
          </p:nvPr>
        </p:nvSpPr>
        <p:spPr>
          <a:xfrm>
            <a:off x="395536" y="1772816"/>
            <a:ext cx="8208912" cy="4536504"/>
          </a:xfrm>
        </p:spPr>
        <p:txBody>
          <a:bodyPr>
            <a:normAutofit lnSpcReduction="10000"/>
          </a:bodyPr>
          <a:lstStyle/>
          <a:p>
            <a:pPr>
              <a:buFont typeface="Arial" pitchFamily="34" charset="0"/>
              <a:buChar char="•"/>
            </a:pPr>
            <a:r>
              <a:rPr lang="en-US" sz="2200" dirty="0" smtClean="0"/>
              <a:t>  Exploration of social practices of long-term viral avoidance</a:t>
            </a:r>
            <a:endParaRPr lang="en-GB" sz="2200" dirty="0" smtClean="0"/>
          </a:p>
          <a:p>
            <a:pPr>
              <a:buNone/>
            </a:pPr>
            <a:endParaRPr lang="en-GB" dirty="0" smtClean="0"/>
          </a:p>
          <a:p>
            <a:pPr>
              <a:buFont typeface="Arial" pitchFamily="34" charset="0"/>
              <a:buChar char="•"/>
            </a:pPr>
            <a:r>
              <a:rPr lang="en-GB" dirty="0" smtClean="0"/>
              <a:t>  Multiple life history interviews with 37 London PWID (2010-2011)</a:t>
            </a:r>
          </a:p>
          <a:p>
            <a:pPr lvl="1"/>
            <a:r>
              <a:rPr lang="en-GB" dirty="0" smtClean="0"/>
              <a:t>22 HCV-, 15 HCV +   /  17 male, 10 female </a:t>
            </a:r>
          </a:p>
          <a:p>
            <a:pPr lvl="1"/>
            <a:r>
              <a:rPr lang="en-GB" dirty="0" smtClean="0"/>
              <a:t>23 – 57 years old (average 40)   /  Injecting for 6-33 years (average 20)</a:t>
            </a:r>
          </a:p>
          <a:p>
            <a:pPr lvl="1"/>
            <a:endParaRPr lang="en-GB" dirty="0" smtClean="0"/>
          </a:p>
          <a:p>
            <a:pPr>
              <a:buFont typeface="Arial" pitchFamily="34" charset="0"/>
              <a:buChar char="•"/>
            </a:pPr>
            <a:r>
              <a:rPr lang="en-GB" dirty="0" smtClean="0"/>
              <a:t>  Traditional HCV prevention research </a:t>
            </a:r>
          </a:p>
          <a:p>
            <a:pPr lvl="1"/>
            <a:r>
              <a:rPr lang="en-GB" dirty="0" smtClean="0"/>
              <a:t>Event specific, risk focus</a:t>
            </a:r>
          </a:p>
          <a:p>
            <a:pPr lvl="1"/>
            <a:r>
              <a:rPr lang="en-GB" dirty="0" smtClean="0"/>
              <a:t>Deficits in risk knowledge/concern: potentially alienating/stigmatising</a:t>
            </a:r>
          </a:p>
          <a:p>
            <a:pPr lvl="1">
              <a:buNone/>
            </a:pPr>
            <a:endParaRPr lang="en-GB" dirty="0" smtClean="0"/>
          </a:p>
          <a:p>
            <a:pPr>
              <a:buFont typeface="Arial" pitchFamily="34" charset="0"/>
              <a:buChar char="•"/>
            </a:pPr>
            <a:r>
              <a:rPr lang="en-GB" dirty="0" smtClean="0"/>
              <a:t>   A broader view</a:t>
            </a:r>
          </a:p>
          <a:p>
            <a:pPr lvl="1"/>
            <a:r>
              <a:rPr lang="en-GB" sz="1700" dirty="0" smtClean="0"/>
              <a:t>De-prioritisation of HCV &amp; ‘risk’ events</a:t>
            </a:r>
          </a:p>
          <a:p>
            <a:pPr lvl="1"/>
            <a:r>
              <a:rPr lang="en-GB" sz="1700" dirty="0" smtClean="0"/>
              <a:t>Focus on protective individual, social and environmental factors</a:t>
            </a:r>
          </a:p>
          <a:p>
            <a:pPr lvl="1"/>
            <a:endParaRPr lang="en-GB" dirty="0" smtClean="0"/>
          </a:p>
        </p:txBody>
      </p:sp>
    </p:spTree>
    <p:extLst>
      <p:ext uri="{BB962C8B-B14F-4D97-AF65-F5344CB8AC3E}">
        <p14:creationId xmlns:p14="http://schemas.microsoft.com/office/powerpoint/2010/main" val="1719423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543800" cy="1450757"/>
          </a:xfrm>
        </p:spPr>
        <p:txBody>
          <a:bodyPr>
            <a:normAutofit/>
          </a:bodyPr>
          <a:lstStyle/>
          <a:p>
            <a:r>
              <a:rPr lang="en-GB" sz="4000" dirty="0" smtClean="0"/>
              <a:t>Protective practices</a:t>
            </a:r>
            <a:endParaRPr lang="en-GB" sz="4000" dirty="0"/>
          </a:p>
        </p:txBody>
      </p:sp>
      <p:sp>
        <p:nvSpPr>
          <p:cNvPr id="4" name="Content Placeholder 2"/>
          <p:cNvSpPr>
            <a:spLocks noGrp="1"/>
          </p:cNvSpPr>
          <p:nvPr>
            <p:ph sz="quarter" idx="1"/>
          </p:nvPr>
        </p:nvSpPr>
        <p:spPr>
          <a:xfrm>
            <a:off x="683568" y="1772816"/>
            <a:ext cx="7920880" cy="4968552"/>
          </a:xfrm>
        </p:spPr>
        <p:txBody>
          <a:bodyPr>
            <a:normAutofit fontScale="40000" lnSpcReduction="20000"/>
          </a:bodyPr>
          <a:lstStyle/>
          <a:p>
            <a:pPr marL="288000" indent="-324000">
              <a:lnSpc>
                <a:spcPct val="170000"/>
              </a:lnSpc>
              <a:spcBef>
                <a:spcPts val="0"/>
              </a:spcBef>
            </a:pPr>
            <a:r>
              <a:rPr lang="en-GB" sz="4600" dirty="0" smtClean="0"/>
              <a:t>Using alone or in clearly demarcated using areas</a:t>
            </a:r>
          </a:p>
          <a:p>
            <a:pPr marL="288000" indent="-324000">
              <a:lnSpc>
                <a:spcPct val="170000"/>
              </a:lnSpc>
              <a:spcBef>
                <a:spcPts val="0"/>
              </a:spcBef>
            </a:pPr>
            <a:r>
              <a:rPr lang="en-GB" sz="4600" dirty="0" smtClean="0"/>
              <a:t>Waiting to use until at home</a:t>
            </a:r>
          </a:p>
          <a:p>
            <a:pPr marL="288000" indent="-324000">
              <a:lnSpc>
                <a:spcPct val="170000"/>
              </a:lnSpc>
              <a:spcBef>
                <a:spcPts val="0"/>
              </a:spcBef>
            </a:pPr>
            <a:r>
              <a:rPr lang="en-GB" sz="4600" dirty="0" smtClean="0"/>
              <a:t>Preparedness: drugs, money, N&amp;S, equipment</a:t>
            </a:r>
          </a:p>
          <a:p>
            <a:pPr marL="288000" indent="-324000">
              <a:lnSpc>
                <a:spcPct val="170000"/>
              </a:lnSpc>
              <a:spcBef>
                <a:spcPts val="0"/>
              </a:spcBef>
            </a:pPr>
            <a:r>
              <a:rPr lang="en-GB" sz="4600" dirty="0" smtClean="0"/>
              <a:t>Stockpiling/bulk: drugs, N&amp;S, methadone</a:t>
            </a:r>
          </a:p>
          <a:p>
            <a:pPr marL="288000" indent="-324000">
              <a:lnSpc>
                <a:spcPct val="170000"/>
              </a:lnSpc>
              <a:spcBef>
                <a:spcPts val="0"/>
              </a:spcBef>
            </a:pPr>
            <a:r>
              <a:rPr lang="en-GB" sz="4600" dirty="0" smtClean="0"/>
              <a:t>Separation &amp;/or marking of N&amp;S and equipment </a:t>
            </a:r>
          </a:p>
          <a:p>
            <a:pPr marL="288000" indent="-324000">
              <a:lnSpc>
                <a:spcPct val="170000"/>
              </a:lnSpc>
              <a:spcBef>
                <a:spcPts val="0"/>
              </a:spcBef>
            </a:pPr>
            <a:r>
              <a:rPr lang="en-GB" sz="4600" dirty="0" smtClean="0"/>
              <a:t>Rules regarding not sharing N&amp;S, filters, </a:t>
            </a:r>
            <a:r>
              <a:rPr lang="en-GB" sz="4600" dirty="0" err="1" smtClean="0"/>
              <a:t>cinbins</a:t>
            </a:r>
            <a:endParaRPr lang="en-GB" sz="4600" dirty="0" smtClean="0"/>
          </a:p>
          <a:p>
            <a:pPr marL="288000" indent="-324000">
              <a:lnSpc>
                <a:spcPct val="170000"/>
              </a:lnSpc>
              <a:spcBef>
                <a:spcPts val="0"/>
              </a:spcBef>
            </a:pPr>
            <a:r>
              <a:rPr lang="en-GB" sz="4600" dirty="0" smtClean="0"/>
              <a:t>Being in charge of mixing up/drug mix distribution</a:t>
            </a:r>
          </a:p>
          <a:p>
            <a:pPr marL="288000" indent="-324000">
              <a:lnSpc>
                <a:spcPct val="170000"/>
              </a:lnSpc>
              <a:spcBef>
                <a:spcPts val="0"/>
              </a:spcBef>
            </a:pPr>
            <a:r>
              <a:rPr lang="en-GB" sz="4600" dirty="0" smtClean="0"/>
              <a:t>Temporary heroin smoking</a:t>
            </a:r>
          </a:p>
          <a:p>
            <a:pPr marL="288000" indent="-324000">
              <a:lnSpc>
                <a:spcPct val="170000"/>
              </a:lnSpc>
              <a:spcBef>
                <a:spcPts val="0"/>
              </a:spcBef>
            </a:pPr>
            <a:r>
              <a:rPr lang="en-GB" sz="4600" dirty="0" smtClean="0"/>
              <a:t>Maintaining social networks / reciprocal relations</a:t>
            </a:r>
          </a:p>
          <a:p>
            <a:pPr marL="288000" indent="-324000">
              <a:lnSpc>
                <a:spcPct val="170000"/>
              </a:lnSpc>
              <a:spcBef>
                <a:spcPts val="0"/>
              </a:spcBef>
            </a:pPr>
            <a:r>
              <a:rPr lang="en-GB" sz="4600" dirty="0" smtClean="0"/>
              <a:t>Carrying injecting ‘kit’ at all times / stashing N&amp;S</a:t>
            </a:r>
          </a:p>
          <a:p>
            <a:pPr marL="288000" indent="-324000">
              <a:lnSpc>
                <a:spcPct val="170000"/>
              </a:lnSpc>
              <a:spcBef>
                <a:spcPts val="0"/>
              </a:spcBef>
              <a:buNone/>
            </a:pPr>
            <a:endParaRPr lang="en-GB" sz="2800" dirty="0" smtClean="0"/>
          </a:p>
          <a:p>
            <a:pPr indent="-324000">
              <a:lnSpc>
                <a:spcPct val="170000"/>
              </a:lnSpc>
              <a:spcBef>
                <a:spcPts val="0"/>
              </a:spcBef>
            </a:pPr>
            <a:endParaRPr lang="en-GB" dirty="0" smtClean="0"/>
          </a:p>
          <a:p>
            <a:pPr>
              <a:buNone/>
            </a:pPr>
            <a:endParaRPr lang="en-GB" dirty="0" smtClean="0"/>
          </a:p>
          <a:p>
            <a:pPr>
              <a:buNone/>
            </a:pPr>
            <a:endParaRPr lang="en-GB" dirty="0" smtClean="0"/>
          </a:p>
          <a:p>
            <a:endParaRPr lang="en-GB" dirty="0"/>
          </a:p>
        </p:txBody>
      </p:sp>
    </p:spTree>
    <p:extLst>
      <p:ext uri="{BB962C8B-B14F-4D97-AF65-F5344CB8AC3E}">
        <p14:creationId xmlns:p14="http://schemas.microsoft.com/office/powerpoint/2010/main" val="1874759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772400" cy="1143000"/>
          </a:xfrm>
        </p:spPr>
        <p:txBody>
          <a:bodyPr>
            <a:normAutofit/>
          </a:bodyPr>
          <a:lstStyle/>
          <a:p>
            <a:pPr algn="ctr"/>
            <a:r>
              <a:rPr lang="en-GB" dirty="0" smtClean="0"/>
              <a:t>The role of pragmatics</a:t>
            </a:r>
            <a:endParaRPr lang="en-GB" dirty="0"/>
          </a:p>
        </p:txBody>
      </p:sp>
      <p:sp>
        <p:nvSpPr>
          <p:cNvPr id="3" name="Content Placeholder 2"/>
          <p:cNvSpPr>
            <a:spLocks noGrp="1"/>
          </p:cNvSpPr>
          <p:nvPr>
            <p:ph sz="quarter" idx="1"/>
          </p:nvPr>
        </p:nvSpPr>
        <p:spPr>
          <a:xfrm>
            <a:off x="429308" y="2060848"/>
            <a:ext cx="8424936" cy="5400600"/>
          </a:xfrm>
        </p:spPr>
        <p:txBody>
          <a:bodyPr>
            <a:noAutofit/>
          </a:bodyPr>
          <a:lstStyle/>
          <a:p>
            <a:pPr marL="0" indent="-324000">
              <a:spcBef>
                <a:spcPts val="1200"/>
              </a:spcBef>
            </a:pPr>
            <a:r>
              <a:rPr lang="en-GB" sz="2300" dirty="0" smtClean="0">
                <a:solidFill>
                  <a:schemeClr val="accent2"/>
                </a:solidFill>
              </a:rPr>
              <a:t>Vein care </a:t>
            </a:r>
            <a:r>
              <a:rPr lang="en-GB" sz="2300" dirty="0" smtClean="0"/>
              <a:t>(not sharing or reusing N&amp;S)</a:t>
            </a:r>
          </a:p>
          <a:p>
            <a:pPr marL="0" indent="-324000">
              <a:spcBef>
                <a:spcPts val="1200"/>
              </a:spcBef>
            </a:pPr>
            <a:r>
              <a:rPr lang="en-GB" sz="2300" dirty="0" smtClean="0">
                <a:solidFill>
                  <a:schemeClr val="accent2"/>
                </a:solidFill>
              </a:rPr>
              <a:t>Privacy/pleasure</a:t>
            </a:r>
            <a:r>
              <a:rPr lang="en-GB" sz="2300" dirty="0" smtClean="0"/>
              <a:t> (using alone/home, waiting, not sharing/reusing)</a:t>
            </a:r>
          </a:p>
          <a:p>
            <a:pPr marL="0" indent="-324000">
              <a:spcBef>
                <a:spcPts val="1200"/>
              </a:spcBef>
            </a:pPr>
            <a:r>
              <a:rPr lang="en-GB" sz="2300" dirty="0" smtClean="0">
                <a:solidFill>
                  <a:schemeClr val="accent2"/>
                </a:solidFill>
              </a:rPr>
              <a:t>Withdrawal avoidance </a:t>
            </a:r>
            <a:r>
              <a:rPr lang="en-GB" sz="2300" dirty="0" smtClean="0"/>
              <a:t>(preparedness, stockpiling, reciprocal 	relations)</a:t>
            </a:r>
          </a:p>
          <a:p>
            <a:pPr marL="0" indent="-324000">
              <a:spcBef>
                <a:spcPts val="1200"/>
              </a:spcBef>
            </a:pPr>
            <a:r>
              <a:rPr lang="en-GB" sz="2300" dirty="0" smtClean="0">
                <a:solidFill>
                  <a:schemeClr val="accent2"/>
                </a:solidFill>
              </a:rPr>
              <a:t>Image management </a:t>
            </a:r>
            <a:r>
              <a:rPr lang="en-GB" sz="2300" dirty="0" smtClean="0"/>
              <a:t>(using alone, waiting, smoking, not sharing)</a:t>
            </a:r>
          </a:p>
          <a:p>
            <a:pPr marL="0" indent="-324000">
              <a:spcBef>
                <a:spcPts val="1200"/>
              </a:spcBef>
            </a:pPr>
            <a:r>
              <a:rPr lang="en-GB" sz="2300" dirty="0" smtClean="0">
                <a:solidFill>
                  <a:schemeClr val="accent2"/>
                </a:solidFill>
              </a:rPr>
              <a:t>Control of drugs </a:t>
            </a:r>
            <a:r>
              <a:rPr lang="en-GB" sz="2300" dirty="0" smtClean="0"/>
              <a:t>(using alone, taking charge of mix)</a:t>
            </a:r>
          </a:p>
          <a:p>
            <a:pPr marL="0" indent="-324000">
              <a:spcBef>
                <a:spcPts val="1200"/>
              </a:spcBef>
            </a:pPr>
            <a:r>
              <a:rPr lang="en-GB" sz="2300" dirty="0" smtClean="0">
                <a:solidFill>
                  <a:schemeClr val="accent2"/>
                </a:solidFill>
              </a:rPr>
              <a:t>Preventing dirty hits </a:t>
            </a:r>
            <a:r>
              <a:rPr lang="en-GB" sz="2300" dirty="0" smtClean="0"/>
              <a:t>(not sharing/reusing, taking charge)</a:t>
            </a:r>
          </a:p>
          <a:p>
            <a:pPr marL="0" indent="-324000">
              <a:spcBef>
                <a:spcPts val="1200"/>
              </a:spcBef>
            </a:pPr>
            <a:r>
              <a:rPr lang="en-GB" sz="2300" dirty="0" smtClean="0">
                <a:solidFill>
                  <a:schemeClr val="accent2"/>
                </a:solidFill>
              </a:rPr>
              <a:t>BBV prevention </a:t>
            </a:r>
            <a:r>
              <a:rPr lang="en-GB" sz="2300" dirty="0" smtClean="0"/>
              <a:t>(not sharing, marking N&amp;S, demarcation of using 	areas &amp; equipment, smoking, preparedness)</a:t>
            </a:r>
            <a:endParaRPr lang="en-GB" sz="2300" dirty="0"/>
          </a:p>
        </p:txBody>
      </p:sp>
    </p:spTree>
    <p:extLst>
      <p:ext uri="{BB962C8B-B14F-4D97-AF65-F5344CB8AC3E}">
        <p14:creationId xmlns:p14="http://schemas.microsoft.com/office/powerpoint/2010/main" val="3099864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772400" cy="1143000"/>
          </a:xfrm>
        </p:spPr>
        <p:txBody>
          <a:bodyPr>
            <a:noAutofit/>
          </a:bodyPr>
          <a:lstStyle/>
          <a:p>
            <a:r>
              <a:rPr lang="en-GB" sz="4000" dirty="0" smtClean="0"/>
              <a:t/>
            </a:r>
            <a:br>
              <a:rPr lang="en-GB" sz="4000" dirty="0" smtClean="0"/>
            </a:br>
            <a:r>
              <a:rPr lang="en-GB" sz="4000" dirty="0" smtClean="0"/>
              <a:t/>
            </a:r>
            <a:br>
              <a:rPr lang="en-GB" sz="4000" dirty="0" smtClean="0"/>
            </a:br>
            <a:r>
              <a:rPr lang="en-GB" sz="4000" dirty="0"/>
              <a:t/>
            </a:r>
            <a:br>
              <a:rPr lang="en-GB" sz="4000" dirty="0"/>
            </a:br>
            <a:r>
              <a:rPr lang="en-GB" sz="4000" dirty="0" smtClean="0"/>
              <a:t/>
            </a:r>
            <a:br>
              <a:rPr lang="en-GB" sz="4000" dirty="0" smtClean="0"/>
            </a:br>
            <a:r>
              <a:rPr lang="en-GB" sz="4000" dirty="0"/>
              <a:t/>
            </a:r>
            <a:br>
              <a:rPr lang="en-GB" sz="4000" dirty="0"/>
            </a:br>
            <a:r>
              <a:rPr lang="en-GB" sz="4000" dirty="0" smtClean="0"/>
              <a:t>			</a:t>
            </a:r>
            <a:br>
              <a:rPr lang="en-GB" sz="4000" dirty="0" smtClean="0"/>
            </a:br>
            <a:r>
              <a:rPr lang="en-GB" sz="4000" dirty="0" smtClean="0"/>
              <a:t>Withdrawal avoidance:</a:t>
            </a:r>
            <a:br>
              <a:rPr lang="en-GB" sz="4000" dirty="0" smtClean="0"/>
            </a:br>
            <a:r>
              <a:rPr lang="en-GB" sz="4000" dirty="0" smtClean="0"/>
              <a:t>		   </a:t>
            </a:r>
            <a:r>
              <a:rPr lang="en-GB" sz="3600" dirty="0" smtClean="0">
                <a:solidFill>
                  <a:schemeClr val="accent2"/>
                </a:solidFill>
              </a:rPr>
              <a:t>OST sharing &amp; stockpiling</a:t>
            </a:r>
            <a:endParaRPr lang="en-GB" sz="3600" dirty="0">
              <a:solidFill>
                <a:schemeClr val="accent2"/>
              </a:solidFill>
            </a:endParaRPr>
          </a:p>
        </p:txBody>
      </p:sp>
      <p:sp>
        <p:nvSpPr>
          <p:cNvPr id="3" name="Content Placeholder 2"/>
          <p:cNvSpPr>
            <a:spLocks noGrp="1"/>
          </p:cNvSpPr>
          <p:nvPr>
            <p:ph idx="1"/>
          </p:nvPr>
        </p:nvSpPr>
        <p:spPr>
          <a:xfrm>
            <a:off x="683568" y="1772816"/>
            <a:ext cx="7848872" cy="5085184"/>
          </a:xfrm>
        </p:spPr>
        <p:txBody>
          <a:bodyPr>
            <a:normAutofit/>
          </a:bodyPr>
          <a:lstStyle/>
          <a:p>
            <a:pPr>
              <a:buNone/>
            </a:pPr>
            <a:endParaRPr lang="en-GB" dirty="0" smtClean="0"/>
          </a:p>
          <a:p>
            <a:pPr>
              <a:buNone/>
            </a:pPr>
            <a:r>
              <a:rPr lang="en-GB" dirty="0" smtClean="0"/>
              <a:t>	</a:t>
            </a:r>
            <a:r>
              <a:rPr lang="en-GB" i="1" dirty="0" smtClean="0"/>
              <a:t>I keep a stash of methadone up there, at my dad’s ... it’s there for emergencies. You know, emergencies. (Jeff)</a:t>
            </a:r>
          </a:p>
          <a:p>
            <a:pPr>
              <a:buNone/>
            </a:pPr>
            <a:endParaRPr lang="en-GB" i="1" dirty="0" smtClean="0"/>
          </a:p>
          <a:p>
            <a:pPr>
              <a:buNone/>
            </a:pPr>
            <a:r>
              <a:rPr lang="en-GB" i="1" dirty="0" smtClean="0"/>
              <a:t>	Cause I don’t have to take it in front of the chemist, I can take what I want. I don’t have to take the full amount ... But if you take it in the chemist, you’ve got to do it all at once and you’re not allowed to save any, you have to drink it all. (Colin)</a:t>
            </a:r>
          </a:p>
          <a:p>
            <a:pPr>
              <a:buNone/>
            </a:pPr>
            <a:endParaRPr lang="en-GB" i="1" dirty="0" smtClean="0"/>
          </a:p>
          <a:p>
            <a:pPr>
              <a:buNone/>
            </a:pPr>
            <a:r>
              <a:rPr lang="en-GB" i="1" dirty="0" smtClean="0"/>
              <a:t>	I had half a bottle of methadone I was able to give him ... it was nice to help him out because that bit of methadone will get him out of trouble (</a:t>
            </a:r>
            <a:r>
              <a:rPr lang="en-GB" i="1" dirty="0" err="1" smtClean="0"/>
              <a:t>Ros</a:t>
            </a:r>
            <a:r>
              <a:rPr lang="en-GB" i="1" dirty="0" smtClean="0"/>
              <a:t>)</a:t>
            </a:r>
          </a:p>
          <a:p>
            <a:endParaRPr lang="en-GB" i="1" dirty="0" smtClean="0"/>
          </a:p>
          <a:p>
            <a:endParaRPr lang="en-GB" dirty="0"/>
          </a:p>
        </p:txBody>
      </p:sp>
    </p:spTree>
    <p:extLst>
      <p:ext uri="{BB962C8B-B14F-4D97-AF65-F5344CB8AC3E}">
        <p14:creationId xmlns:p14="http://schemas.microsoft.com/office/powerpoint/2010/main" val="131252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a:xfrm>
            <a:off x="755576" y="2060848"/>
            <a:ext cx="7543801" cy="4023360"/>
          </a:xfrm>
        </p:spPr>
        <p:txBody>
          <a:bodyPr>
            <a:normAutofit/>
          </a:bodyPr>
          <a:lstStyle/>
          <a:p>
            <a:r>
              <a:rPr lang="en-GB" dirty="0" smtClean="0"/>
              <a:t>LSHTM qualitative research: eliciting SU perspectives</a:t>
            </a:r>
          </a:p>
          <a:p>
            <a:r>
              <a:rPr lang="en-GB" dirty="0" smtClean="0"/>
              <a:t>Hepatitis C – the need for a new approach</a:t>
            </a:r>
          </a:p>
          <a:p>
            <a:endParaRPr lang="en-GB" dirty="0" smtClean="0"/>
          </a:p>
          <a:p>
            <a:r>
              <a:rPr lang="en-GB" dirty="0" smtClean="0"/>
              <a:t>HCV treatment provision: the role of flexibility</a:t>
            </a:r>
          </a:p>
          <a:p>
            <a:r>
              <a:rPr lang="en-GB" dirty="0" smtClean="0"/>
              <a:t>HCV prevention: the role of pragmatics</a:t>
            </a:r>
          </a:p>
          <a:p>
            <a:r>
              <a:rPr lang="en-GB" dirty="0" smtClean="0"/>
              <a:t>Tensions &amp; limits: OST &amp; vein care service provision</a:t>
            </a:r>
          </a:p>
          <a:p>
            <a:endParaRPr lang="en-GB" dirty="0" smtClean="0"/>
          </a:p>
          <a:p>
            <a:r>
              <a:rPr lang="en-GB" dirty="0" smtClean="0"/>
              <a:t>OST service user advocacy /  innovations in harm reduction </a:t>
            </a:r>
          </a:p>
          <a:p>
            <a:r>
              <a:rPr lang="en-GB" dirty="0" smtClean="0"/>
              <a:t>From ‘risk’ to pragmatics: implications for interventions</a:t>
            </a:r>
          </a:p>
          <a:p>
            <a:endParaRPr lang="en-GB" dirty="0" smtClean="0"/>
          </a:p>
          <a:p>
            <a:endParaRPr lang="en-GB" dirty="0" smtClean="0"/>
          </a:p>
          <a:p>
            <a:endParaRPr lang="en-GB" dirty="0" smtClean="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8136904" cy="1152128"/>
          </a:xfrm>
        </p:spPr>
        <p:txBody>
          <a:bodyPr>
            <a:noAutofit/>
          </a:bodyPr>
          <a:lstStyle/>
          <a:p>
            <a:r>
              <a:rPr lang="en-GB" sz="4000" dirty="0" smtClean="0"/>
              <a:t>Dirty hits &amp; citric burns: </a:t>
            </a:r>
            <a:br>
              <a:rPr lang="en-GB" sz="4000" dirty="0" smtClean="0"/>
            </a:br>
            <a:r>
              <a:rPr lang="en-GB" sz="4000" dirty="0" smtClean="0">
                <a:solidFill>
                  <a:schemeClr val="accent2"/>
                </a:solidFill>
              </a:rPr>
              <a:t>                           taking charge</a:t>
            </a:r>
            <a:endParaRPr lang="en-GB" sz="4000" dirty="0">
              <a:solidFill>
                <a:schemeClr val="accent2"/>
              </a:solidFill>
            </a:endParaRPr>
          </a:p>
        </p:txBody>
      </p:sp>
      <p:sp>
        <p:nvSpPr>
          <p:cNvPr id="3" name="Content Placeholder 2"/>
          <p:cNvSpPr>
            <a:spLocks noGrp="1"/>
          </p:cNvSpPr>
          <p:nvPr>
            <p:ph sz="quarter" idx="1"/>
          </p:nvPr>
        </p:nvSpPr>
        <p:spPr>
          <a:xfrm>
            <a:off x="899592" y="1556792"/>
            <a:ext cx="7560840" cy="4680520"/>
          </a:xfrm>
        </p:spPr>
        <p:txBody>
          <a:bodyPr>
            <a:normAutofit/>
          </a:bodyPr>
          <a:lstStyle/>
          <a:p>
            <a:pPr>
              <a:buNone/>
            </a:pPr>
            <a:endParaRPr lang="en-GB" sz="2800" dirty="0" smtClean="0"/>
          </a:p>
          <a:p>
            <a:pPr>
              <a:buNone/>
            </a:pPr>
            <a:r>
              <a:rPr lang="en-GB" sz="2800" dirty="0" smtClean="0"/>
              <a:t>	</a:t>
            </a:r>
            <a:r>
              <a:rPr lang="en-GB" sz="2200" dirty="0" smtClean="0"/>
              <a:t> </a:t>
            </a:r>
            <a:r>
              <a:rPr lang="en-GB" sz="2200" i="1" dirty="0" smtClean="0"/>
              <a:t>I’ll add a bit [citric] if I need to, but </a:t>
            </a:r>
            <a:r>
              <a:rPr lang="en-GB" sz="2200" i="1" dirty="0" err="1" smtClean="0"/>
              <a:t>ain’t</a:t>
            </a:r>
            <a:r>
              <a:rPr lang="en-GB" sz="2200" i="1" dirty="0" smtClean="0"/>
              <a:t> </a:t>
            </a:r>
            <a:r>
              <a:rPr lang="en-GB" sz="2200" i="1" dirty="0" err="1" smtClean="0"/>
              <a:t>gonna</a:t>
            </a:r>
            <a:r>
              <a:rPr lang="en-GB" sz="2200" i="1" dirty="0" smtClean="0"/>
              <a:t> put too much in ‘</a:t>
            </a:r>
            <a:r>
              <a:rPr lang="en-GB" sz="2200" i="1" dirty="0" err="1" smtClean="0"/>
              <a:t>cos</a:t>
            </a:r>
            <a:r>
              <a:rPr lang="en-GB" sz="2200" i="1" dirty="0" smtClean="0"/>
              <a:t> it burns ... </a:t>
            </a:r>
            <a:r>
              <a:rPr lang="en-GB" sz="2200" i="1" dirty="0" smtClean="0">
                <a:solidFill>
                  <a:schemeClr val="accent2"/>
                </a:solidFill>
              </a:rPr>
              <a:t>That’s why I used to cook up my own hit, I never trusted anyone to do it </a:t>
            </a:r>
            <a:r>
              <a:rPr lang="en-GB" sz="2200" i="1" dirty="0" smtClean="0"/>
              <a:t>… From when I had that citric, I was like “No mate, you </a:t>
            </a:r>
            <a:r>
              <a:rPr lang="en-GB" sz="2200" i="1" dirty="0" err="1" smtClean="0"/>
              <a:t>ain’t</a:t>
            </a:r>
            <a:r>
              <a:rPr lang="en-GB" sz="2200" i="1" dirty="0" smtClean="0"/>
              <a:t> fucking cooking my gear no more mate”, sod that. ‘Cos you’d end up with blotches everywhere, where it burnt everywhere. (Rebecca)</a:t>
            </a:r>
          </a:p>
          <a:p>
            <a:pPr>
              <a:buNone/>
            </a:pPr>
            <a:endParaRPr lang="en-GB" sz="2200" i="1" dirty="0" smtClean="0"/>
          </a:p>
          <a:p>
            <a:pPr>
              <a:buNone/>
            </a:pPr>
            <a:r>
              <a:rPr lang="en-GB" sz="2200" i="1" dirty="0" smtClean="0"/>
              <a:t>  I’d had a dirty hit once before  ... you get a great big pounding headache and you go all shivery and oh, it’s horrible, really horrible, </a:t>
            </a:r>
            <a:r>
              <a:rPr lang="en-GB" sz="2200" i="1" dirty="0" smtClean="0">
                <a:solidFill>
                  <a:schemeClr val="accent2"/>
                </a:solidFill>
              </a:rPr>
              <a:t>so it was just from that I knew to keep my shit clean</a:t>
            </a:r>
            <a:r>
              <a:rPr lang="en-GB" sz="2200" i="1" dirty="0" smtClean="0"/>
              <a:t>. (Abby)</a:t>
            </a:r>
          </a:p>
          <a:p>
            <a:endParaRPr lang="en-GB" sz="2800" dirty="0" smtClean="0"/>
          </a:p>
          <a:p>
            <a:pPr>
              <a:buNone/>
            </a:pPr>
            <a:endParaRPr lang="en-GB" sz="2800" dirty="0" smtClean="0"/>
          </a:p>
          <a:p>
            <a:pPr>
              <a:buNone/>
            </a:pPr>
            <a:endParaRPr lang="en-GB" dirty="0" smtClean="0"/>
          </a:p>
          <a:p>
            <a:pPr>
              <a:buNone/>
            </a:pPr>
            <a:endParaRPr lang="en-GB" dirty="0" smtClean="0"/>
          </a:p>
          <a:p>
            <a:pPr>
              <a:buNone/>
            </a:pPr>
            <a:endParaRPr lang="en-GB" dirty="0" smtClean="0"/>
          </a:p>
          <a:p>
            <a:endParaRPr lang="en-GB" dirty="0" smtClean="0"/>
          </a:p>
          <a:p>
            <a:endParaRPr lang="en-GB" dirty="0"/>
          </a:p>
        </p:txBody>
      </p:sp>
    </p:spTree>
    <p:extLst>
      <p:ext uri="{BB962C8B-B14F-4D97-AF65-F5344CB8AC3E}">
        <p14:creationId xmlns:p14="http://schemas.microsoft.com/office/powerpoint/2010/main" val="1919783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772400" cy="1143000"/>
          </a:xfrm>
        </p:spPr>
        <p:txBody>
          <a:bodyPr>
            <a:normAutofit/>
          </a:bodyPr>
          <a:lstStyle/>
          <a:p>
            <a:r>
              <a:rPr lang="en-GB" sz="4000" dirty="0" smtClean="0"/>
              <a:t>Vein care: </a:t>
            </a:r>
            <a:br>
              <a:rPr lang="en-GB" sz="4000" dirty="0" smtClean="0"/>
            </a:br>
            <a:r>
              <a:rPr lang="en-GB" sz="4000" dirty="0" smtClean="0"/>
              <a:t>		</a:t>
            </a:r>
            <a:r>
              <a:rPr lang="en-GB" sz="4000" dirty="0" smtClean="0">
                <a:solidFill>
                  <a:schemeClr val="accent2"/>
                </a:solidFill>
              </a:rPr>
              <a:t>new works = sharp works</a:t>
            </a:r>
            <a:endParaRPr lang="en-GB" sz="4000" dirty="0">
              <a:solidFill>
                <a:schemeClr val="accent2"/>
              </a:solidFill>
            </a:endParaRPr>
          </a:p>
        </p:txBody>
      </p:sp>
      <p:sp>
        <p:nvSpPr>
          <p:cNvPr id="3" name="Content Placeholder 2"/>
          <p:cNvSpPr>
            <a:spLocks noGrp="1"/>
          </p:cNvSpPr>
          <p:nvPr>
            <p:ph sz="quarter" idx="1"/>
          </p:nvPr>
        </p:nvSpPr>
        <p:spPr>
          <a:xfrm>
            <a:off x="611560" y="2132856"/>
            <a:ext cx="8219256" cy="4997152"/>
          </a:xfrm>
        </p:spPr>
        <p:txBody>
          <a:bodyPr>
            <a:normAutofit/>
          </a:bodyPr>
          <a:lstStyle/>
          <a:p>
            <a:pPr>
              <a:buNone/>
            </a:pPr>
            <a:r>
              <a:rPr lang="en-GB" dirty="0" smtClean="0">
                <a:solidFill>
                  <a:schemeClr val="accent1"/>
                </a:solidFill>
                <a:effectLst>
                  <a:outerShdw blurRad="38100" dist="38100" dir="2700000" algn="tl">
                    <a:srgbClr val="000000">
                      <a:alpha val="43137"/>
                    </a:srgbClr>
                  </a:outerShdw>
                </a:effectLst>
              </a:rPr>
              <a:t> </a:t>
            </a:r>
            <a:r>
              <a:rPr lang="en-GB" i="1" dirty="0" smtClean="0"/>
              <a:t>	I’m not going to use a pin [needle] more than once, once its punctured my skin twice that pin is dead now because it’s blunt, </a:t>
            </a:r>
            <a:r>
              <a:rPr lang="en-GB" i="1" dirty="0" smtClean="0">
                <a:solidFill>
                  <a:schemeClr val="accent2"/>
                </a:solidFill>
              </a:rPr>
              <a:t>therefore I can’t share anyone else’s because it’s blunt already</a:t>
            </a:r>
            <a:r>
              <a:rPr lang="en-GB" i="1" dirty="0" smtClean="0"/>
              <a:t>, that was one of the reasons. That was the main reason. (Andy) </a:t>
            </a:r>
          </a:p>
          <a:p>
            <a:pPr>
              <a:buNone/>
            </a:pPr>
            <a:endParaRPr lang="en-GB" i="1" dirty="0" smtClean="0"/>
          </a:p>
          <a:p>
            <a:pPr>
              <a:buNone/>
            </a:pPr>
            <a:r>
              <a:rPr lang="en-GB" i="1" dirty="0" smtClean="0"/>
              <a:t>	</a:t>
            </a:r>
            <a:r>
              <a:rPr lang="en-GB" i="1" dirty="0" smtClean="0">
                <a:solidFill>
                  <a:schemeClr val="accent2"/>
                </a:solidFill>
              </a:rPr>
              <a:t>If you always use fresh needles you minimise any vein damage </a:t>
            </a:r>
            <a:r>
              <a:rPr lang="en-GB" i="1" dirty="0" smtClean="0"/>
              <a:t>... [I do it] to look after my veins to try and get more usage out of them (Jeff)</a:t>
            </a:r>
          </a:p>
          <a:p>
            <a:pPr>
              <a:buNone/>
            </a:pPr>
            <a:endParaRPr lang="en-GB" i="1" dirty="0" smtClean="0"/>
          </a:p>
          <a:p>
            <a:pPr>
              <a:buNone/>
            </a:pPr>
            <a:r>
              <a:rPr lang="en-GB" i="1" dirty="0" smtClean="0"/>
              <a:t>	</a:t>
            </a:r>
            <a:r>
              <a:rPr lang="en-GB" i="1" dirty="0" smtClean="0">
                <a:solidFill>
                  <a:schemeClr val="accent2"/>
                </a:solidFill>
              </a:rPr>
              <a:t>People would rather use clean works because they’re sharp for a start</a:t>
            </a:r>
            <a:r>
              <a:rPr lang="en-GB" i="1" u="sng" dirty="0" smtClean="0"/>
              <a:t> </a:t>
            </a:r>
            <a:r>
              <a:rPr lang="en-GB" i="1" dirty="0" smtClean="0"/>
              <a:t>so, you know, they’re not going to be blunt. But does the message get through? Because hep C, you know: “yeah hep C, so what. I’m not going to drop down dead tomorrow. (Giles) </a:t>
            </a:r>
          </a:p>
          <a:p>
            <a:pPr>
              <a:buNone/>
            </a:pPr>
            <a:endParaRPr lang="en-GB" i="1" dirty="0" smtClean="0"/>
          </a:p>
          <a:p>
            <a:endParaRPr lang="en-GB" dirty="0"/>
          </a:p>
        </p:txBody>
      </p:sp>
    </p:spTree>
    <p:extLst>
      <p:ext uri="{BB962C8B-B14F-4D97-AF65-F5344CB8AC3E}">
        <p14:creationId xmlns:p14="http://schemas.microsoft.com/office/powerpoint/2010/main" val="1716895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895" y="447423"/>
            <a:ext cx="8229600" cy="1143000"/>
          </a:xfrm>
        </p:spPr>
        <p:txBody>
          <a:bodyPr>
            <a:normAutofit fontScale="90000"/>
          </a:bodyPr>
          <a:lstStyle/>
          <a:p>
            <a:r>
              <a:rPr lang="en-AU" sz="4000" dirty="0" smtClean="0"/>
              <a:t>Track marks &amp; stigma</a:t>
            </a:r>
            <a:br>
              <a:rPr lang="en-AU" sz="4000" dirty="0" smtClean="0"/>
            </a:br>
            <a:r>
              <a:rPr lang="en-AU" sz="4000" dirty="0" smtClean="0"/>
              <a:t>			</a:t>
            </a:r>
            <a:r>
              <a:rPr lang="en-AU" sz="4000" dirty="0" smtClean="0">
                <a:solidFill>
                  <a:schemeClr val="accent2"/>
                </a:solidFill>
              </a:rPr>
              <a:t>Used </a:t>
            </a:r>
            <a:r>
              <a:rPr lang="en-AU" sz="4000" dirty="0">
                <a:solidFill>
                  <a:schemeClr val="accent2"/>
                </a:solidFill>
              </a:rPr>
              <a:t>works = blunt works</a:t>
            </a:r>
            <a:endParaRPr lang="en-GB" sz="4000" dirty="0">
              <a:solidFill>
                <a:schemeClr val="accent2"/>
              </a:solidFill>
            </a:endParaRPr>
          </a:p>
        </p:txBody>
      </p:sp>
      <p:pic>
        <p:nvPicPr>
          <p:cNvPr id="4" name="Picture 6" descr="Needles"/>
          <p:cNvPicPr>
            <a:picLocks noGrp="1" noChangeAspect="1" noChangeArrowheads="1"/>
          </p:cNvPicPr>
          <p:nvPr>
            <p:ph idx="1"/>
          </p:nvPr>
        </p:nvPicPr>
        <p:blipFill>
          <a:blip r:embed="rId3" cstate="print"/>
          <a:stretch>
            <a:fillRect/>
          </a:stretch>
        </p:blipFill>
        <p:spPr bwMode="auto">
          <a:xfrm>
            <a:off x="410147" y="3512752"/>
            <a:ext cx="3006720" cy="1966394"/>
          </a:xfrm>
          <a:prstGeom prst="rect">
            <a:avLst/>
          </a:prstGeom>
          <a:noFill/>
          <a:ln w="9525">
            <a:noFill/>
            <a:miter lim="800000"/>
            <a:headEnd/>
            <a:tailEnd/>
          </a:ln>
        </p:spPr>
      </p:pic>
      <p:sp>
        <p:nvSpPr>
          <p:cNvPr id="5" name="Rectangle 4"/>
          <p:cNvSpPr/>
          <p:nvPr/>
        </p:nvSpPr>
        <p:spPr>
          <a:xfrm>
            <a:off x="3851919" y="3585039"/>
            <a:ext cx="4752529" cy="1785104"/>
          </a:xfrm>
          <a:prstGeom prst="rect">
            <a:avLst/>
          </a:prstGeom>
        </p:spPr>
        <p:txBody>
          <a:bodyPr wrap="square">
            <a:spAutoFit/>
          </a:bodyPr>
          <a:lstStyle/>
          <a:p>
            <a:r>
              <a:rPr lang="en-AU" sz="2200" i="1" dirty="0" smtClean="0">
                <a:solidFill>
                  <a:schemeClr val="accent2"/>
                </a:solidFill>
              </a:rPr>
              <a:t>[Needles] getting blunt mainly and just  leaves scars. </a:t>
            </a:r>
            <a:r>
              <a:rPr lang="en-AU" sz="2200" i="1" dirty="0" smtClean="0"/>
              <a:t>Also that picture in the clinics . Once, twice, three, five times used and you see it wear down. </a:t>
            </a:r>
          </a:p>
          <a:p>
            <a:r>
              <a:rPr lang="en-AU" sz="2200" i="1" dirty="0" smtClean="0"/>
              <a:t>(Phil, Sydney)</a:t>
            </a:r>
            <a:endParaRPr lang="en-AU" sz="2200" i="1" dirty="0"/>
          </a:p>
        </p:txBody>
      </p:sp>
      <p:sp>
        <p:nvSpPr>
          <p:cNvPr id="6" name="Rectangle 5"/>
          <p:cNvSpPr/>
          <p:nvPr/>
        </p:nvSpPr>
        <p:spPr>
          <a:xfrm>
            <a:off x="467545" y="1708320"/>
            <a:ext cx="8208912" cy="2646878"/>
          </a:xfrm>
          <a:prstGeom prst="rect">
            <a:avLst/>
          </a:prstGeom>
        </p:spPr>
        <p:txBody>
          <a:bodyPr wrap="square">
            <a:spAutoFit/>
          </a:bodyPr>
          <a:lstStyle/>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AU" sz="2800" dirty="0" smtClean="0">
              <a:solidFill>
                <a:srgbClr val="FF0000"/>
              </a:solidFill>
            </a:endParaRPr>
          </a:p>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2200" i="1" dirty="0" smtClean="0">
                <a:solidFill>
                  <a:schemeClr val="accent2"/>
                </a:solidFill>
              </a:rPr>
              <a:t>[I didn’t share] because I didn’t want scars to start off with and blunt needles give you scars </a:t>
            </a:r>
            <a:r>
              <a:rPr lang="en-AU" sz="2200" i="1" dirty="0" smtClean="0"/>
              <a:t>… that was a massive thing to me ‘cause I didn’t want to go home and embarrass my family. (Lisa, Sydney)</a:t>
            </a:r>
          </a:p>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AU" sz="2400" dirty="0" smtClean="0"/>
          </a:p>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AU" sz="2400" dirty="0" smtClean="0"/>
          </a:p>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AU" sz="2400" dirty="0" smtClean="0"/>
          </a:p>
        </p:txBody>
      </p:sp>
      <p:sp>
        <p:nvSpPr>
          <p:cNvPr id="8" name="Rectangle 7"/>
          <p:cNvSpPr/>
          <p:nvPr/>
        </p:nvSpPr>
        <p:spPr>
          <a:xfrm>
            <a:off x="251520" y="5805264"/>
            <a:ext cx="7992888" cy="461665"/>
          </a:xfrm>
          <a:prstGeom prst="rect">
            <a:avLst/>
          </a:prstGeom>
        </p:spPr>
        <p:txBody>
          <a:bodyPr wrap="square">
            <a:spAutoFit/>
          </a:bodyPr>
          <a:lstStyle/>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2400" dirty="0" smtClean="0"/>
          </a:p>
        </p:txBody>
      </p:sp>
      <p:sp>
        <p:nvSpPr>
          <p:cNvPr id="3" name="TextBox 2"/>
          <p:cNvSpPr txBox="1"/>
          <p:nvPr/>
        </p:nvSpPr>
        <p:spPr>
          <a:xfrm>
            <a:off x="251521" y="5661248"/>
            <a:ext cx="8424936" cy="984885"/>
          </a:xfrm>
          <a:prstGeom prst="rect">
            <a:avLst/>
          </a:prstGeom>
          <a:noFill/>
        </p:spPr>
        <p:txBody>
          <a:bodyPr wrap="square" rtlCol="0">
            <a:spAutoFit/>
          </a:bodyPr>
          <a:lstStyle/>
          <a:p>
            <a:r>
              <a:rPr lang="en-US" sz="2000" i="1" dirty="0">
                <a:solidFill>
                  <a:schemeClr val="accent2"/>
                </a:solidFill>
              </a:rPr>
              <a:t>I like new stuff </a:t>
            </a:r>
            <a:r>
              <a:rPr lang="en-US" sz="2000" i="1" dirty="0"/>
              <a:t>and, you know, it’s good to have those new ones there … </a:t>
            </a:r>
            <a:r>
              <a:rPr lang="en-US" sz="2000" i="1" dirty="0">
                <a:solidFill>
                  <a:schemeClr val="accent2"/>
                </a:solidFill>
              </a:rPr>
              <a:t>And it doesn’t leave as big a mark as it does I think with the blunt ones</a:t>
            </a:r>
            <a:r>
              <a:rPr lang="en-US" sz="2000" i="1" dirty="0"/>
              <a:t>. (Evan, </a:t>
            </a:r>
            <a:r>
              <a:rPr lang="en-US" sz="2000" i="1" dirty="0" smtClean="0"/>
              <a:t>Sydney) </a:t>
            </a:r>
            <a:endParaRPr lang="en-GB" sz="2000" i="1" dirty="0"/>
          </a:p>
          <a:p>
            <a:r>
              <a:rPr lang="en-GB" dirty="0"/>
              <a:t> </a:t>
            </a:r>
          </a:p>
        </p:txBody>
      </p:sp>
    </p:spTree>
    <p:extLst>
      <p:ext uri="{BB962C8B-B14F-4D97-AF65-F5344CB8AC3E}">
        <p14:creationId xmlns:p14="http://schemas.microsoft.com/office/powerpoint/2010/main" val="3006769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normAutofit/>
          </a:bodyPr>
          <a:lstStyle/>
          <a:p>
            <a:pPr algn="ctr"/>
            <a:r>
              <a:rPr lang="en-GB" sz="4400" dirty="0" smtClean="0"/>
              <a:t> </a:t>
            </a:r>
            <a:r>
              <a:rPr lang="en-GB" sz="4000" dirty="0" smtClean="0"/>
              <a:t>Missed intervention opportunities</a:t>
            </a:r>
            <a:endParaRPr lang="en-GB" sz="4000" dirty="0"/>
          </a:p>
        </p:txBody>
      </p:sp>
      <p:sp>
        <p:nvSpPr>
          <p:cNvPr id="3" name="Content Placeholder 2"/>
          <p:cNvSpPr>
            <a:spLocks noGrp="1"/>
          </p:cNvSpPr>
          <p:nvPr>
            <p:ph idx="1"/>
          </p:nvPr>
        </p:nvSpPr>
        <p:spPr>
          <a:xfrm>
            <a:off x="539552" y="1268760"/>
            <a:ext cx="8280920" cy="4968552"/>
          </a:xfrm>
        </p:spPr>
        <p:txBody>
          <a:bodyPr>
            <a:normAutofit fontScale="55000" lnSpcReduction="20000"/>
          </a:bodyPr>
          <a:lstStyle/>
          <a:p>
            <a:pPr algn="ctr">
              <a:buNone/>
            </a:pPr>
            <a:endParaRPr lang="en-GB" sz="5900" dirty="0" smtClean="0">
              <a:solidFill>
                <a:srgbClr val="FF0000"/>
              </a:solidFill>
            </a:endParaRPr>
          </a:p>
          <a:p>
            <a:pPr indent="0">
              <a:lnSpc>
                <a:spcPct val="120000"/>
              </a:lnSpc>
              <a:spcBef>
                <a:spcPts val="0"/>
              </a:spcBef>
              <a:spcAft>
                <a:spcPts val="0"/>
              </a:spcAft>
              <a:buNone/>
            </a:pPr>
            <a:endParaRPr lang="en-GB" sz="5100" dirty="0" smtClean="0"/>
          </a:p>
          <a:p>
            <a:pPr indent="0">
              <a:lnSpc>
                <a:spcPct val="120000"/>
              </a:lnSpc>
              <a:spcBef>
                <a:spcPts val="0"/>
              </a:spcBef>
              <a:spcAft>
                <a:spcPts val="0"/>
              </a:spcAft>
              <a:buNone/>
            </a:pPr>
            <a:r>
              <a:rPr lang="en-GB" sz="3600" dirty="0" smtClean="0"/>
              <a:t>Q: Will they help you to find veins in other places?</a:t>
            </a:r>
          </a:p>
          <a:p>
            <a:pPr indent="0">
              <a:lnSpc>
                <a:spcPct val="120000"/>
              </a:lnSpc>
              <a:spcBef>
                <a:spcPts val="0"/>
              </a:spcBef>
              <a:spcAft>
                <a:spcPts val="0"/>
              </a:spcAft>
              <a:buNone/>
            </a:pPr>
            <a:r>
              <a:rPr lang="en-GB" sz="3600" i="1" dirty="0" smtClean="0">
                <a:solidFill>
                  <a:schemeClr val="accent2"/>
                </a:solidFill>
              </a:rPr>
              <a:t>No, for you to ask, no, because they will immediately go, oh well, try smoking. And you know, they don’t get it</a:t>
            </a:r>
            <a:r>
              <a:rPr lang="en-GB" sz="3600" i="1" dirty="0" smtClean="0"/>
              <a:t>. Fucking hell, you know, smoking ! (Tony)</a:t>
            </a:r>
          </a:p>
          <a:p>
            <a:pPr indent="0">
              <a:lnSpc>
                <a:spcPct val="120000"/>
              </a:lnSpc>
              <a:spcBef>
                <a:spcPts val="0"/>
              </a:spcBef>
              <a:spcAft>
                <a:spcPts val="0"/>
              </a:spcAft>
              <a:buNone/>
            </a:pPr>
            <a:endParaRPr lang="en-GB" sz="3600" i="1" dirty="0" smtClean="0"/>
          </a:p>
          <a:p>
            <a:pPr indent="0">
              <a:lnSpc>
                <a:spcPct val="120000"/>
              </a:lnSpc>
              <a:spcBef>
                <a:spcPts val="0"/>
              </a:spcBef>
              <a:spcAft>
                <a:spcPts val="0"/>
              </a:spcAft>
              <a:buNone/>
            </a:pPr>
            <a:r>
              <a:rPr lang="en-GB" sz="3600" i="1" dirty="0" smtClean="0">
                <a:solidFill>
                  <a:schemeClr val="tx1"/>
                </a:solidFill>
              </a:rPr>
              <a:t>Sometimes I just can’t get [the femoral vein] look, I got two fingers here, </a:t>
            </a:r>
            <a:r>
              <a:rPr lang="en-GB" sz="3600" i="1" dirty="0" smtClean="0">
                <a:solidFill>
                  <a:schemeClr val="accent2"/>
                </a:solidFill>
              </a:rPr>
              <a:t>can you tell me where the best place is to go? </a:t>
            </a:r>
            <a:r>
              <a:rPr lang="en-GB" sz="3600" i="1" dirty="0" smtClean="0">
                <a:solidFill>
                  <a:schemeClr val="tx1"/>
                </a:solidFill>
              </a:rPr>
              <a:t>(Helene)</a:t>
            </a:r>
            <a:endParaRPr lang="en-GB" sz="3600" i="1" dirty="0" smtClean="0"/>
          </a:p>
          <a:p>
            <a:pPr indent="0">
              <a:lnSpc>
                <a:spcPct val="120000"/>
              </a:lnSpc>
              <a:spcBef>
                <a:spcPts val="0"/>
              </a:spcBef>
              <a:spcAft>
                <a:spcPts val="0"/>
              </a:spcAft>
              <a:buNone/>
            </a:pPr>
            <a:endParaRPr lang="en-GB" sz="3600" i="1" dirty="0" smtClean="0"/>
          </a:p>
          <a:p>
            <a:pPr indent="0">
              <a:lnSpc>
                <a:spcPct val="120000"/>
              </a:lnSpc>
              <a:spcBef>
                <a:spcPts val="0"/>
              </a:spcBef>
              <a:spcAft>
                <a:spcPts val="0"/>
              </a:spcAft>
              <a:buNone/>
            </a:pPr>
            <a:r>
              <a:rPr lang="en-GB" sz="3600" i="1" dirty="0" smtClean="0"/>
              <a:t>At one place, only because it was attached to the hospital, it was like a big poster of a man and he showed all his veins and his arteries, like red and blue, and </a:t>
            </a:r>
            <a:r>
              <a:rPr lang="en-GB" sz="3600" i="1" dirty="0" smtClean="0">
                <a:solidFill>
                  <a:schemeClr val="accent2"/>
                </a:solidFill>
              </a:rPr>
              <a:t>it’s the closest I’ve ever seen to someone telling me</a:t>
            </a:r>
            <a:r>
              <a:rPr lang="en-GB" sz="3600" i="1" dirty="0" smtClean="0"/>
              <a:t>.  Even like when you’re banging-up, they say in the groin, I know it’s two fingers to the left, to the right, but I don’t know if it’s the left or the right, do you what I mean? … </a:t>
            </a:r>
            <a:r>
              <a:rPr lang="en-GB" sz="3600" i="1" dirty="0" smtClean="0">
                <a:solidFill>
                  <a:schemeClr val="accent2"/>
                </a:solidFill>
              </a:rPr>
              <a:t>I wouldn’t know whether it’s left, right, up or down</a:t>
            </a:r>
            <a:r>
              <a:rPr lang="en-GB" sz="3600" i="1" dirty="0" smtClean="0"/>
              <a:t>. (Fred)</a:t>
            </a:r>
          </a:p>
          <a:p>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p:txBody>
      </p:sp>
    </p:spTree>
    <p:extLst>
      <p:ext uri="{BB962C8B-B14F-4D97-AF65-F5344CB8AC3E}">
        <p14:creationId xmlns:p14="http://schemas.microsoft.com/office/powerpoint/2010/main" val="2261881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899216" cy="936104"/>
          </a:xfrm>
        </p:spPr>
        <p:txBody>
          <a:bodyPr>
            <a:normAutofit/>
          </a:bodyPr>
          <a:lstStyle/>
          <a:p>
            <a:r>
              <a:rPr lang="en-GB" sz="3600" dirty="0" smtClean="0"/>
              <a:t>Hepatitis C: a relative situated concern</a:t>
            </a:r>
            <a:endParaRPr lang="en-GB" sz="3600" dirty="0"/>
          </a:p>
        </p:txBody>
      </p:sp>
      <p:sp>
        <p:nvSpPr>
          <p:cNvPr id="3" name="Content Placeholder 2"/>
          <p:cNvSpPr>
            <a:spLocks noGrp="1"/>
          </p:cNvSpPr>
          <p:nvPr>
            <p:ph idx="1"/>
          </p:nvPr>
        </p:nvSpPr>
        <p:spPr>
          <a:xfrm>
            <a:off x="611560" y="1845734"/>
            <a:ext cx="7755201" cy="4463586"/>
          </a:xfrm>
        </p:spPr>
        <p:txBody>
          <a:bodyPr>
            <a:normAutofit fontScale="92500" lnSpcReduction="20000"/>
          </a:bodyPr>
          <a:lstStyle/>
          <a:p>
            <a:pPr indent="0">
              <a:lnSpc>
                <a:spcPct val="120000"/>
              </a:lnSpc>
              <a:spcBef>
                <a:spcPts val="0"/>
              </a:spcBef>
              <a:spcAft>
                <a:spcPts val="0"/>
              </a:spcAft>
              <a:buNone/>
            </a:pPr>
            <a:r>
              <a:rPr lang="en-GB" dirty="0" smtClean="0">
                <a:solidFill>
                  <a:schemeClr val="tx1"/>
                </a:solidFill>
              </a:rPr>
              <a:t> HCV as ‘ubiquitous’, ‘normalised’, an ‘occupational hazard’, accommodated, of limited seriousness </a:t>
            </a:r>
            <a:r>
              <a:rPr lang="en-GB" sz="1500" dirty="0" smtClean="0">
                <a:solidFill>
                  <a:schemeClr val="tx1"/>
                </a:solidFill>
              </a:rPr>
              <a:t>(Davis &amp; Rhodes 2004; </a:t>
            </a:r>
            <a:r>
              <a:rPr lang="nb-NO" sz="1500" dirty="0" smtClean="0">
                <a:solidFill>
                  <a:schemeClr val="tx1"/>
                </a:solidFill>
              </a:rPr>
              <a:t>Wozniak et al., 2007;</a:t>
            </a:r>
            <a:r>
              <a:rPr lang="en-GB" sz="1500" dirty="0" smtClean="0">
                <a:solidFill>
                  <a:schemeClr val="tx1"/>
                </a:solidFill>
              </a:rPr>
              <a:t> Harris &amp; Rhodes, 2012</a:t>
            </a:r>
            <a:r>
              <a:rPr lang="nb-NO" sz="1500" dirty="0" smtClean="0">
                <a:solidFill>
                  <a:schemeClr val="tx1"/>
                </a:solidFill>
              </a:rPr>
              <a:t>)</a:t>
            </a:r>
            <a:r>
              <a:rPr lang="en-GB" sz="1500" dirty="0" smtClean="0">
                <a:solidFill>
                  <a:schemeClr val="tx1"/>
                </a:solidFill>
              </a:rPr>
              <a:t> </a:t>
            </a:r>
          </a:p>
          <a:p>
            <a:pPr indent="0">
              <a:lnSpc>
                <a:spcPct val="120000"/>
              </a:lnSpc>
              <a:spcBef>
                <a:spcPts val="0"/>
              </a:spcBef>
              <a:spcAft>
                <a:spcPts val="0"/>
              </a:spcAft>
              <a:buNone/>
            </a:pPr>
            <a:r>
              <a:rPr lang="en-GB" dirty="0" smtClean="0">
                <a:solidFill>
                  <a:schemeClr val="tx1"/>
                </a:solidFill>
              </a:rPr>
              <a:t> </a:t>
            </a:r>
          </a:p>
          <a:p>
            <a:pPr indent="0">
              <a:lnSpc>
                <a:spcPct val="120000"/>
              </a:lnSpc>
              <a:spcBef>
                <a:spcPts val="0"/>
              </a:spcBef>
              <a:spcAft>
                <a:spcPts val="0"/>
              </a:spcAft>
              <a:buNone/>
            </a:pPr>
            <a:r>
              <a:rPr lang="en-GB" i="1" dirty="0" smtClean="0">
                <a:solidFill>
                  <a:schemeClr val="tx1"/>
                </a:solidFill>
              </a:rPr>
              <a:t> </a:t>
            </a:r>
            <a:r>
              <a:rPr lang="en-GB" i="1" dirty="0" smtClean="0">
                <a:solidFill>
                  <a:schemeClr val="accent2"/>
                </a:solidFill>
              </a:rPr>
              <a:t>[I first heard of HCV] just a few years ago</a:t>
            </a:r>
            <a:r>
              <a:rPr lang="en-GB" i="1" dirty="0" smtClean="0">
                <a:solidFill>
                  <a:schemeClr val="tx1"/>
                </a:solidFill>
              </a:rPr>
              <a:t>. My mate said: “you’re bound to get it. Everyone who injects has got hep C”... </a:t>
            </a:r>
            <a:r>
              <a:rPr lang="en-GB" i="1" dirty="0" smtClean="0">
                <a:solidFill>
                  <a:schemeClr val="accent2"/>
                </a:solidFill>
              </a:rPr>
              <a:t>And I thought, you can’t die from it, can you. It didn’t really bother me</a:t>
            </a:r>
            <a:r>
              <a:rPr lang="en-GB" i="1" dirty="0" smtClean="0">
                <a:solidFill>
                  <a:schemeClr val="tx1"/>
                </a:solidFill>
              </a:rPr>
              <a:t>. (</a:t>
            </a:r>
            <a:r>
              <a:rPr lang="en-GB" i="1" dirty="0" err="1" smtClean="0">
                <a:solidFill>
                  <a:schemeClr val="tx1"/>
                </a:solidFill>
              </a:rPr>
              <a:t>Ros</a:t>
            </a:r>
            <a:r>
              <a:rPr lang="en-GB" i="1" dirty="0" smtClean="0">
                <a:solidFill>
                  <a:schemeClr val="tx1"/>
                </a:solidFill>
              </a:rPr>
              <a:t>)</a:t>
            </a:r>
          </a:p>
          <a:p>
            <a:pPr indent="0">
              <a:lnSpc>
                <a:spcPct val="120000"/>
              </a:lnSpc>
              <a:spcBef>
                <a:spcPts val="0"/>
              </a:spcBef>
              <a:spcAft>
                <a:spcPts val="0"/>
              </a:spcAft>
              <a:buNone/>
            </a:pPr>
            <a:endParaRPr lang="en-GB" i="1" dirty="0" smtClean="0">
              <a:solidFill>
                <a:schemeClr val="tx1"/>
              </a:solidFill>
            </a:endParaRPr>
          </a:p>
          <a:p>
            <a:pPr indent="0">
              <a:lnSpc>
                <a:spcPct val="120000"/>
              </a:lnSpc>
              <a:spcBef>
                <a:spcPts val="0"/>
              </a:spcBef>
              <a:spcAft>
                <a:spcPts val="0"/>
              </a:spcAft>
              <a:buNone/>
            </a:pPr>
            <a:r>
              <a:rPr lang="en-GB" i="1" dirty="0" smtClean="0">
                <a:solidFill>
                  <a:schemeClr val="accent2"/>
                </a:solidFill>
              </a:rPr>
              <a:t>The withdrawal makes you want to use other people’s needles </a:t>
            </a:r>
            <a:r>
              <a:rPr lang="en-GB" i="1" dirty="0" smtClean="0">
                <a:solidFill>
                  <a:schemeClr val="tx1"/>
                </a:solidFill>
              </a:rPr>
              <a:t>... if you’re ill and you’ve got no clean pins and the chemist is ten miles away, you </a:t>
            </a:r>
            <a:r>
              <a:rPr lang="en-GB" i="1" dirty="0" err="1" smtClean="0">
                <a:solidFill>
                  <a:schemeClr val="tx1"/>
                </a:solidFill>
              </a:rPr>
              <a:t>ain’t</a:t>
            </a:r>
            <a:r>
              <a:rPr lang="en-GB" i="1" dirty="0" smtClean="0">
                <a:solidFill>
                  <a:schemeClr val="tx1"/>
                </a:solidFill>
              </a:rPr>
              <a:t> going to fucking go to the chemist, bollocks, just give me a pin, I’ll use it!  I have to get better, thank you. (Reuben)</a:t>
            </a:r>
          </a:p>
          <a:p>
            <a:pPr indent="0">
              <a:lnSpc>
                <a:spcPct val="120000"/>
              </a:lnSpc>
              <a:spcBef>
                <a:spcPts val="0"/>
              </a:spcBef>
              <a:spcAft>
                <a:spcPts val="0"/>
              </a:spcAft>
              <a:buNone/>
            </a:pPr>
            <a:endParaRPr lang="en-GB" dirty="0" smtClean="0">
              <a:solidFill>
                <a:schemeClr val="tx1"/>
              </a:solidFill>
            </a:endParaRPr>
          </a:p>
          <a:p>
            <a:pPr indent="0">
              <a:lnSpc>
                <a:spcPct val="120000"/>
              </a:lnSpc>
              <a:spcBef>
                <a:spcPts val="0"/>
              </a:spcBef>
              <a:spcAft>
                <a:spcPts val="0"/>
              </a:spcAft>
              <a:buNone/>
            </a:pPr>
            <a:r>
              <a:rPr lang="en-GB" i="1" dirty="0" smtClean="0">
                <a:solidFill>
                  <a:schemeClr val="tx1"/>
                </a:solidFill>
              </a:rPr>
              <a:t>My philosophy </a:t>
            </a:r>
            <a:r>
              <a:rPr lang="en-GB" i="1" dirty="0" smtClean="0">
                <a:solidFill>
                  <a:schemeClr val="accent2"/>
                </a:solidFill>
              </a:rPr>
              <a:t>is if you’re going to get something, you’re going to get i</a:t>
            </a:r>
            <a:r>
              <a:rPr lang="en-GB" i="1" dirty="0" smtClean="0">
                <a:solidFill>
                  <a:schemeClr val="tx1"/>
                </a:solidFill>
              </a:rPr>
              <a:t>t you know, that’s my philosophy, it’s true, if you’re going to get something, you’re going to get something.  (</a:t>
            </a:r>
            <a:r>
              <a:rPr lang="en-GB" i="1" dirty="0" err="1" smtClean="0">
                <a:solidFill>
                  <a:schemeClr val="tx1"/>
                </a:solidFill>
              </a:rPr>
              <a:t>Leeroy</a:t>
            </a:r>
            <a:r>
              <a:rPr lang="en-GB" dirty="0" smtClean="0">
                <a:solidFill>
                  <a:schemeClr val="tx1"/>
                </a:solidFill>
              </a:rPr>
              <a:t>)</a:t>
            </a:r>
          </a:p>
          <a:p>
            <a:endParaRPr lang="en-GB" dirty="0" smtClean="0"/>
          </a:p>
          <a:p>
            <a:endParaRPr lang="en-GB" dirty="0"/>
          </a:p>
        </p:txBody>
      </p:sp>
    </p:spTree>
    <p:extLst>
      <p:ext uri="{BB962C8B-B14F-4D97-AF65-F5344CB8AC3E}">
        <p14:creationId xmlns:p14="http://schemas.microsoft.com/office/powerpoint/2010/main" val="751626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_bloody_thing.jpg"/>
          <p:cNvPicPr>
            <a:picLocks noGrp="1" noChangeAspect="1"/>
          </p:cNvPicPr>
          <p:nvPr>
            <p:ph sz="quarter" idx="4294967295"/>
          </p:nvPr>
        </p:nvPicPr>
        <p:blipFill>
          <a:blip r:embed="rId3" cstate="print"/>
          <a:srcRect l="3691" t="5706" r="3691" b="4279"/>
          <a:stretch>
            <a:fillRect/>
          </a:stretch>
        </p:blipFill>
        <p:spPr>
          <a:xfrm>
            <a:off x="0" y="0"/>
            <a:ext cx="2973388" cy="2492375"/>
          </a:xfrm>
        </p:spPr>
      </p:pic>
      <p:pic>
        <p:nvPicPr>
          <p:cNvPr id="6" name="Picture 5" descr="HCV no liver no life.jpg"/>
          <p:cNvPicPr>
            <a:picLocks noChangeAspect="1"/>
          </p:cNvPicPr>
          <p:nvPr/>
        </p:nvPicPr>
        <p:blipFill>
          <a:blip r:embed="rId4" cstate="print"/>
          <a:srcRect t="2233"/>
          <a:stretch>
            <a:fillRect/>
          </a:stretch>
        </p:blipFill>
        <p:spPr>
          <a:xfrm>
            <a:off x="0" y="2549301"/>
            <a:ext cx="2915816" cy="4308699"/>
          </a:xfrm>
          <a:prstGeom prst="rect">
            <a:avLst/>
          </a:prstGeom>
        </p:spPr>
      </p:pic>
      <p:pic>
        <p:nvPicPr>
          <p:cNvPr id="7" name="Picture 6" descr="HCV prevention poster.bmp"/>
          <p:cNvPicPr>
            <a:picLocks noChangeAspect="1"/>
          </p:cNvPicPr>
          <p:nvPr/>
        </p:nvPicPr>
        <p:blipFill>
          <a:blip r:embed="rId5" cstate="print"/>
          <a:stretch>
            <a:fillRect/>
          </a:stretch>
        </p:blipFill>
        <p:spPr>
          <a:xfrm>
            <a:off x="2915816" y="2082669"/>
            <a:ext cx="3312368" cy="4775331"/>
          </a:xfrm>
          <a:prstGeom prst="rect">
            <a:avLst/>
          </a:prstGeom>
        </p:spPr>
      </p:pic>
      <p:pic>
        <p:nvPicPr>
          <p:cNvPr id="8" name="Picture 7" descr="HCV protect yourself protect others.jpg"/>
          <p:cNvPicPr>
            <a:picLocks noChangeAspect="1"/>
          </p:cNvPicPr>
          <p:nvPr/>
        </p:nvPicPr>
        <p:blipFill>
          <a:blip r:embed="rId6" cstate="print"/>
          <a:stretch>
            <a:fillRect/>
          </a:stretch>
        </p:blipFill>
        <p:spPr>
          <a:xfrm>
            <a:off x="6228184" y="3071224"/>
            <a:ext cx="2915816" cy="3786775"/>
          </a:xfrm>
          <a:prstGeom prst="rect">
            <a:avLst/>
          </a:prstGeom>
        </p:spPr>
      </p:pic>
      <p:pic>
        <p:nvPicPr>
          <p:cNvPr id="9" name="Picture 8" descr="don't share needles_AIDS.jpg"/>
          <p:cNvPicPr>
            <a:picLocks noChangeAspect="1"/>
          </p:cNvPicPr>
          <p:nvPr/>
        </p:nvPicPr>
        <p:blipFill>
          <a:blip r:embed="rId7" cstate="print"/>
          <a:srcRect t="4921" b="3691"/>
          <a:stretch>
            <a:fillRect/>
          </a:stretch>
        </p:blipFill>
        <p:spPr>
          <a:xfrm>
            <a:off x="6876256" y="0"/>
            <a:ext cx="2267744" cy="3096559"/>
          </a:xfrm>
          <a:prstGeom prst="rect">
            <a:avLst/>
          </a:prstGeom>
        </p:spPr>
      </p:pic>
      <p:sp>
        <p:nvSpPr>
          <p:cNvPr id="10" name="TextBox 9"/>
          <p:cNvSpPr txBox="1"/>
          <p:nvPr/>
        </p:nvSpPr>
        <p:spPr>
          <a:xfrm>
            <a:off x="3275856" y="836712"/>
            <a:ext cx="2880320" cy="646331"/>
          </a:xfrm>
          <a:prstGeom prst="rect">
            <a:avLst/>
          </a:prstGeom>
          <a:noFill/>
        </p:spPr>
        <p:txBody>
          <a:bodyPr wrap="square" rtlCol="0">
            <a:spAutoFit/>
          </a:bodyPr>
          <a:lstStyle/>
          <a:p>
            <a:pPr algn="ctr"/>
            <a:r>
              <a:rPr lang="en-GB" sz="3600" dirty="0" smtClean="0"/>
              <a:t>From risk ...</a:t>
            </a:r>
            <a:endParaRPr lang="en-GB" sz="3600" dirty="0"/>
          </a:p>
        </p:txBody>
      </p:sp>
    </p:spTree>
    <p:extLst>
      <p:ext uri="{BB962C8B-B14F-4D97-AF65-F5344CB8AC3E}">
        <p14:creationId xmlns:p14="http://schemas.microsoft.com/office/powerpoint/2010/main" val="3714352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r-poster-4.jpg"/>
          <p:cNvPicPr>
            <a:picLocks noGrp="1" noChangeAspect="1"/>
          </p:cNvPicPr>
          <p:nvPr>
            <p:ph idx="4294967295"/>
          </p:nvPr>
        </p:nvPicPr>
        <p:blipFill>
          <a:blip r:embed="rId3" cstate="print"/>
          <a:stretch>
            <a:fillRect/>
          </a:stretch>
        </p:blipFill>
        <p:spPr>
          <a:xfrm>
            <a:off x="1331640" y="980728"/>
            <a:ext cx="6048375" cy="5181600"/>
          </a:xfrm>
        </p:spPr>
      </p:pic>
      <p:sp>
        <p:nvSpPr>
          <p:cNvPr id="3" name="TextBox 2"/>
          <p:cNvSpPr txBox="1"/>
          <p:nvPr/>
        </p:nvSpPr>
        <p:spPr>
          <a:xfrm>
            <a:off x="2339752" y="332656"/>
            <a:ext cx="4608512" cy="646331"/>
          </a:xfrm>
          <a:prstGeom prst="rect">
            <a:avLst/>
          </a:prstGeom>
          <a:noFill/>
        </p:spPr>
        <p:txBody>
          <a:bodyPr wrap="square" rtlCol="0">
            <a:spAutoFit/>
          </a:bodyPr>
          <a:lstStyle/>
          <a:p>
            <a:r>
              <a:rPr lang="en-GB" sz="3600" dirty="0" smtClean="0"/>
              <a:t>... to pragmatics </a:t>
            </a:r>
            <a:endParaRPr lang="en-GB" sz="3600" dirty="0"/>
          </a:p>
        </p:txBody>
      </p:sp>
    </p:spTree>
    <p:extLst>
      <p:ext uri="{BB962C8B-B14F-4D97-AF65-F5344CB8AC3E}">
        <p14:creationId xmlns:p14="http://schemas.microsoft.com/office/powerpoint/2010/main" val="1702662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ve your vein.jpg"/>
          <p:cNvPicPr>
            <a:picLocks noGrp="1" noChangeAspect="1"/>
          </p:cNvPicPr>
          <p:nvPr>
            <p:ph idx="4294967295"/>
          </p:nvPr>
        </p:nvPicPr>
        <p:blipFill>
          <a:blip r:embed="rId3" cstate="print"/>
          <a:stretch>
            <a:fillRect/>
          </a:stretch>
        </p:blipFill>
        <p:spPr>
          <a:xfrm>
            <a:off x="4716016" y="548680"/>
            <a:ext cx="4051300" cy="5400675"/>
          </a:xfrm>
        </p:spPr>
      </p:pic>
      <p:pic>
        <p:nvPicPr>
          <p:cNvPr id="5" name="Picture 4" descr="ouch_hr.jpg"/>
          <p:cNvPicPr>
            <a:picLocks noChangeAspect="1"/>
          </p:cNvPicPr>
          <p:nvPr/>
        </p:nvPicPr>
        <p:blipFill>
          <a:blip r:embed="rId4" cstate="print"/>
          <a:stretch>
            <a:fillRect/>
          </a:stretch>
        </p:blipFill>
        <p:spPr>
          <a:xfrm>
            <a:off x="323528" y="548680"/>
            <a:ext cx="4050450" cy="5400600"/>
          </a:xfrm>
          <a:prstGeom prst="rect">
            <a:avLst/>
          </a:prstGeom>
        </p:spPr>
      </p:pic>
    </p:spTree>
    <p:extLst>
      <p:ext uri="{BB962C8B-B14F-4D97-AF65-F5344CB8AC3E}">
        <p14:creationId xmlns:p14="http://schemas.microsoft.com/office/powerpoint/2010/main" val="3751602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r-poster-5.jpg"/>
          <p:cNvPicPr>
            <a:picLocks noChangeAspect="1"/>
          </p:cNvPicPr>
          <p:nvPr/>
        </p:nvPicPr>
        <p:blipFill>
          <a:blip r:embed="rId3" cstate="print"/>
          <a:stretch>
            <a:fillRect/>
          </a:stretch>
        </p:blipFill>
        <p:spPr>
          <a:xfrm>
            <a:off x="395536" y="452670"/>
            <a:ext cx="4122458" cy="5496610"/>
          </a:xfrm>
          <a:prstGeom prst="rect">
            <a:avLst/>
          </a:prstGeom>
        </p:spPr>
      </p:pic>
      <p:pic>
        <p:nvPicPr>
          <p:cNvPr id="3" name="Picture 2" descr="Stonetree SS poster.jpg"/>
          <p:cNvPicPr>
            <a:picLocks noChangeAspect="1"/>
          </p:cNvPicPr>
          <p:nvPr/>
        </p:nvPicPr>
        <p:blipFill>
          <a:blip r:embed="rId4" cstate="print"/>
          <a:stretch>
            <a:fillRect/>
          </a:stretch>
        </p:blipFill>
        <p:spPr>
          <a:xfrm>
            <a:off x="4788024" y="404664"/>
            <a:ext cx="3891807" cy="5502408"/>
          </a:xfrm>
          <a:prstGeom prst="rect">
            <a:avLst/>
          </a:prstGeom>
        </p:spPr>
      </p:pic>
    </p:spTree>
    <p:extLst>
      <p:ext uri="{BB962C8B-B14F-4D97-AF65-F5344CB8AC3E}">
        <p14:creationId xmlns:p14="http://schemas.microsoft.com/office/powerpoint/2010/main" val="1152184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988424" cy="1152128"/>
          </a:xfrm>
        </p:spPr>
        <p:txBody>
          <a:bodyPr>
            <a:normAutofit/>
          </a:bodyPr>
          <a:lstStyle/>
          <a:p>
            <a:pPr algn="ctr"/>
            <a:r>
              <a:rPr lang="en-GB" sz="4000" dirty="0" smtClean="0"/>
              <a:t>Implications for interventions?</a:t>
            </a:r>
            <a:endParaRPr lang="en-GB" sz="4000" dirty="0"/>
          </a:p>
        </p:txBody>
      </p:sp>
      <p:sp>
        <p:nvSpPr>
          <p:cNvPr id="3" name="Content Placeholder 2"/>
          <p:cNvSpPr>
            <a:spLocks noGrp="1"/>
          </p:cNvSpPr>
          <p:nvPr>
            <p:ph sz="quarter" idx="1"/>
          </p:nvPr>
        </p:nvSpPr>
        <p:spPr>
          <a:xfrm>
            <a:off x="683568" y="1988840"/>
            <a:ext cx="7992888" cy="4536504"/>
          </a:xfrm>
        </p:spPr>
        <p:txBody>
          <a:bodyPr>
            <a:normAutofit fontScale="77500" lnSpcReduction="20000"/>
          </a:bodyPr>
          <a:lstStyle/>
          <a:p>
            <a:pPr algn="ctr">
              <a:buNone/>
            </a:pPr>
            <a:r>
              <a:rPr lang="en-GB" sz="2600" dirty="0" smtClean="0"/>
              <a:t>Listening to &amp; involving SU          Meaningful &amp; innovative service delivery</a:t>
            </a:r>
          </a:p>
          <a:p>
            <a:pPr>
              <a:buNone/>
            </a:pPr>
            <a:r>
              <a:rPr lang="en-GB" sz="2600" dirty="0" smtClean="0"/>
              <a:t> </a:t>
            </a:r>
            <a:endParaRPr lang="en-GB" dirty="0" smtClean="0"/>
          </a:p>
          <a:p>
            <a:pPr>
              <a:spcBef>
                <a:spcPts val="1200"/>
              </a:spcBef>
              <a:buNone/>
            </a:pPr>
            <a:r>
              <a:rPr lang="en-GB" sz="2900" dirty="0" smtClean="0">
                <a:solidFill>
                  <a:schemeClr val="accent2"/>
                </a:solidFill>
              </a:rPr>
              <a:t>The case of HCV prevention: </a:t>
            </a:r>
          </a:p>
          <a:p>
            <a:pPr lvl="1">
              <a:spcBef>
                <a:spcPts val="1200"/>
              </a:spcBef>
              <a:buNone/>
            </a:pPr>
            <a:r>
              <a:rPr lang="en-GB" sz="2600" dirty="0" smtClean="0"/>
              <a:t>HCV avoidance often an indirect effect of short term concerns</a:t>
            </a:r>
          </a:p>
          <a:p>
            <a:pPr lvl="1">
              <a:spcBef>
                <a:spcPts val="1200"/>
              </a:spcBef>
              <a:buNone/>
            </a:pPr>
            <a:r>
              <a:rPr lang="en-GB" sz="2600" dirty="0" smtClean="0"/>
              <a:t>A movement from risk to pragmatics              reengagement  potential</a:t>
            </a:r>
          </a:p>
          <a:p>
            <a:pPr>
              <a:buNone/>
            </a:pPr>
            <a:r>
              <a:rPr lang="en-GB" sz="2900" dirty="0" smtClean="0">
                <a:solidFill>
                  <a:schemeClr val="accent2"/>
                </a:solidFill>
              </a:rPr>
              <a:t>The case of HCV treatment: </a:t>
            </a:r>
          </a:p>
          <a:p>
            <a:pPr>
              <a:buNone/>
            </a:pPr>
            <a:r>
              <a:rPr lang="en-GB" dirty="0" smtClean="0"/>
              <a:t>	</a:t>
            </a:r>
            <a:r>
              <a:rPr lang="en-GB" sz="2600" dirty="0" smtClean="0"/>
              <a:t>   Enabling environment interventions</a:t>
            </a:r>
          </a:p>
          <a:p>
            <a:pPr lvl="1">
              <a:spcBef>
                <a:spcPts val="1200"/>
              </a:spcBef>
              <a:buNone/>
            </a:pPr>
            <a:r>
              <a:rPr lang="en-GB" sz="2600" dirty="0" smtClean="0"/>
              <a:t> Flexibility &amp; attention to structural barriers            increased engagement</a:t>
            </a:r>
          </a:p>
          <a:p>
            <a:pPr>
              <a:spcBef>
                <a:spcPts val="1200"/>
              </a:spcBef>
              <a:buNone/>
            </a:pPr>
            <a:r>
              <a:rPr lang="en-GB" sz="2900" dirty="0" smtClean="0">
                <a:solidFill>
                  <a:schemeClr val="accent2"/>
                </a:solidFill>
              </a:rPr>
              <a:t>Tensions &amp; limits</a:t>
            </a:r>
          </a:p>
          <a:p>
            <a:pPr>
              <a:spcBef>
                <a:spcPts val="1200"/>
              </a:spcBef>
              <a:buNone/>
            </a:pPr>
            <a:r>
              <a:rPr lang="en-GB" sz="2200" dirty="0" smtClean="0"/>
              <a:t>      </a:t>
            </a:r>
            <a:r>
              <a:rPr lang="en-GB" sz="2600" dirty="0" smtClean="0"/>
              <a:t>OST supervised consumption   /    Vein care service delivery</a:t>
            </a:r>
          </a:p>
          <a:p>
            <a:pPr>
              <a:spcBef>
                <a:spcPts val="1200"/>
              </a:spcBef>
            </a:pPr>
            <a:endParaRPr lang="en-GB" dirty="0" smtClean="0"/>
          </a:p>
        </p:txBody>
      </p:sp>
      <p:sp>
        <p:nvSpPr>
          <p:cNvPr id="5" name="Right Arrow 4"/>
          <p:cNvSpPr/>
          <p:nvPr/>
        </p:nvSpPr>
        <p:spPr>
          <a:xfrm flipV="1">
            <a:off x="5364088" y="4869160"/>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Left-Right Arrow 6"/>
          <p:cNvSpPr/>
          <p:nvPr/>
        </p:nvSpPr>
        <p:spPr>
          <a:xfrm flipV="1">
            <a:off x="3707904" y="2060848"/>
            <a:ext cx="432048"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flipV="1">
            <a:off x="4716016" y="3645024"/>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543800" cy="1450757"/>
          </a:xfrm>
        </p:spPr>
        <p:txBody>
          <a:bodyPr>
            <a:normAutofit/>
          </a:bodyPr>
          <a:lstStyle/>
          <a:p>
            <a:r>
              <a:rPr lang="en-GB" sz="4000" dirty="0" smtClean="0"/>
              <a:t>The case of hepatitis C </a:t>
            </a:r>
            <a:endParaRPr lang="en-GB" sz="4000" dirty="0"/>
          </a:p>
        </p:txBody>
      </p:sp>
      <p:sp>
        <p:nvSpPr>
          <p:cNvPr id="3" name="Content Placeholder 2"/>
          <p:cNvSpPr>
            <a:spLocks noGrp="1"/>
          </p:cNvSpPr>
          <p:nvPr>
            <p:ph idx="1"/>
          </p:nvPr>
        </p:nvSpPr>
        <p:spPr>
          <a:xfrm>
            <a:off x="755576" y="1844824"/>
            <a:ext cx="7899217" cy="4392488"/>
          </a:xfrm>
        </p:spPr>
        <p:txBody>
          <a:bodyPr>
            <a:normAutofit/>
          </a:bodyPr>
          <a:lstStyle/>
          <a:p>
            <a:pPr>
              <a:buNone/>
            </a:pPr>
            <a:r>
              <a:rPr lang="en-GB" dirty="0" smtClean="0">
                <a:solidFill>
                  <a:schemeClr val="tx1"/>
                </a:solidFill>
              </a:rPr>
              <a:t>Over 40% of PWID in the UK &amp; over 60% in London HCV antibody positive</a:t>
            </a:r>
          </a:p>
          <a:p>
            <a:pPr>
              <a:buNone/>
            </a:pPr>
            <a:endParaRPr lang="en-GB" dirty="0" smtClean="0">
              <a:solidFill>
                <a:schemeClr val="tx1"/>
              </a:solidFill>
            </a:endParaRPr>
          </a:p>
          <a:p>
            <a:pPr>
              <a:buNone/>
            </a:pPr>
            <a:r>
              <a:rPr lang="en-GB" dirty="0" smtClean="0">
                <a:solidFill>
                  <a:schemeClr val="tx1"/>
                </a:solidFill>
              </a:rPr>
              <a:t>Current harm reduction interventions limited HCV prevention impact</a:t>
            </a:r>
          </a:p>
          <a:p>
            <a:pPr>
              <a:buNone/>
            </a:pPr>
            <a:r>
              <a:rPr lang="en-GB" dirty="0" smtClean="0">
                <a:solidFill>
                  <a:schemeClr val="tx1"/>
                </a:solidFill>
              </a:rPr>
              <a:t>Risk awareness insufficient to effect a change in injecting risk behaviour </a:t>
            </a:r>
          </a:p>
          <a:p>
            <a:pPr>
              <a:buNone/>
            </a:pPr>
            <a:endParaRPr lang="en-GB" dirty="0" smtClean="0">
              <a:solidFill>
                <a:schemeClr val="tx1"/>
              </a:solidFill>
            </a:endParaRPr>
          </a:p>
          <a:p>
            <a:pPr>
              <a:buNone/>
            </a:pPr>
            <a:r>
              <a:rPr lang="en-GB" dirty="0" smtClean="0">
                <a:solidFill>
                  <a:schemeClr val="tx1"/>
                </a:solidFill>
              </a:rPr>
              <a:t>PWID  adherent to and interested in HCV treatment , yet uptake low</a:t>
            </a:r>
          </a:p>
          <a:p>
            <a:pPr>
              <a:buNone/>
            </a:pPr>
            <a:r>
              <a:rPr lang="en-GB" dirty="0" smtClean="0">
                <a:solidFill>
                  <a:schemeClr val="tx1"/>
                </a:solidFill>
              </a:rPr>
              <a:t>Changing HCV </a:t>
            </a:r>
            <a:r>
              <a:rPr lang="en-GB" dirty="0" err="1" smtClean="0">
                <a:solidFill>
                  <a:schemeClr val="tx1"/>
                </a:solidFill>
              </a:rPr>
              <a:t>tx</a:t>
            </a:r>
            <a:r>
              <a:rPr lang="en-GB" dirty="0" smtClean="0">
                <a:solidFill>
                  <a:schemeClr val="tx1"/>
                </a:solidFill>
              </a:rPr>
              <a:t> landscape: service delivery, eligibility &amp; drug development</a:t>
            </a:r>
          </a:p>
          <a:p>
            <a:endParaRPr lang="en-GB" dirty="0" smtClean="0">
              <a:solidFill>
                <a:schemeClr val="tx1"/>
              </a:solidFill>
            </a:endParaRPr>
          </a:p>
          <a:p>
            <a:pPr>
              <a:buNone/>
            </a:pPr>
            <a:r>
              <a:rPr lang="en-GB" dirty="0" smtClean="0">
                <a:solidFill>
                  <a:schemeClr val="tx1"/>
                </a:solidFill>
              </a:rPr>
              <a:t>         Time for a new approach: Learning from service user perspectives</a:t>
            </a:r>
          </a:p>
          <a:p>
            <a:endParaRPr lang="en-GB" dirty="0" smtClean="0">
              <a:solidFill>
                <a:schemeClr val="tx1"/>
              </a:solidFill>
            </a:endParaRPr>
          </a:p>
          <a:p>
            <a:pPr>
              <a:buNone/>
            </a:pPr>
            <a:endParaRPr lang="en-GB" dirty="0" smtClean="0"/>
          </a:p>
          <a:p>
            <a:endParaRPr lang="en-GB" dirty="0"/>
          </a:p>
        </p:txBody>
      </p:sp>
      <p:sp>
        <p:nvSpPr>
          <p:cNvPr id="8" name="Right Arrow 7"/>
          <p:cNvSpPr/>
          <p:nvPr/>
        </p:nvSpPr>
        <p:spPr>
          <a:xfrm>
            <a:off x="827584" y="5589240"/>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543800" cy="1450757"/>
          </a:xfrm>
        </p:spPr>
        <p:txBody>
          <a:bodyPr>
            <a:normAutofit/>
          </a:bodyPr>
          <a:lstStyle/>
          <a:p>
            <a:r>
              <a:rPr lang="en-GB" sz="4000" dirty="0" smtClean="0"/>
              <a:t>Concluding thoughts</a:t>
            </a:r>
            <a:endParaRPr lang="en-GB" sz="4000" dirty="0"/>
          </a:p>
        </p:txBody>
      </p:sp>
      <p:sp>
        <p:nvSpPr>
          <p:cNvPr id="3" name="Content Placeholder 2"/>
          <p:cNvSpPr>
            <a:spLocks noGrp="1"/>
          </p:cNvSpPr>
          <p:nvPr>
            <p:ph idx="1"/>
          </p:nvPr>
        </p:nvSpPr>
        <p:spPr>
          <a:xfrm>
            <a:off x="827584" y="1916832"/>
            <a:ext cx="7543801" cy="4023360"/>
          </a:xfrm>
        </p:spPr>
        <p:txBody>
          <a:bodyPr>
            <a:normAutofit/>
          </a:bodyPr>
          <a:lstStyle/>
          <a:p>
            <a:r>
              <a:rPr lang="en-GB" dirty="0" smtClean="0"/>
              <a:t>The service user voice? </a:t>
            </a:r>
          </a:p>
          <a:p>
            <a:r>
              <a:rPr lang="en-GB" dirty="0" smtClean="0"/>
              <a:t>Accessing SU perspectives: power relations &amp; qualitative research</a:t>
            </a:r>
          </a:p>
          <a:p>
            <a:r>
              <a:rPr lang="en-GB" dirty="0" smtClean="0"/>
              <a:t>Meaningful interventions: re-assessing the role of risk?</a:t>
            </a:r>
          </a:p>
          <a:p>
            <a:r>
              <a:rPr lang="en-GB" dirty="0" smtClean="0"/>
              <a:t>Constraining contexts: budget cuts &amp; PBR</a:t>
            </a:r>
          </a:p>
          <a:p>
            <a:r>
              <a:rPr lang="en-GB" dirty="0" smtClean="0"/>
              <a:t>Utilising the expertise of peers</a:t>
            </a:r>
          </a:p>
          <a:p>
            <a:endParaRPr lang="en-GB" dirty="0" smtClean="0"/>
          </a:p>
          <a:p>
            <a:pPr>
              <a:buNone/>
            </a:pPr>
            <a:r>
              <a:rPr lang="en-GB" dirty="0" smtClean="0"/>
              <a:t>A place for drug use pleasures and pragmatics in the ‘recovery’ agenda?</a:t>
            </a:r>
          </a:p>
          <a:p>
            <a:pPr>
              <a:buNone/>
            </a:pPr>
            <a:r>
              <a:rPr lang="en-GB" i="1" dirty="0" smtClean="0">
                <a:solidFill>
                  <a:schemeClr val="accent2"/>
                </a:solidFill>
              </a:rPr>
              <a:t>I like taking drugs you know. ... And I’m not hurting no-one so I’m going to continue to take them until I die.</a:t>
            </a:r>
            <a:r>
              <a:rPr lang="en-GB" dirty="0" smtClean="0">
                <a:solidFill>
                  <a:schemeClr val="accent2"/>
                </a:solidFill>
              </a:rPr>
              <a:t> (Malcolm)</a:t>
            </a:r>
          </a:p>
          <a:p>
            <a:endParaRPr lang="en-GB" dirty="0" smtClean="0"/>
          </a:p>
          <a:p>
            <a:endParaRPr lang="en-GB"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2"/>
          </p:nvPr>
        </p:nvSpPr>
        <p:spPr/>
        <p:txBody>
          <a:bodyPr/>
          <a:lstStyle/>
          <a:p>
            <a:pPr>
              <a:defRPr/>
            </a:pPr>
            <a:fld id="{6D311A8C-D4D0-4342-9BE1-DFEC137A89D2}" type="slidenum">
              <a:rPr lang="en-US" altLang="en-US">
                <a:latin typeface="Arial" pitchFamily="34" charset="0"/>
              </a:rPr>
              <a:pPr>
                <a:defRPr/>
              </a:pPr>
              <a:t>31</a:t>
            </a:fld>
            <a:endParaRPr lang="en-US" altLang="en-US">
              <a:latin typeface="Arial" pitchFamily="34" charset="0"/>
            </a:endParaRPr>
          </a:p>
        </p:txBody>
      </p:sp>
      <p:sp>
        <p:nvSpPr>
          <p:cNvPr id="13" name="Rectangle 3"/>
          <p:cNvSpPr>
            <a:spLocks noGrp="1" noChangeArrowheads="1"/>
          </p:cNvSpPr>
          <p:nvPr>
            <p:ph sz="quarter" idx="4294967295"/>
          </p:nvPr>
        </p:nvSpPr>
        <p:spPr>
          <a:xfrm>
            <a:off x="1907704" y="4005064"/>
            <a:ext cx="6646540" cy="1152525"/>
          </a:xfrm>
        </p:spPr>
        <p:txBody>
          <a:bodyPr lIns="92075" tIns="46038" rIns="92075" bIns="46038">
            <a:normAutofit/>
          </a:bodyPr>
          <a:lstStyle/>
          <a:p>
            <a:pPr marL="274320" indent="-274320" eaLnBrk="1" fontAlgn="auto" hangingPunct="1">
              <a:lnSpc>
                <a:spcPct val="0"/>
              </a:lnSpc>
              <a:spcBef>
                <a:spcPts val="580"/>
              </a:spcBef>
              <a:spcAft>
                <a:spcPts val="0"/>
              </a:spcAft>
              <a:buClr>
                <a:schemeClr val="bg2"/>
              </a:buClr>
              <a:buSzPct val="55000"/>
              <a:buFont typeface="Wingdings 2" pitchFamily="18" charset="2"/>
              <a:buNone/>
              <a:defRPr/>
            </a:pPr>
            <a:endParaRPr lang="en-GB" sz="1900" dirty="0" smtClean="0"/>
          </a:p>
          <a:p>
            <a:pPr marL="274320" indent="-274320">
              <a:spcBef>
                <a:spcPts val="0"/>
              </a:spcBef>
              <a:spcAft>
                <a:spcPts val="0"/>
              </a:spcAft>
              <a:buClr>
                <a:schemeClr val="bg1">
                  <a:lumMod val="50000"/>
                </a:schemeClr>
              </a:buClr>
              <a:buNone/>
              <a:defRPr/>
            </a:pPr>
            <a:r>
              <a:rPr lang="en-GB" sz="2400" dirty="0" smtClean="0"/>
              <a:t>	</a:t>
            </a:r>
            <a:r>
              <a:rPr lang="en-AU" sz="1800" dirty="0" smtClean="0"/>
              <a:t>Harris, M. &amp; Rhodes, T. (2013).</a:t>
            </a:r>
            <a:r>
              <a:rPr lang="en-AU" sz="1800" b="1" dirty="0" smtClean="0"/>
              <a:t> </a:t>
            </a:r>
            <a:r>
              <a:rPr lang="en-AU" sz="1800" dirty="0" smtClean="0"/>
              <a:t>Hepatitis C treatment access and uptake for people who inject drugs: A review mapping the role of social factors. </a:t>
            </a:r>
            <a:r>
              <a:rPr lang="en-AU" sz="1800" i="1" dirty="0" smtClean="0"/>
              <a:t>Harm Reduction Journal</a:t>
            </a:r>
            <a:r>
              <a:rPr lang="en-AU" sz="1800" b="1" dirty="0" smtClean="0"/>
              <a:t> </a:t>
            </a:r>
            <a:r>
              <a:rPr lang="en-AU" sz="1800" dirty="0" smtClean="0"/>
              <a:t>10:7 </a:t>
            </a:r>
            <a:endParaRPr lang="en-GB" sz="1800" dirty="0" smtClean="0"/>
          </a:p>
          <a:p>
            <a:pPr marL="274320" indent="-274320" eaLnBrk="1" fontAlgn="auto" hangingPunct="1">
              <a:spcBef>
                <a:spcPts val="0"/>
              </a:spcBef>
              <a:spcAft>
                <a:spcPts val="0"/>
              </a:spcAft>
              <a:buClr>
                <a:schemeClr val="bg1">
                  <a:lumMod val="50000"/>
                </a:schemeClr>
              </a:buClr>
              <a:buFont typeface="Wingdings 2" pitchFamily="18" charset="2"/>
              <a:buNone/>
              <a:defRPr/>
            </a:pPr>
            <a:endParaRPr lang="en-GB" sz="2400" dirty="0" smtClean="0"/>
          </a:p>
        </p:txBody>
      </p:sp>
      <p:sp>
        <p:nvSpPr>
          <p:cNvPr id="22" name="Rectangle 3"/>
          <p:cNvSpPr txBox="1">
            <a:spLocks noChangeArrowheads="1"/>
          </p:cNvSpPr>
          <p:nvPr/>
        </p:nvSpPr>
        <p:spPr bwMode="auto">
          <a:xfrm>
            <a:off x="1907704" y="1628800"/>
            <a:ext cx="6573961" cy="1152128"/>
          </a:xfrm>
          <a:prstGeom prst="rect">
            <a:avLst/>
          </a:prstGeom>
          <a:noFill/>
          <a:ln w="9525">
            <a:noFill/>
            <a:miter lim="800000"/>
            <a:headEnd/>
            <a:tailEnd/>
          </a:ln>
        </p:spPr>
        <p:txBody>
          <a:bodyPr lIns="92075" tIns="46038" rIns="92075" bIns="46038">
            <a:normAutofit fontScale="92500" lnSpcReduction="10000"/>
          </a:bodyPr>
          <a:lstStyle/>
          <a:p>
            <a:pPr marL="274320" indent="-274320" fontAlgn="auto">
              <a:lnSpc>
                <a:spcPct val="0"/>
              </a:lnSpc>
              <a:spcBef>
                <a:spcPts val="580"/>
              </a:spcBef>
              <a:spcAft>
                <a:spcPts val="0"/>
              </a:spcAft>
              <a:buClr>
                <a:schemeClr val="bg2"/>
              </a:buClr>
              <a:buSzPct val="55000"/>
              <a:buFont typeface="Wingdings 2" pitchFamily="18" charset="2"/>
              <a:buNone/>
              <a:defRPr/>
            </a:pPr>
            <a:endParaRPr lang="en-GB" sz="1900" dirty="0">
              <a:solidFill>
                <a:schemeClr val="tx1"/>
              </a:solidFill>
              <a:latin typeface="+mn-lt"/>
              <a:cs typeface="+mn-cs"/>
            </a:endParaRPr>
          </a:p>
          <a:p>
            <a:pPr marL="274320" indent="-274320">
              <a:buClr>
                <a:schemeClr val="bg1">
                  <a:lumMod val="50000"/>
                </a:schemeClr>
              </a:buClr>
              <a:buSzPct val="85000"/>
              <a:defRPr/>
            </a:pPr>
            <a:r>
              <a:rPr lang="en-GB" sz="2400" dirty="0" smtClean="0">
                <a:solidFill>
                  <a:schemeClr val="tx1"/>
                </a:solidFill>
                <a:latin typeface="+mn-lt"/>
                <a:cs typeface="+mn-cs"/>
              </a:rPr>
              <a:t>	</a:t>
            </a:r>
            <a:r>
              <a:rPr lang="en-AU" sz="1900" dirty="0" smtClean="0"/>
              <a:t>Harris, M., Rhodes, T. &amp; Martin, A. (2013). Taming systems to create enabling environments for HCV treatment: Negotiating trust in the drug and alcohol setting. </a:t>
            </a:r>
            <a:r>
              <a:rPr lang="en-AU" sz="1900" i="1" dirty="0" smtClean="0"/>
              <a:t>Social Science and Medicine, 83, </a:t>
            </a:r>
            <a:r>
              <a:rPr lang="en-AU" sz="1900" dirty="0" smtClean="0"/>
              <a:t>19-26. </a:t>
            </a:r>
            <a:endParaRPr lang="en-GB" sz="1900" dirty="0" smtClean="0"/>
          </a:p>
          <a:p>
            <a:pPr marL="274320" indent="-274320" fontAlgn="auto">
              <a:spcBef>
                <a:spcPts val="0"/>
              </a:spcBef>
              <a:spcAft>
                <a:spcPts val="0"/>
              </a:spcAft>
              <a:buClr>
                <a:schemeClr val="bg1">
                  <a:lumMod val="50000"/>
                </a:schemeClr>
              </a:buClr>
              <a:buSzPct val="85000"/>
              <a:buFont typeface="Wingdings 2" pitchFamily="18" charset="2"/>
              <a:buNone/>
              <a:defRPr/>
            </a:pPr>
            <a:endParaRPr lang="en-GB" sz="2400" dirty="0">
              <a:solidFill>
                <a:schemeClr val="tx1"/>
              </a:solidFill>
              <a:latin typeface="+mn-lt"/>
              <a:cs typeface="+mn-cs"/>
            </a:endParaRPr>
          </a:p>
        </p:txBody>
      </p:sp>
      <p:pic>
        <p:nvPicPr>
          <p:cNvPr id="31750" name="Picture 19"/>
          <p:cNvPicPr>
            <a:picLocks noChangeAspect="1" noChangeArrowheads="1"/>
          </p:cNvPicPr>
          <p:nvPr/>
        </p:nvPicPr>
        <p:blipFill>
          <a:blip r:embed="rId3" cstate="print"/>
          <a:srcRect/>
          <a:stretch>
            <a:fillRect/>
          </a:stretch>
        </p:blipFill>
        <p:spPr bwMode="auto">
          <a:xfrm>
            <a:off x="683568" y="1628800"/>
            <a:ext cx="864096" cy="1080120"/>
          </a:xfrm>
          <a:prstGeom prst="rect">
            <a:avLst/>
          </a:prstGeom>
          <a:noFill/>
          <a:ln w="9525">
            <a:noFill/>
            <a:miter lim="800000"/>
            <a:headEnd/>
            <a:tailEnd/>
          </a:ln>
        </p:spPr>
      </p:pic>
      <p:pic>
        <p:nvPicPr>
          <p:cNvPr id="31752" name="Picture 2" descr="View current issue">
            <a:hlinkClick r:id="rId4"/>
          </p:cNvPr>
          <p:cNvPicPr>
            <a:picLocks noChangeAspect="1" noChangeArrowheads="1"/>
          </p:cNvPicPr>
          <p:nvPr/>
        </p:nvPicPr>
        <p:blipFill>
          <a:blip r:embed="rId5" cstate="print"/>
          <a:srcRect/>
          <a:stretch>
            <a:fillRect/>
          </a:stretch>
        </p:blipFill>
        <p:spPr bwMode="auto">
          <a:xfrm>
            <a:off x="683568" y="2852936"/>
            <a:ext cx="877812" cy="1152128"/>
          </a:xfrm>
          <a:prstGeom prst="rect">
            <a:avLst/>
          </a:prstGeom>
          <a:noFill/>
          <a:ln w="9525">
            <a:noFill/>
            <a:miter lim="800000"/>
            <a:headEnd/>
            <a:tailEnd/>
          </a:ln>
        </p:spPr>
      </p:pic>
      <p:sp>
        <p:nvSpPr>
          <p:cNvPr id="10" name="Rectangle 3"/>
          <p:cNvSpPr txBox="1">
            <a:spLocks noChangeArrowheads="1"/>
          </p:cNvSpPr>
          <p:nvPr/>
        </p:nvSpPr>
        <p:spPr bwMode="auto">
          <a:xfrm>
            <a:off x="2214563" y="1571625"/>
            <a:ext cx="6357937" cy="2286000"/>
          </a:xfrm>
          <a:prstGeom prst="rect">
            <a:avLst/>
          </a:prstGeom>
          <a:noFill/>
          <a:ln w="9525">
            <a:noFill/>
            <a:miter lim="800000"/>
            <a:headEnd/>
            <a:tailEnd/>
          </a:ln>
        </p:spPr>
        <p:txBody>
          <a:bodyPr lIns="92075" tIns="46038" rIns="92075" bIns="46038">
            <a:normAutofit/>
          </a:bodyPr>
          <a:lstStyle/>
          <a:p>
            <a:pPr marL="274320" indent="-274320" fontAlgn="auto">
              <a:lnSpc>
                <a:spcPct val="0"/>
              </a:lnSpc>
              <a:spcBef>
                <a:spcPts val="580"/>
              </a:spcBef>
              <a:spcAft>
                <a:spcPts val="0"/>
              </a:spcAft>
              <a:buClr>
                <a:schemeClr val="bg2"/>
              </a:buClr>
              <a:buSzPct val="55000"/>
              <a:buFont typeface="Wingdings 2" pitchFamily="18" charset="2"/>
              <a:buNone/>
              <a:defRPr/>
            </a:pPr>
            <a:endParaRPr lang="en-GB" sz="1900" dirty="0">
              <a:solidFill>
                <a:schemeClr val="tx1"/>
              </a:solidFill>
              <a:latin typeface="+mn-lt"/>
              <a:cs typeface="+mn-cs"/>
            </a:endParaRPr>
          </a:p>
          <a:p>
            <a:pPr marL="274320" indent="-274320" fontAlgn="auto">
              <a:spcBef>
                <a:spcPts val="0"/>
              </a:spcBef>
              <a:spcAft>
                <a:spcPts val="0"/>
              </a:spcAft>
              <a:buClr>
                <a:schemeClr val="bg1">
                  <a:lumMod val="50000"/>
                </a:schemeClr>
              </a:buClr>
              <a:buSzPct val="85000"/>
              <a:buFont typeface="Wingdings 2" pitchFamily="18" charset="2"/>
              <a:buNone/>
              <a:defRPr/>
            </a:pPr>
            <a:r>
              <a:rPr lang="en-GB" sz="2400" dirty="0">
                <a:solidFill>
                  <a:schemeClr val="tx1"/>
                </a:solidFill>
                <a:latin typeface="+mn-lt"/>
                <a:cs typeface="+mn-cs"/>
              </a:rPr>
              <a:t>	</a:t>
            </a:r>
            <a:endParaRPr lang="en-GB" sz="2000" dirty="0">
              <a:solidFill>
                <a:schemeClr val="tx1"/>
              </a:solidFill>
              <a:latin typeface="+mn-lt"/>
              <a:cs typeface="+mn-cs"/>
            </a:endParaRPr>
          </a:p>
          <a:p>
            <a:pPr marL="274320" indent="-274320" fontAlgn="auto">
              <a:spcBef>
                <a:spcPts val="0"/>
              </a:spcBef>
              <a:spcAft>
                <a:spcPts val="0"/>
              </a:spcAft>
              <a:buClr>
                <a:schemeClr val="bg1">
                  <a:lumMod val="50000"/>
                </a:schemeClr>
              </a:buClr>
              <a:buSzPct val="85000"/>
              <a:buFont typeface="Wingdings 2" pitchFamily="18" charset="2"/>
              <a:buNone/>
              <a:defRPr/>
            </a:pPr>
            <a:endParaRPr lang="en-GB" sz="2400" dirty="0">
              <a:solidFill>
                <a:schemeClr val="tx1"/>
              </a:solidFill>
              <a:latin typeface="+mn-lt"/>
              <a:cs typeface="+mn-cs"/>
            </a:endParaRPr>
          </a:p>
        </p:txBody>
      </p:sp>
      <p:sp>
        <p:nvSpPr>
          <p:cNvPr id="5122" name="Rectangle 2"/>
          <p:cNvSpPr>
            <a:spLocks noChangeArrowheads="1"/>
          </p:cNvSpPr>
          <p:nvPr/>
        </p:nvSpPr>
        <p:spPr bwMode="auto">
          <a:xfrm>
            <a:off x="2195736" y="2919427"/>
            <a:ext cx="619268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i="0" u="none" strike="noStrike" cap="none" normalizeH="0" baseline="0" dirty="0" smtClean="0">
                <a:ln>
                  <a:noFill/>
                </a:ln>
                <a:solidFill>
                  <a:schemeClr val="tx1"/>
                </a:solidFill>
                <a:effectLst/>
                <a:ea typeface="Times New Roman" pitchFamily="18" charset="0"/>
                <a:cs typeface="Calibri" pitchFamily="34" charset="0"/>
              </a:rPr>
              <a:t>Harris, M. </a:t>
            </a:r>
            <a:r>
              <a:rPr kumimoji="0" lang="en-AU" b="0" i="0" u="none" strike="noStrike" cap="none" normalizeH="0" baseline="0" dirty="0" smtClean="0">
                <a:ln>
                  <a:noFill/>
                </a:ln>
                <a:solidFill>
                  <a:schemeClr val="tx1"/>
                </a:solidFill>
                <a:effectLst/>
                <a:ea typeface="Times New Roman" pitchFamily="18" charset="0"/>
                <a:cs typeface="Calibri" pitchFamily="34" charset="0"/>
              </a:rPr>
              <a:t>&amp; Rhodes, T. (2012). Methadone diversion as a protective strategy: The harm reduction potential of ‘generous constraints’</a:t>
            </a:r>
            <a:r>
              <a:rPr kumimoji="0" lang="en-AU" b="0" i="1" u="none" strike="noStrike" cap="none" normalizeH="0" baseline="0" dirty="0" smtClean="0">
                <a:ln>
                  <a:noFill/>
                </a:ln>
                <a:solidFill>
                  <a:schemeClr val="tx1"/>
                </a:solidFill>
                <a:effectLst/>
                <a:ea typeface="Times New Roman" pitchFamily="18" charset="0"/>
                <a:cs typeface="Calibri" pitchFamily="34" charset="0"/>
              </a:rPr>
              <a:t>. International Journal of Drug Policy</a:t>
            </a:r>
            <a:endParaRPr kumimoji="0" lang="en-AU" b="0" i="0" u="none" strike="noStrike" cap="none" normalizeH="0" baseline="0" dirty="0" smtClean="0">
              <a:ln>
                <a:noFill/>
              </a:ln>
              <a:solidFill>
                <a:schemeClr val="tx1"/>
              </a:solidFill>
              <a:effectLst/>
              <a:cs typeface="Arial" pitchFamily="34" charset="0"/>
            </a:endParaRPr>
          </a:p>
        </p:txBody>
      </p:sp>
      <p:sp>
        <p:nvSpPr>
          <p:cNvPr id="14" name="TextBox 13"/>
          <p:cNvSpPr txBox="1"/>
          <p:nvPr/>
        </p:nvSpPr>
        <p:spPr>
          <a:xfrm>
            <a:off x="2195736" y="332656"/>
            <a:ext cx="6264696" cy="936104"/>
          </a:xfrm>
          <a:prstGeom prst="rect">
            <a:avLst/>
          </a:prstGeom>
          <a:noFill/>
        </p:spPr>
        <p:txBody>
          <a:bodyPr wrap="square" rtlCol="0">
            <a:spAutoFit/>
          </a:bodyPr>
          <a:lstStyle/>
          <a:p>
            <a:r>
              <a:rPr lang="en-AU" dirty="0" smtClean="0"/>
              <a:t>Harris, M. &amp; Rhodes, T. (2012). </a:t>
            </a:r>
            <a:r>
              <a:rPr lang="en-GB" dirty="0" smtClean="0"/>
              <a:t>Venous access and care: Harnessing pragmatics in harm reduction for people who inject drugs. </a:t>
            </a:r>
            <a:r>
              <a:rPr lang="en-GB" i="1" dirty="0" smtClean="0"/>
              <a:t>Addiction, 107</a:t>
            </a:r>
            <a:r>
              <a:rPr lang="en-GB" dirty="0" smtClean="0"/>
              <a:t>, 1090–1096</a:t>
            </a:r>
            <a:endParaRPr lang="en-GB" dirty="0"/>
          </a:p>
        </p:txBody>
      </p:sp>
      <p:sp>
        <p:nvSpPr>
          <p:cNvPr id="5124" name="AutoShape 4" descr="data:image/jpeg;base64,/9j/4AAQSkZJRgABAQAAAQABAAD/2wCEAAkGBhQSEBUUDxQQEBQUFRAVEBQPEBAQEBQVFBAVFBQQFBQXHCYfFxkjGRQVHzEgIycpLC0sFR4xNTAqNSYrLCkBCQoKDgwOGg8PGCwcHxwpLCwpKiwsKSkpLC0pKSkpLCkpLCwpLCkpLCksLSksLCwpLCksLCkpLCwsKSksLC8pLP/AABEIANQAoAMBIgACEQEDEQH/xAAcAAACAwEBAQEAAAAAAAAAAAADBAECBQAGBwj/xABCEAACAgEDAQYDAwgHCAMAAAABAgADEQQSITEFBhMiQVFhcZEygaEUI0JScrHB0RUkU5KiwuEzNWJzgrLw8hY0Y//EABoBAAIDAQEAAAAAAAAAAAAAAAIDAAEEBQb/xAAoEQACAgEEAQMEAwEAAAAAAAAAAQIRAxIhMUFRBGHBEyJxgTKR4SP/2gAMAwEAAhEDEQA/APJThOnou5/c6zXWcZSpSPFsx9+xPdsfTqfj63JkjCOqTo8jCEpy0xO7od0LNdbgZSlSPFsx0/4E92P4dT7H7f2X2XXp6lqpUIijgD1PqxPqT7zC0l4rZKOzworpYhwAdrspIsqd+tbjO8EjD46zYXtyrx2ozh0Cbs8DLdB+I56EnAyciee9Vmnmft4PQelwQwry/PwaMgmdmeP7799BpwaaCDeep6ioEdT/AMR9B98y48csktMTVOahHUwPfvvt4ANGmObiPO46VA/5z+H0nys1ZOWJYnJJJJJJ6kn1jBBJJYkkkkk8kk9ST6mWCT0GDEsMaX7OFmk88tUv0BFXwltkMFltkbYKxoX2SrVfCNbJUrImR40JNR7cQTVkTQNco1cJSESwLozzJz7xytQHBK7gCCVPRh7Ru/tKk8DTKpyDnfg/aUkYAwRgMPvhOXhWKUNO7dGOyQJWbmo7UoZSF0yoSMBls+WCRjg8ekoe0KfP/V1O4YU78FevOAMHqPpK1PwMcIviRhkTpZhKxqYk9H3O7n2a2z1SlSPFs/HYnu2Ppn5A/R9RbitNLoK1akArYFYqXRjsZlsHIw24M32lbGRg8+hHYda6f8nrBqrAAHhnaRhg2c+uSOc5zk5nndbq/BU1aceJezFL7TXYGchCzVpYvW5VIIBznB6txPPZPUPPK/6Xyehx+nWCPu+X8DFulGmq2UOwa0lPyshbQlgYBEsHO1ScjPQMT0zK9n9kmhVa1RfqPMdNXtTdUMDdXuBwyBuc8YzwB6W7O0xoIazz6mzJ8Kp3WliTt/KSmAFcrjcePkCYn3i7wjRKQreLq7ANxPK1L8B6D2Hr1MStU3oju3yP+2C1y2SK95u8Q0e4VsX1dg85LZSpc5XK9MjoOPj8/nLEsSzEsxJLEnJJPUk+8s7lmLOSzMSWLHJJPUky6pOvhwxwxpc9nOy5Hldv9FQsutcIqy4WMsGkDCSdkKK5PhyrCoDskFIfw5BrkslC7JBskaKyhWEmC0hRkgLKs9Y6yQTpDTEzgnyZrLgyAY3bXmKERydowSi4MpYkCRGRBWLIW/J+lzMbW6Squ4WLXvvsbyKHKqzBdptK52gqvVsZxxzxNnM8x3y73rpF2phr2HkU9EHTxH+HsPXE8pjjKT0x7PWZJRgtUhLvB3hXQqeVs1loGepRBjqAeQvsOp9eJ82ssZ2LuS7McszHJJ95W29rHZ7CWZiSxbqT8YRFndw4FhjXfk5GTK80r68EosMqzlWFRIxsiRCpCBZZVhFSA2GkD2yQkMElgkGwqAbJUrGdkgpLslCpWDZI0yQbLLsFoVZYJ0jbrAssJMBoTdYpfX6zQsWL2LGxZmyw1Iz5ziXtTBlQY8xR22Z9t75d8V0VeFw9zj82h6Af2j+y/vnyCzUva7WWsXdzlmbqf5fL0gdbrXusay1i7ucsx6/IewHTHpiGqWYsHp1gj7vlm7L6h+on7LgKixhFhuzOzHuLCsAlEexs8eVev3yqiE5JuvA+MaVl0WGVZCLPQ6zsmldHXdUbGLvtJswOgbICjgciJnNRaT7HRi2YqpCKslVm6vZdR0TWrvLhlU7sKAcjOAOvB6mBOajVjIxsxAJbbHtL2Y7o7oAVrGW556Z4HvgZgNsmq+CafIDbKlYyVlSn+suyULMkEyTS0XZr2vsrAJwTycDA+MUtrwSDwQSD8wcES1JXSKp9iTLBOsbdYBhGJi2hR1i7rHGWL2rGJipIQvTj5RWaFqxF1wY+DObmjUrL0DmO1iK6cR2sQZsdgjtZ7fuAy1+Zxnx7BQn3VtY33Z2iYGv0XhXWVn9B2UfIHg/TE137PtSrSeEF8i+Mc21Id9lm/kMwP2VX6xvvn2fnVoy9L1r5GCM5Cnn5FTOZGf8A0bv+Xx/h19Nwrx8mRpuyGNYsdq6kJwjWsRuI67QASQPfpPQdpaQ19nUq20nxScqwZSDvIYGK98ONQK14WqtFQegBGf5fSH1X+7Kf+a2P8cFyctMn2w0krS8Gbo+zGdS5K11g432HC5/VGOSflN0aUp2c4JVg1ilSh3KR5Rn4cjoYLvJV4a0VLwFrz82JwWP0P1l9L/u6wf8A6j/LAlJySl7hxSTa9hTR6S7wXZMrWVy5PAYDjA94rRpWdgqAsT0Amz2R/wDV1I9Nq49v0pPZ1WzS3WD7RwgPqAcZ/f8AhJrav8k08Ca93nYMUapyoyyo+5h+GI32f2Wp0djB697hQSzAKgDA7SfQnr9IlotW1TEr6qynPTBjmjX+pX/tJ/llT1Vu+0XFIQ7O7Pv8U/k55XgujA1jIH6XQzJeli+ACzFiOOSTnHHvz++eh7q5GpHPVXz7dJ3dqgePY558NbGHz3EfuzDc3FtvpA6bS/JkN3ffds3U+J/Zb/PnGducbc/DMy10Ds+xUdnyRtAO7jrken3xh7m3b8ndnfn13Z3Z+s3u8tWNVRanlNopZtpI53qPT4ERmuUdn2helNbdGBb3asDlbDVVtwC9tgSvJUHapP2jzzjgRLtnsOzTlfECkOMo6NuRh8D94+s2e/TE6xwecLWB8Btzge3JzJ7VGeydMTzi1wM+g/OcQoZJ1FvsCUI/cvB42wRHULzNGwRLULxOhBnLzxuJbTjgTU7K0RtuSsdXZV49ATyfuGZnUjpNDQax6zuqdqyRglCVOPbIi8l06G4ElVml2/Zv1VpxgByqgjoqeRR8sLPQuTZ2bTbjzaazH/SG/wDX6Tyt2re05tdrCBgFyWOPbmP1ds3gYFtoAGAN7Yx7YmSWNtRS6N0Zq37noO9WkNrpqKgXSxF5UFsEZ4OPhj6GM29nOez6k2kFXdmB42rtc5b2/wBRPOaPWWoPzb2oDn7BYAn16esKt1m3aWfBJO0lsFj1OPUxGiSSVrZj9SbuuT0HbVZvqpurBbC7H2jJUj3Hzz+ENo9A50TJtIZrFIB4OMryfYceswdLqXT7DOmf1SRn6RlLbCDzYQxy3LEMfc+8FwklV8MNNXZp9kVn8n1H7I6AnpmG7GAsptpzgnzLn34/iB9YhTqrAMB3AHoCQBJ5zu5yTnPrn3zAlFu7CT4L09ktu/OKyKvLseAAOuD6mG0VZOkuCgk7l4AyfT0gbrnYYZnYexJMAlrJyhZc9SpI+sum1yVshvsDSlNUA3UISfhlQdp+MV7D1Qr1DLZwtm9Gzxgljgn29oE6qxSdrWLk7jgsCT7xPUWM5yxZz0ycngfGHpcrvsHVXBSzsh/H8Had2cdDjGft/LHOY729rBZrKlr8y1GpFI5yQ4JI/AfdErNZbt277dvTG5sY9vlEqtS1ZzWzIcYypIOD6Rii3u+hbaWw533H9df9mv8A7YTtRT/ROn4P+1c9D6+JMnWdoW2YFljuAcjcxOD7jMpf21eQVN1pBGCC7EEH0xDWOVRXgW5q2/JkWiJ3r1jtsVuE2xZgyrY6oRqqK1RqqSReMZrjFcXrjNcSzTE0dL2hYgwjsoGcAYwMnJwPrG07Wt/tG/D+Uw7tbsOCrny7sqBtxuA5J6ckfcc+hhKu1lwPLZkkDG3nJCkZ+YY/3TM8tI+Nm9V2hZgDecAAAcYGOkZo1rgYDMB7fcP5Tz+g7WFjquy1MgnNihQAAD7/AB/CN6btYM6rssBbZyy4A3ozDP8Adx98W9I1Wb1WsfjzHgYHTpxx+Ah01D/rH39OvvMO/tcV7c13tuD421nIKsBhgemc8SW7zKoJFWodQpYMqDaR58AEkcnZx84p0MVm5ZqX/WPHT6Yi76p8HzHnk9OcjHtM+vvCrsqiu4bn2bioCj82r7m9h5sfPMuutDDIVx5rF+zkeTOSSOADjg/HEkaIwzdo2Dox4x7enpFG11g6MRjdjp+l19PWZjd41IB8LUAkO2Gr58qKwHBPLbsD3wYF+3FxnZb+jwFBbzJu6D09M9M/KNWkW7NS3tW39dv8P8pn6rUM5y5LHGOcdPbiB1XaQViu1yRnlQCOK9/7uJSvUBt2ARtYr5hjOMcj4cxsa6FSsHZF7IxbF7I9CGLWxW2NWxW2NiZ8hWoxuqJUHgRyoy5A4naGq4xXFkMYQxTNURpIzW0VrMPWYljUN1mNVtE0MYraA0NTHK2jC2f+ZiSNCiyKaGJjDWQFrTjZBO0iRTYO1otY0LY0XcxiQDA2NF3MNYYu5jULYvYYvYYewxdzGoTIXtMVtjNpitxjYmbIwWnbiO1mZ+nb0jtZhTW4rBL7RxDGEMVQxisxLNqGqzDo0VraMKYpjUxpDDo0URoZWgNDExtXhBZFVaXDwGg0MGyDZ4MvKM0lEJdoBzLO0C7QkgGwbmAsaEcxexoxIWwTmLsYZzF3MYhTA2GJ6g8GMuYlqTHwW5jzPYFWcGPVGZ8bpfiHNGfBKnQ/W0OjRRGjCGIaOjFjSGMI0TRoZGimhqY2phleKq8IGgNDExoNLBosHlvEg0FYcvKl4LxJU2SELs8EzSCYNnhUC2Q7QDGWdoF2hpANlHaL2NCMYvY0YkJkwVhiNzZMZueJkzRBHPzyt0cYWh+cQQ5E4GHyKeztGjW0YraI02ZEZRpnaN+OdqxxWhlaKK8KrRbRpTG0eEDxVWhA0BoJMaDSd0XDyd8qgrD7pBeB3yDZJRLCF4J3lS0oWl0C2czQLNJZoJ3hpANlbGi9jS7tFrXxGJCMkqVgNQ/p9YKcxnR/Bz71OwdTQhEXUxzRVeI6pkLuOMnoPiZHtuElq2K1vj+McrebNXcvdaKxaFJAZQybiQVUsQFPpu/wmC/+MlcDxAfMiEeGRhmvFLDr+ixOf2TM7zY32PhiyQ62EkaGRo3qewwiuy21vsZkI4Ql1G4gZbH2cnIJ6YxmOdo912q2bXFm9kRcIV5ZWJyckcbef4RbyQ8m2MZeDMDQgeai92SLFraxQz+IaiqFq2RORYbM4UNjjrx+Nq+7oNdji3y1F1fNRUgoSDwW49CAf1h8Yv6sPIxQkZgeTmP6jsLa+wWBvNapOzgGurxD0Y/L3mTmFFxlwR3HkPmQWgcyN0KgdQQvKM0oWlGeXRTZZmgWaEWlm6KSOcccHBAP4sPqIG6phnKkYODkdD7Z94SoXJgrHidtmf4fzjLaZ2VmVHKpjxGAOFz0z7RQofY/Qx8aRgyylJ10QBKWtLMcCAYwgOFRUGFqtKkEEgjoRBSQYTKNGztCxm3F23YxkYU9APTHoAPulqu1bl+zbavX7NjLnc249PduYgjwvWL0rwG5N72NP2i7Z8R3fJyd7FuQu0Hn1xx8o9/Tdxzm64g8HNjnIxjB59jMeSrkSOEX0VHLKPJt19rWhdq22hcY2ixwuMYxjOAMEiQ+tdiSzu277WWJzxjJ9+BMxLs/CGDxTxpdGuObV2av9N3f213XP+0fr79Yu12SSSSTkknkkk9YoLJPiSlBLhDfqN9jPiSpsgfEkGySiawpeUZ4M2QL3AfGEoipZUjT0/bttabUYBRk4KKevXk+/wDCUfvXfnIcc4z5F9PbiZDWEykL6UeWjNL1E5bJmiO8N4YlbCCzq7YAGWVdqk+4x6ffCnvPqNu02ZBUKcqpJAQp1PrgmZUG7y3jj4L+pNLkq7QZMkmRGpCjp06dLISIWtp06ARchZWdOlouRJkqxHSdOliLpha7SesLmdOipGuDOzB2WkTp0kS8j2AlyZEidGmRbs4y2J06UOgDsaBM6dIRkTp06EU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6" name="AutoShape 6" descr="data:image/jpeg;base64,/9j/4AAQSkZJRgABAQAAAQABAAD/2wCEAAkGBhQSEBUUDxQQEBQUFRAVEBQPEBAQEBQVFBAVFBQQFBQXHCYfFxkjGRQVHzEgIycpLC0sFR4xNTAqNSYrLCkBCQoKDgwOGg8PGCwcHxwpLCwpKiwsKSkpLC0pKSkpLCkpLCwpLCkpLCksLSksLCwpLCksLCkpLCwsKSksLC8pLP/AABEIANQAoAMBIgACEQEDEQH/xAAcAAACAwEBAQEAAAAAAAAAAAADBAECBQAGBwj/xABCEAACAgEDAQYDAwgHCAMAAAABAgADEQQSITEFBhMiQVFhcZEygaEUI0JScrHB0RUkU5KiwuEzNWJzgrLw8hY0Y//EABoBAAIDAQEAAAAAAAAAAAAAAAIDAAEEBQb/xAAoEQACAgEEAQMEAwEAAAAAAAAAAQIRAxIhMUFRBGHBEyJxgTKR4SP/2gAMAwEAAhEDEQA/APJThOnou5/c6zXWcZSpSPFsx9+xPdsfTqfj63JkjCOqTo8jCEpy0xO7od0LNdbgZSlSPFsx0/4E92P4dT7H7f2X2XXp6lqpUIijgD1PqxPqT7zC0l4rZKOzworpYhwAdrspIsqd+tbjO8EjD46zYXtyrx2ozh0Cbs8DLdB+I56EnAyciee9Vmnmft4PQelwQwry/PwaMgmdmeP7799BpwaaCDeep6ioEdT/AMR9B98y48csktMTVOahHUwPfvvt4ANGmObiPO46VA/5z+H0nys1ZOWJYnJJJJJJ6kn1jBBJJYkkkkk8kk9ST6mWCT0GDEsMaX7OFmk88tUv0BFXwltkMFltkbYKxoX2SrVfCNbJUrImR40JNR7cQTVkTQNco1cJSESwLozzJz7xytQHBK7gCCVPRh7Ru/tKk8DTKpyDnfg/aUkYAwRgMPvhOXhWKUNO7dGOyQJWbmo7UoZSF0yoSMBls+WCRjg8ekoe0KfP/V1O4YU78FevOAMHqPpK1PwMcIviRhkTpZhKxqYk9H3O7n2a2z1SlSPFs/HYnu2Ppn5A/R9RbitNLoK1akArYFYqXRjsZlsHIw24M32lbGRg8+hHYda6f8nrBqrAAHhnaRhg2c+uSOc5zk5nndbq/BU1aceJezFL7TXYGchCzVpYvW5VIIBznB6txPPZPUPPK/6Xyehx+nWCPu+X8DFulGmq2UOwa0lPyshbQlgYBEsHO1ScjPQMT0zK9n9kmhVa1RfqPMdNXtTdUMDdXuBwyBuc8YzwB6W7O0xoIazz6mzJ8Kp3WliTt/KSmAFcrjcePkCYn3i7wjRKQreLq7ANxPK1L8B6D2Hr1MStU3oju3yP+2C1y2SK95u8Q0e4VsX1dg85LZSpc5XK9MjoOPj8/nLEsSzEsxJLEnJJPUk+8s7lmLOSzMSWLHJJPUky6pOvhwxwxpc9nOy5Hldv9FQsutcIqy4WMsGkDCSdkKK5PhyrCoDskFIfw5BrkslC7JBskaKyhWEmC0hRkgLKs9Y6yQTpDTEzgnyZrLgyAY3bXmKERydowSi4MpYkCRGRBWLIW/J+lzMbW6Squ4WLXvvsbyKHKqzBdptK52gqvVsZxxzxNnM8x3y73rpF2phr2HkU9EHTxH+HsPXE8pjjKT0x7PWZJRgtUhLvB3hXQqeVs1loGepRBjqAeQvsOp9eJ82ssZ2LuS7McszHJJ95W29rHZ7CWZiSxbqT8YRFndw4FhjXfk5GTK80r68EosMqzlWFRIxsiRCpCBZZVhFSA2GkD2yQkMElgkGwqAbJUrGdkgpLslCpWDZI0yQbLLsFoVZYJ0jbrAssJMBoTdYpfX6zQsWL2LGxZmyw1Iz5ziXtTBlQY8xR22Z9t75d8V0VeFw9zj82h6Af2j+y/vnyCzUva7WWsXdzlmbqf5fL0gdbrXusay1i7ucsx6/IewHTHpiGqWYsHp1gj7vlm7L6h+on7LgKixhFhuzOzHuLCsAlEexs8eVev3yqiE5JuvA+MaVl0WGVZCLPQ6zsmldHXdUbGLvtJswOgbICjgciJnNRaT7HRi2YqpCKslVm6vZdR0TWrvLhlU7sKAcjOAOvB6mBOajVjIxsxAJbbHtL2Y7o7oAVrGW556Z4HvgZgNsmq+CafIDbKlYyVlSn+suyULMkEyTS0XZr2vsrAJwTycDA+MUtrwSDwQSD8wcES1JXSKp9iTLBOsbdYBhGJi2hR1i7rHGWL2rGJipIQvTj5RWaFqxF1wY+DObmjUrL0DmO1iK6cR2sQZsdgjtZ7fuAy1+Zxnx7BQn3VtY33Z2iYGv0XhXWVn9B2UfIHg/TE137PtSrSeEF8i+Mc21Id9lm/kMwP2VX6xvvn2fnVoy9L1r5GCM5Cnn5FTOZGf8A0bv+Xx/h19Nwrx8mRpuyGNYsdq6kJwjWsRuI67QASQPfpPQdpaQ19nUq20nxScqwZSDvIYGK98ONQK14WqtFQegBGf5fSH1X+7Kf+a2P8cFyctMn2w0krS8Gbo+zGdS5K11g432HC5/VGOSflN0aUp2c4JVg1ilSh3KR5Rn4cjoYLvJV4a0VLwFrz82JwWP0P1l9L/u6wf8A6j/LAlJySl7hxSTa9hTR6S7wXZMrWVy5PAYDjA94rRpWdgqAsT0Amz2R/wDV1I9Nq49v0pPZ1WzS3WD7RwgPqAcZ/f8AhJrav8k08Ca93nYMUapyoyyo+5h+GI32f2Wp0djB697hQSzAKgDA7SfQnr9IlotW1TEr6qynPTBjmjX+pX/tJ/llT1Vu+0XFIQ7O7Pv8U/k55XgujA1jIH6XQzJeli+ACzFiOOSTnHHvz++eh7q5GpHPVXz7dJ3dqgePY558NbGHz3EfuzDc3FtvpA6bS/JkN3ffds3U+J/Zb/PnGducbc/DMy10Ds+xUdnyRtAO7jrken3xh7m3b8ndnfn13Z3Z+s3u8tWNVRanlNopZtpI53qPT4ERmuUdn2helNbdGBb3asDlbDVVtwC9tgSvJUHapP2jzzjgRLtnsOzTlfECkOMo6NuRh8D94+s2e/TE6xwecLWB8Btzge3JzJ7VGeydMTzi1wM+g/OcQoZJ1FvsCUI/cvB42wRHULzNGwRLULxOhBnLzxuJbTjgTU7K0RtuSsdXZV49ATyfuGZnUjpNDQax6zuqdqyRglCVOPbIi8l06G4ElVml2/Zv1VpxgByqgjoqeRR8sLPQuTZ2bTbjzaazH/SG/wDX6Tyt2re05tdrCBgFyWOPbmP1ds3gYFtoAGAN7Yx7YmSWNtRS6N0Zq37noO9WkNrpqKgXSxF5UFsEZ4OPhj6GM29nOez6k2kFXdmB42rtc5b2/wBRPOaPWWoPzb2oDn7BYAn16esKt1m3aWfBJO0lsFj1OPUxGiSSVrZj9SbuuT0HbVZvqpurBbC7H2jJUj3Hzz+ENo9A50TJtIZrFIB4OMryfYceswdLqXT7DOmf1SRn6RlLbCDzYQxy3LEMfc+8FwklV8MNNXZp9kVn8n1H7I6AnpmG7GAsptpzgnzLn34/iB9YhTqrAMB3AHoCQBJ5zu5yTnPrn3zAlFu7CT4L09ktu/OKyKvLseAAOuD6mG0VZOkuCgk7l4AyfT0gbrnYYZnYexJMAlrJyhZc9SpI+sum1yVshvsDSlNUA3UISfhlQdp+MV7D1Qr1DLZwtm9Gzxgljgn29oE6qxSdrWLk7jgsCT7xPUWM5yxZz0ycngfGHpcrvsHVXBSzsh/H8Had2cdDjGft/LHOY729rBZrKlr8y1GpFI5yQ4JI/AfdErNZbt277dvTG5sY9vlEqtS1ZzWzIcYypIOD6Rii3u+hbaWw533H9df9mv8A7YTtRT/ROn4P+1c9D6+JMnWdoW2YFljuAcjcxOD7jMpf21eQVN1pBGCC7EEH0xDWOVRXgW5q2/JkWiJ3r1jtsVuE2xZgyrY6oRqqK1RqqSReMZrjFcXrjNcSzTE0dL2hYgwjsoGcAYwMnJwPrG07Wt/tG/D+Uw7tbsOCrny7sqBtxuA5J6ckfcc+hhKu1lwPLZkkDG3nJCkZ+YY/3TM8tI+Nm9V2hZgDecAAAcYGOkZo1rgYDMB7fcP5Tz+g7WFjquy1MgnNihQAAD7/AB/CN6btYM6rssBbZyy4A3ozDP8Adx98W9I1Wb1WsfjzHgYHTpxx+Ah01D/rH39OvvMO/tcV7c13tuD421nIKsBhgemc8SW7zKoJFWodQpYMqDaR58AEkcnZx84p0MVm5ZqX/WPHT6Yi76p8HzHnk9OcjHtM+vvCrsqiu4bn2bioCj82r7m9h5sfPMuutDDIVx5rF+zkeTOSSOADjg/HEkaIwzdo2Dox4x7enpFG11g6MRjdjp+l19PWZjd41IB8LUAkO2Gr58qKwHBPLbsD3wYF+3FxnZb+jwFBbzJu6D09M9M/KNWkW7NS3tW39dv8P8pn6rUM5y5LHGOcdPbiB1XaQViu1yRnlQCOK9/7uJSvUBt2ARtYr5hjOMcj4cxsa6FSsHZF7IxbF7I9CGLWxW2NWxW2NiZ8hWoxuqJUHgRyoy5A4naGq4xXFkMYQxTNURpIzW0VrMPWYljUN1mNVtE0MYraA0NTHK2jC2f+ZiSNCiyKaGJjDWQFrTjZBO0iRTYO1otY0LY0XcxiQDA2NF3MNYYu5jULYvYYvYYewxdzGoTIXtMVtjNpitxjYmbIwWnbiO1mZ+nb0jtZhTW4rBL7RxDGEMVQxisxLNqGqzDo0VraMKYpjUxpDDo0URoZWgNDExtXhBZFVaXDwGg0MGyDZ4MvKM0lEJdoBzLO0C7QkgGwbmAsaEcxexoxIWwTmLsYZzF3MYhTA2GJ6g8GMuYlqTHwW5jzPYFWcGPVGZ8bpfiHNGfBKnQ/W0OjRRGjCGIaOjFjSGMI0TRoZGimhqY2phleKq8IGgNDExoNLBosHlvEg0FYcvKl4LxJU2SELs8EzSCYNnhUC2Q7QDGWdoF2hpANlHaL2NCMYvY0YkJkwVhiNzZMZueJkzRBHPzyt0cYWh+cQQ5E4GHyKeztGjW0YraI02ZEZRpnaN+OdqxxWhlaKK8KrRbRpTG0eEDxVWhA0BoJMaDSd0XDyd8qgrD7pBeB3yDZJRLCF4J3lS0oWl0C2czQLNJZoJ3hpANlbGi9jS7tFrXxGJCMkqVgNQ/p9YKcxnR/Bz71OwdTQhEXUxzRVeI6pkLuOMnoPiZHtuElq2K1vj+McrebNXcvdaKxaFJAZQybiQVUsQFPpu/wmC/+MlcDxAfMiEeGRhmvFLDr+ixOf2TM7zY32PhiyQ62EkaGRo3qewwiuy21vsZkI4Ql1G4gZbH2cnIJ6YxmOdo912q2bXFm9kRcIV5ZWJyckcbef4RbyQ8m2MZeDMDQgeai92SLFraxQz+IaiqFq2RORYbM4UNjjrx+Nq+7oNdji3y1F1fNRUgoSDwW49CAf1h8Yv6sPIxQkZgeTmP6jsLa+wWBvNapOzgGurxD0Y/L3mTmFFxlwR3HkPmQWgcyN0KgdQQvKM0oWlGeXRTZZmgWaEWlm6KSOcccHBAP4sPqIG6phnKkYODkdD7Z94SoXJgrHidtmf4fzjLaZ2VmVHKpjxGAOFz0z7RQofY/Qx8aRgyylJ10QBKWtLMcCAYwgOFRUGFqtKkEEgjoRBSQYTKNGztCxm3F23YxkYU9APTHoAPulqu1bl+zbavX7NjLnc249PduYgjwvWL0rwG5N72NP2i7Z8R3fJyd7FuQu0Hn1xx8o9/Tdxzm64g8HNjnIxjB59jMeSrkSOEX0VHLKPJt19rWhdq22hcY2ixwuMYxjOAMEiQ+tdiSzu277WWJzxjJ9+BMxLs/CGDxTxpdGuObV2av9N3f213XP+0fr79Yu12SSSSTkknkkk9YoLJPiSlBLhDfqN9jPiSpsgfEkGySiawpeUZ4M2QL3AfGEoipZUjT0/bttabUYBRk4KKevXk+/wDCUfvXfnIcc4z5F9PbiZDWEykL6UeWjNL1E5bJmiO8N4YlbCCzq7YAGWVdqk+4x6ffCnvPqNu02ZBUKcqpJAQp1PrgmZUG7y3jj4L+pNLkq7QZMkmRGpCjp06dLISIWtp06ARchZWdOlouRJkqxHSdOliLpha7SesLmdOipGuDOzB2WkTp0kS8j2AlyZEidGmRbs4y2J06UOgDsaBM6dIRkTp06EU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7" name="Picture 16" descr="addiction cover.jpg"/>
          <p:cNvPicPr>
            <a:picLocks noChangeAspect="1"/>
          </p:cNvPicPr>
          <p:nvPr/>
        </p:nvPicPr>
        <p:blipFill>
          <a:blip r:embed="rId6" cstate="print"/>
          <a:stretch>
            <a:fillRect/>
          </a:stretch>
        </p:blipFill>
        <p:spPr>
          <a:xfrm>
            <a:off x="683569" y="260648"/>
            <a:ext cx="864096" cy="1144927"/>
          </a:xfrm>
          <a:prstGeom prst="rect">
            <a:avLst/>
          </a:prstGeom>
        </p:spPr>
      </p:pic>
      <p:sp>
        <p:nvSpPr>
          <p:cNvPr id="5128" name="AutoShape 8" descr="data:image/jpeg;base64,/9j/4AAQSkZJRgABAQAAAQABAAD/2wCEAAkGBxQSEBMUExQVFBUXGSIYGBgYFx4gIBohIR0hIhwgHxwcKCgjISApHCAhITEtJyotLzE6Ix8zODMsNygtMSsBCgoKDg0OGxAQGzckHyY0Niw0MiwsLC0sLzcsNCwvLCw0LCwsLCw0LCwsLCwvLSwsLCwsLCwsLCwsLCwsLCwsLP/AABEIADgA3QMBEQACEQEDEQH/xAAcAAACAgMBAQAAAAAAAAAAAAAABQQGAwcIAgH/xAA9EAACAQIEBAIIAwcCBwAAAAABAgMEEQAFEiEGEzFBFFEHIjJCYXGBkSNSoTNicnOCs8E1khUWJEN0sbL/xAAaAQEAAwEBAQAAAAAAAAAAAAAAAQIDBAUG/8QANREAAgECBAQDBgUEAwAAAAAAAAECAxEEEiExBSJBURMycRRhgZGhwTOx0eHwI0JDggZy8f/aAAwDAQACEQMRAD8ApPEmdzVVTLJJIzXc6VLGyrfYAdBYY9OEVFWQMc+XskKyajc7st9wOxxs4WjcwjXUpuJA5rfmP3OMzcYNQMIBJrOrqVv7vn/nGnh8tzBV14mTp395A5zfmb7nGdjcnjL2MHM1HV1C393z+eNPD5bnO668TJ07+8k8JZ9NS1cDRyOF5ih01HSylgGBXp0+2MZwUou50HUOPMAYAMAGADABgAwAYAMAGADABgAwAYAMAGADABgAwAYAMAct8PZJJWVfJiUM3rNZjYWXzPbewx6jkoq7KyvayLNmHBddFqZqUuoVmJRw1wLdutyL9BiyxFNnP4Urb/z9iucP5Caip0E2jjKNIf3C6g/I6TjmxWJjh3GMt5PKvWx0weeOY3ueC6KKwFMZAzAbm+m43JJN9Nuv0xl7RUfUp4cV0NB5zk5hrpacAkLIQo6kre6/M6bY7YapEufLc2rwv6OYZqbXUcxJi1iFJHL07afWG5Bvv8sYVcU1Pl2M40uWzZrjiLIfBZqKe5KiRGQnurMLf5H0xpGeeFzdbHTGPNAqyfOefNVR6NPh5BHe99V0DXtbbrbF5Rsk+4DJc58RJVJo0+Hm5N731eorX6C3tWtv0xEo2SfcEGg4sSWvkpAhAW4SW+0jIFMigea617/+jizptRzA+53xFLFVR00NNz3aMy/tQlgGseoN+uEYJxu2COeNF8DU1IhcPTtokgcgMGuNtQuLEMCDifD5kr7ga8MZ2tZSpOFKarhkJuUZSQwJ26EYrOOV2Au4W4vFbPURLEUWL2XLX5g1MtwLCwup7nEzp5UmCRxFn8lPNTwxQc+SbVYcwJbSuo7kHtiIQTTbYMeXcVCSOq1QvFNSg8yJyPy6lIYXBBHf9MS6dra7g8ZBn9VU8lzRCOGRQ3M8QGIBW4OnSCew698JQjG+oI0PFtQ7TmOheWKGRoiyTLqJW17IwHY+eJ8NaXYJdXxfEMv8bEplTUiaSdJBaVYyGuDYqW3Fu2IVN5srBP4izfwlK8+jXp0+re19TKvWx874rCOZ2BGzviQQPFFHE89RKNSRJYeqOrMx2VR54mML67IGBc4r9O+XjXfoKpStvMNoG/wticsO/wBARsi4rqKleZ4LREC4Z+eDYpcH1dIvuLYmVNR0uCQOMIxQQVbRteewjhX1mZm6KOgJ267AYjw3mcewMS8VSxPGK2kNMkrBEkEokUMfZWSwBQnp3F9r4nw0/K7gyVfF6R5olC8ZGtAwl1bam1aUIt1IRrb4hU7wzAM64tFPUtBytWlFfVrt7RYWtY9NP64Rp3VwUj0EUg5lfL3ukY+A9Zj99vtjfEvRIFj9Jle0XhzE8hl1lOSjEB1dWBLAeVrg7WOK4eCk3mWhScrLQpPo0po1pXL3U1TeGjv1IWNiew76vsMfN/8AI61SWJiqf+JZ38Wv2+Z00I2jr1H2fekb/oYVh1GpdhFMQD+GR+0O43N9tvPH01CjmkpW5XqvictSSSaT1NYUVG0rRry5HZnWG1zcgsO9thbb4Y7XpFszzXmldd/5qdBwzVFPIVkCNTAFhLfeNVHsuCbt0vq+PTa+PMajJabmuq9DXHpYkimq8uqIXVxzOSxU33V0YD9Wx0UVKMZKSLKSexuXHESa+yfK5Zq3MzFVy04FQAQioQ34SbnWDv2x0SklGN1fQGLIa80MGcyO5meOpaxawMjmGMIDpFhdiBsMJLM4rbT7sC2qWemoaV/B1Cy0cniZJm5Wlr3NQTpctZlZu230xZWlJ676fp0A8zmJ6jNac085gLUbMrhA1wXW2x+YOKRsoO66gUrYZFXqwtULKVqSTctIHX19+zJpIHbp2xZ/iLt0BnzKvagergj2asRJKb+bJaKQAfA6X+oxCWZJvpuBpwll60+ZVECezHS06D6axis5ZoJvuwZOMad5Mxy1Y5TC551nChrfhnsdt+mFNpRlcEDIE0U+bRzHXVoXE0h/7g5d4mA90cuwsNtsTPeLWwGXAmUzLTUkrVcrpyVPJKppF0FhcLq27b9sRVkrtWB74GmVIq5nYKorJiSTYD2epOK1N16AqlSvMyrNKhP2MlWs0e2xSOaMu4+HqMfpjZaTiutgy1ekKqRsrIVgxmaJY7G+smVCLee1z8gcZUlzgjwSrT57JziF8RTRrAx6XjZtaA+ZuGt3xL1p6dGC637YxBTuBf8ATJv5k/8AcfG1Tz/IFeoZBFS5BPJYQodLMeil0IQk9t9saPWU0gWP0pTKcvaEEGWodI4VG5Ll1IIH7ttX0xnQ89+wF+ZZOKrMq6EnSxo4Cjd0dZJCjD4hgDiYyywT97+xBWJ82NTUuzjTMkUcU6/lkRpQ9vhfcfPGmXKtNiTx6LOIYqKCueW+zq1gNzdiu31IxpWpueVL3mbdpN+n3D0w57HLPSqLhUUyiRW2kV9PS3YWPXE4WFld9xNN3SXQR8S1LUn/AA2Jb6qdRKQO8jkEg3/d2/qOPE4dRjjPaa0tqjcF6LT839DecstkumpaKfhFK6epVZ2iVgtREAAVcSXIJB/KwZdrH1sb8JxT9kjGfmg3B/6/sZ1Yc7a6oT8H5HNDW1F1YS0jcwKTs7G9gD5MmoA/EeWJ4txSOG8JdJvX3Lv8G0TSpX1fRWNxZNm8FfAXhbmRklGuCLG3rKQe9jjWUXB6g5/zjLkpswMMchkVKqPfsDf2e+4GxOPSU88MxlFNSSfY6Ux5ZqL6daeKd0TSs034rAdXtZdR+Ww+2LO7QE+c1WWU7lKl4I3eUTlXbcuLaXI89ha/kMWipvYDuqrYfDtI7oYCu7XupU7dfI3tiiTvbqCMtFS0qLNpSJYYtCv2SO97fw9MTeUtAL86qMthLipaCM1IVn1m3NA9knztbFoqb26Al1slE8cVXIYWjh9aOa4IS/q3BHx2xCzXyoEgvTRh6y6KHRdU1/aX3N/Lfb54jmfKDLXRwDTUy6RyVZhI3uAr6xv5acFfZAxQ0lNNeoVUfnRBTIPfj3IBI6jc4NyWgFmQ8L5apjqaWnhBF9EiD5qbH7jFpTntJgzzcFUDymVqSFpGOosy3JPW++IVWaVrgeCFdOnSNNtOm21ulrdLWxQCag4QooJRLFTRJILkMF9m/W3l9MXdSTVmwMM0yuGpj5c8SSp10uLjFVJrVAwZLkFPSBvDxLHr9q197dL38sTKbluCTSZdFFGY40CoSSVHQljdvuScQ23qweY8rhWAU4jTkhdPLIutvKxwzO9+oIOU8JUVLJzIKaKN7WDBdwPIX6fTFpVJS0bAyShjErTBAJGUIzdyoJIHyBJ++K3drAhy8O0rSvKYUMkltbW3awsL/IbYnPK1rg50yGkNRUJAGIDTjUB3U7tf6L+uOrHYn2fCVKvZfV6L6lVBOotP4v8A0vGb5cstTFHCqtBVVAdpB1Qxk82PyCtYn474+cwfFJ0eH1IVXadOOifVS8r+H6GsqMXUzJb/AGKpxVmPNqpXJKjWHFh1W+keWxUKfrj6HhWH9mwdOn1Su/V6s5qvNUbte+nyLX6O84NtO7SUjMV23eFj+Ig8yuxHn6uPI4gvYsaq3+OrpL3SWz+P6nRTeeml1Rn4z4nMaioha/OnDoR70UOkAfwsf/rGfsccdjalOflpwy/7Svr6r7FszhFW6stPBdRHD4sqfwZAK2P+FltIB8mW/wDUMa8NrTq0VSqeeDyP4bP5fkVqpR16bmnK2oieqpmhLFGlRjqvctqGo7/vEj6Y+iebLaXvMIK0nodNY8k1KnXG2eQf+HJ/cXGq/DfqDD6MaZXoOe6hpalneZiLkksRpJ8lA02+GJrO0rdgVyviENLnlPHtDG6OijohfSXUDsLi9vifPF07uLYLbx1/o1V/I/wMZ0vxEBLmlS8eZUrR05qW8CfUDKPeXf1tvh9cWik4O7tqBSaYHIayb1AtTOspiS+mL8aNWTcD1gVIOwxe/wDUS7AzZwxpaGuy9vZRVmpie8TSrdf6HJHyK/DELmkp/MD7jWujIoqN3RFncNKWYKOXHZ2BJ/MwVfr88Upp6y7A+cD10atW0aOjrC5kiKsGHLl9YAEflcsuFRPSQJ3o1/0uD5yf3XxWt52Cz4zAYAMAGADABgAwAYAMAGAOcOBTy2rKu37CI6f45CQv12xhxv8Aq+DhV/fLX0jq/wAzSGl5diZwrn/g4qiIsWVkZo9vYcKB+oN/mvxxbjXCFi6tKrDdNKX/AF3+n3MaFayaZWa7M+dVSSeyr+qAd9KgBU+wAv8AXHtwWXQiorr0LBwnHIaxWjcB0DyWtYHSgLKx7KdxftcHtjn4jhoYjDypT2f07P4GVCeWSaX81MPG+dxT1cJityVhCrbtr3bbzFx9sebwDCVMNQl43mcnf4aL9Tpr82w44d4ghjpmhqLu0W8SLtzQ/tR27rrFzfaxHljDiPD8V7Yp4R2VRWk+1v7vW23v9SKNWPh83QVZ/LDPNSVsbIrySKs0INyrqwuw81I/we+NuFxrYdzwdRNqOsZdGn09S8rNZkdGY1KFeyvh+VatqqoqBO+jlRhYtCouq521NqY7XO3TpjSU1lypAif8rVEDyGhqxTxysXaKSDmBWPtFDqXSD1tuL3OJ8RPzK4JuX8KQx0k1O5aXxGozyN7UjMLMdum3S3SwxDqPMmugFp4RqZI0gnrjLSqVuggCu4U3VXk1EEbC9lF/hi3iRWqWoHb5NeuSqD2CQmHl6fNg19V9rWta31xTNy5QKKvgwtFWwpOEjqZUmVeXflMGRn94agxX4Wv372VTVO2wJHGfCS18Ua8zlPG11fTq295SLi4NvPsDiKdTIwZ4OGkNVLUTFZtSJHGjRi0ar16k3LMSb2HYb2xDnpZAJ+GU8XDUQlYdCPHIixi0isNgbEWIYAg2Pcd8M7tZggZDw1W0qxxrXRGFGJ0eE9YgsWI18w2O53t9MWlOMtbfX9gW3GQDABgAwAYAMAGADABgAwBzrntNJR01RQcibmNUa2k0HS8Y9jSR12A/XErCyqY2OKbWWMbJdU3uXzctiLm2dGWggg8JomUkSTCMgsotp7dT73y+O3pK+Zu5koRWxW/Dv+R/9pxYsWZ+J5P+H+GWn0Skct5wp1PEOiHbrfYnuAPPamW8rtlVFJ3RWfDv+R/9pxcsWum4pmTK3ohTnWx0iYIQeWfaU2Fy3a/kfhvm4JzzXISQt4S4enqayBFicASKzsVICqGBYkn4Xt54mc1GLuSdP480BgAwAYAMAGADABgAwAYAMAGADABgAwAYAMAGADABgAw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 name="Picture 18" descr="hrj.jpg"/>
          <p:cNvPicPr>
            <a:picLocks noChangeAspect="1"/>
          </p:cNvPicPr>
          <p:nvPr/>
        </p:nvPicPr>
        <p:blipFill>
          <a:blip r:embed="rId7" cstate="print"/>
          <a:stretch>
            <a:fillRect/>
          </a:stretch>
        </p:blipFill>
        <p:spPr>
          <a:xfrm>
            <a:off x="683568" y="4293096"/>
            <a:ext cx="1420872" cy="360040"/>
          </a:xfrm>
          <a:prstGeom prst="rect">
            <a:avLst/>
          </a:prstGeom>
        </p:spPr>
      </p:pic>
      <p:pic>
        <p:nvPicPr>
          <p:cNvPr id="15" name="Picture 2"/>
          <p:cNvPicPr>
            <a:picLocks noChangeAspect="1" noChangeArrowheads="1"/>
          </p:cNvPicPr>
          <p:nvPr/>
        </p:nvPicPr>
        <p:blipFill>
          <a:blip r:embed="rId8" cstate="print"/>
          <a:srcRect l="34104" t="4199" r="34990" b="17848"/>
          <a:stretch>
            <a:fillRect/>
          </a:stretch>
        </p:blipFill>
        <p:spPr bwMode="auto">
          <a:xfrm>
            <a:off x="683568" y="5157192"/>
            <a:ext cx="864096" cy="1225947"/>
          </a:xfrm>
          <a:prstGeom prst="rect">
            <a:avLst/>
          </a:prstGeom>
          <a:noFill/>
          <a:ln w="9525">
            <a:noFill/>
            <a:miter lim="800000"/>
            <a:headEnd/>
            <a:tailEnd/>
          </a:ln>
        </p:spPr>
      </p:pic>
      <p:sp>
        <p:nvSpPr>
          <p:cNvPr id="16" name="Rectangle 15"/>
          <p:cNvSpPr/>
          <p:nvPr/>
        </p:nvSpPr>
        <p:spPr>
          <a:xfrm>
            <a:off x="2123728" y="5229200"/>
            <a:ext cx="6408712" cy="923330"/>
          </a:xfrm>
          <a:prstGeom prst="rect">
            <a:avLst/>
          </a:prstGeom>
        </p:spPr>
        <p:txBody>
          <a:bodyPr wrap="square">
            <a:spAutoFit/>
          </a:bodyPr>
          <a:lstStyle/>
          <a:p>
            <a:r>
              <a:rPr lang="en-GB" dirty="0" smtClean="0"/>
              <a:t>WHO Regional Office for Europe (2012). </a:t>
            </a:r>
            <a:r>
              <a:rPr lang="en-AU" i="1" dirty="0" smtClean="0"/>
              <a:t>Barriers and facilitators to hepatitis C treatment for people who inject drugs: A qualitative study.</a:t>
            </a:r>
            <a:r>
              <a:rPr lang="en-AU" dirty="0" smtClean="0"/>
              <a:t> Copenhagen: WHO Regional Office for Europe</a:t>
            </a:r>
            <a:r>
              <a:rPr lang="en-AU" b="1" dirty="0" smtClean="0"/>
              <a:t>.</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1143000"/>
          </a:xfrm>
        </p:spPr>
        <p:txBody>
          <a:bodyPr/>
          <a:lstStyle/>
          <a:p>
            <a:pPr algn="ctr"/>
            <a:r>
              <a:rPr lang="en-GB" dirty="0" smtClean="0"/>
              <a:t>Acknowledgements </a:t>
            </a:r>
            <a:endParaRPr lang="en-GB" dirty="0"/>
          </a:p>
        </p:txBody>
      </p:sp>
      <p:sp>
        <p:nvSpPr>
          <p:cNvPr id="3" name="Content Placeholder 2"/>
          <p:cNvSpPr>
            <a:spLocks noGrp="1"/>
          </p:cNvSpPr>
          <p:nvPr>
            <p:ph idx="1"/>
          </p:nvPr>
        </p:nvSpPr>
        <p:spPr>
          <a:xfrm>
            <a:off x="827584" y="1916832"/>
            <a:ext cx="7416824" cy="4246984"/>
          </a:xfrm>
        </p:spPr>
        <p:txBody>
          <a:bodyPr>
            <a:normAutofit/>
          </a:bodyPr>
          <a:lstStyle/>
          <a:p>
            <a:pPr>
              <a:lnSpc>
                <a:spcPct val="150000"/>
              </a:lnSpc>
            </a:pPr>
            <a:r>
              <a:rPr lang="en-GB" dirty="0" smtClean="0"/>
              <a:t>LSHTM study participants</a:t>
            </a:r>
          </a:p>
          <a:p>
            <a:pPr>
              <a:lnSpc>
                <a:spcPct val="150000"/>
              </a:lnSpc>
            </a:pPr>
            <a:r>
              <a:rPr lang="en-GB" dirty="0" smtClean="0"/>
              <a:t>Fieldworkers Greg Holloway &amp; </a:t>
            </a:r>
            <a:r>
              <a:rPr lang="en-GB" dirty="0" err="1" smtClean="0"/>
              <a:t>Anthea</a:t>
            </a:r>
            <a:r>
              <a:rPr lang="en-GB" dirty="0" smtClean="0"/>
              <a:t> Martin</a:t>
            </a:r>
          </a:p>
          <a:p>
            <a:pPr>
              <a:lnSpc>
                <a:spcPct val="150000"/>
              </a:lnSpc>
            </a:pPr>
            <a:r>
              <a:rPr lang="en-GB" dirty="0" smtClean="0"/>
              <a:t>Lambeth Service User Council </a:t>
            </a:r>
          </a:p>
          <a:p>
            <a:r>
              <a:rPr lang="en-GB" dirty="0" smtClean="0"/>
              <a:t>Research partners/sites: Lorraine Hewitt House, </a:t>
            </a:r>
            <a:r>
              <a:rPr lang="en-GB" dirty="0" err="1" smtClean="0"/>
              <a:t>Ceders</a:t>
            </a:r>
            <a:r>
              <a:rPr lang="en-GB" dirty="0" smtClean="0"/>
              <a:t> Road Hostel, Islington Primary Care Practice, ELFT Specialist Addiction Unit, Royal London Hospital, Kings College Hospital.</a:t>
            </a:r>
          </a:p>
          <a:p>
            <a:r>
              <a:rPr lang="en-GB" dirty="0" smtClean="0"/>
              <a:t>Research Funders: The Economic and Social Research Council, National Institute of Health Research, WHO Regional Office for Europe, European Commission Directorate of Health and Consumers</a:t>
            </a:r>
          </a:p>
        </p:txBody>
      </p:sp>
      <p:pic>
        <p:nvPicPr>
          <p:cNvPr id="4" name="Picture 8" descr="Logo-black on white"/>
          <p:cNvPicPr>
            <a:picLocks noChangeAspect="1" noChangeArrowheads="1"/>
          </p:cNvPicPr>
          <p:nvPr/>
        </p:nvPicPr>
        <p:blipFill>
          <a:blip r:embed="rId3" cstate="print"/>
          <a:srcRect/>
          <a:stretch>
            <a:fillRect/>
          </a:stretch>
        </p:blipFill>
        <p:spPr bwMode="auto">
          <a:xfrm>
            <a:off x="179512" y="116632"/>
            <a:ext cx="1368152" cy="136815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543800" cy="1450757"/>
          </a:xfrm>
        </p:spPr>
        <p:txBody>
          <a:bodyPr>
            <a:normAutofit/>
          </a:bodyPr>
          <a:lstStyle/>
          <a:p>
            <a:r>
              <a:rPr lang="en-GB" sz="4000" dirty="0" smtClean="0"/>
              <a:t>Barriers &amp; Facilitators study</a:t>
            </a:r>
            <a:endParaRPr lang="en-GB" sz="4000" dirty="0"/>
          </a:p>
        </p:txBody>
      </p:sp>
      <p:sp>
        <p:nvSpPr>
          <p:cNvPr id="3" name="Content Placeholder 2"/>
          <p:cNvSpPr>
            <a:spLocks noGrp="1"/>
          </p:cNvSpPr>
          <p:nvPr>
            <p:ph idx="1"/>
          </p:nvPr>
        </p:nvSpPr>
        <p:spPr>
          <a:xfrm>
            <a:off x="611560" y="1844824"/>
            <a:ext cx="7776864" cy="4536504"/>
          </a:xfrm>
        </p:spPr>
        <p:txBody>
          <a:bodyPr>
            <a:normAutofit fontScale="77500" lnSpcReduction="20000"/>
          </a:bodyPr>
          <a:lstStyle/>
          <a:p>
            <a:pPr>
              <a:lnSpc>
                <a:spcPct val="120000"/>
              </a:lnSpc>
              <a:buNone/>
            </a:pPr>
            <a:r>
              <a:rPr lang="en-GB" sz="2600" dirty="0" smtClean="0"/>
              <a:t>Assessment of HCV treatment provision in D&amp;A settings (2011)</a:t>
            </a:r>
          </a:p>
          <a:p>
            <a:pPr>
              <a:lnSpc>
                <a:spcPct val="120000"/>
              </a:lnSpc>
              <a:buClr>
                <a:schemeClr val="bg1">
                  <a:lumMod val="50000"/>
                </a:schemeClr>
              </a:buClr>
              <a:buNone/>
              <a:defRPr/>
            </a:pPr>
            <a:r>
              <a:rPr lang="en-GB" sz="2400" dirty="0" smtClean="0"/>
              <a:t>2 sites (A&amp;B)</a:t>
            </a:r>
            <a:endParaRPr lang="en-GB" sz="1800" i="1" dirty="0" smtClean="0"/>
          </a:p>
          <a:p>
            <a:pPr lvl="1">
              <a:lnSpc>
                <a:spcPct val="120000"/>
              </a:lnSpc>
              <a:buFont typeface="Arial" pitchFamily="34" charset="0"/>
              <a:buChar char="•"/>
              <a:defRPr/>
            </a:pPr>
            <a:r>
              <a:rPr lang="en-GB" sz="1900" dirty="0" smtClean="0"/>
              <a:t>Partnerships between drug/alcohol and </a:t>
            </a:r>
            <a:r>
              <a:rPr lang="en-GB" sz="1900" dirty="0" err="1" smtClean="0"/>
              <a:t>hepatology</a:t>
            </a:r>
            <a:r>
              <a:rPr lang="en-GB" sz="1900" dirty="0" smtClean="0"/>
              <a:t> services (London)</a:t>
            </a:r>
          </a:p>
          <a:p>
            <a:pPr>
              <a:lnSpc>
                <a:spcPct val="120000"/>
              </a:lnSpc>
              <a:buClr>
                <a:schemeClr val="bg1">
                  <a:lumMod val="50000"/>
                </a:schemeClr>
              </a:buClr>
              <a:buNone/>
              <a:defRPr/>
            </a:pPr>
            <a:r>
              <a:rPr lang="en-GB" sz="2400" dirty="0" smtClean="0"/>
              <a:t>Interviews with service users (n=35)</a:t>
            </a:r>
            <a:endParaRPr lang="en-GB" sz="1800" i="1" dirty="0" smtClean="0"/>
          </a:p>
          <a:p>
            <a:pPr lvl="1">
              <a:lnSpc>
                <a:spcPct val="120000"/>
              </a:lnSpc>
              <a:buFont typeface="Arial" pitchFamily="34" charset="0"/>
              <a:buChar char="•"/>
              <a:defRPr/>
            </a:pPr>
            <a:r>
              <a:rPr lang="en-GB" sz="1900" dirty="0" smtClean="0"/>
              <a:t>29 male, 6 female</a:t>
            </a:r>
          </a:p>
          <a:p>
            <a:pPr lvl="1">
              <a:lnSpc>
                <a:spcPct val="120000"/>
              </a:lnSpc>
              <a:buFont typeface="Arial" pitchFamily="34" charset="0"/>
              <a:buChar char="•"/>
              <a:defRPr/>
            </a:pPr>
            <a:r>
              <a:rPr lang="en-GB" sz="1900" dirty="0" smtClean="0"/>
              <a:t>32 receiving </a:t>
            </a:r>
            <a:r>
              <a:rPr lang="en-GB" sz="1900" dirty="0" err="1" smtClean="0"/>
              <a:t>opioid</a:t>
            </a:r>
            <a:r>
              <a:rPr lang="en-GB" sz="1900" dirty="0" smtClean="0"/>
              <a:t> substitution therapy</a:t>
            </a:r>
          </a:p>
          <a:p>
            <a:pPr lvl="1">
              <a:lnSpc>
                <a:spcPct val="120000"/>
              </a:lnSpc>
              <a:buFont typeface="Arial" pitchFamily="34" charset="0"/>
              <a:buChar char="•"/>
              <a:defRPr/>
            </a:pPr>
            <a:r>
              <a:rPr lang="en-GB" sz="1900" dirty="0" smtClean="0"/>
              <a:t>Treatment: 13 not started; 6 ongoing; 4 interrupted; 12 completed (9 SVR)</a:t>
            </a:r>
          </a:p>
          <a:p>
            <a:pPr>
              <a:lnSpc>
                <a:spcPct val="120000"/>
              </a:lnSpc>
              <a:buClr>
                <a:schemeClr val="bg1">
                  <a:lumMod val="50000"/>
                </a:schemeClr>
              </a:buClr>
              <a:buNone/>
              <a:defRPr/>
            </a:pPr>
            <a:r>
              <a:rPr lang="en-GB" sz="2400" dirty="0" smtClean="0"/>
              <a:t>Interviews with service providers (n=14)</a:t>
            </a:r>
            <a:endParaRPr lang="en-GB" sz="1800" i="1" dirty="0" smtClean="0"/>
          </a:p>
          <a:p>
            <a:pPr lvl="1">
              <a:lnSpc>
                <a:spcPct val="120000"/>
              </a:lnSpc>
              <a:buSzPct val="100000"/>
              <a:buFont typeface="Arial" pitchFamily="34" charset="0"/>
              <a:buChar char="•"/>
              <a:defRPr/>
            </a:pPr>
            <a:r>
              <a:rPr lang="en-GB" sz="1900" dirty="0" err="1" smtClean="0"/>
              <a:t>Hepatologists</a:t>
            </a:r>
            <a:r>
              <a:rPr lang="en-GB" sz="1900" dirty="0" smtClean="0"/>
              <a:t>, blood-borne virus nurse specialists, psychiatrists, drug/alcohol service managers</a:t>
            </a:r>
          </a:p>
          <a:p>
            <a:pPr>
              <a:lnSpc>
                <a:spcPct val="120000"/>
              </a:lnSpc>
              <a:buNone/>
            </a:pPr>
            <a:r>
              <a:rPr lang="en-GB" sz="2400" dirty="0" smtClean="0"/>
              <a:t>Literature review </a:t>
            </a:r>
          </a:p>
          <a:p>
            <a:pPr lvl="1">
              <a:lnSpc>
                <a:spcPct val="120000"/>
              </a:lnSpc>
              <a:buFont typeface="Arial" pitchFamily="34" charset="0"/>
              <a:buChar char="•"/>
            </a:pPr>
            <a:r>
              <a:rPr lang="en-AU" sz="1900" dirty="0" smtClean="0"/>
              <a:t>Barriers &amp; facilitators to HCV treatment access and uptake for PWID </a:t>
            </a:r>
            <a:r>
              <a:rPr lang="en-GB" sz="1900" dirty="0" smtClean="0"/>
              <a:t>(Harris &amp; Rhodes, 2013)</a:t>
            </a:r>
          </a:p>
          <a:p>
            <a:pPr lvl="1"/>
            <a:endParaRPr lang="en-GB" sz="1900" dirty="0" smtClean="0"/>
          </a:p>
          <a:p>
            <a:pPr lvl="1"/>
            <a:endParaRPr lang="en-GB" sz="1900" dirty="0" smtClean="0"/>
          </a:p>
          <a:p>
            <a:pPr lvl="1">
              <a:buNone/>
            </a:pPr>
            <a:endParaRPr lang="en-GB" dirty="0" smtClean="0"/>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543800" cy="1450757"/>
          </a:xfrm>
        </p:spPr>
        <p:txBody>
          <a:bodyPr>
            <a:normAutofit/>
          </a:bodyPr>
          <a:lstStyle/>
          <a:p>
            <a:r>
              <a:rPr lang="en-GB" sz="4400" dirty="0" smtClean="0"/>
              <a:t>From hospital ....</a:t>
            </a:r>
            <a:endParaRPr lang="en-GB" sz="4400" dirty="0"/>
          </a:p>
        </p:txBody>
      </p:sp>
      <p:sp>
        <p:nvSpPr>
          <p:cNvPr id="3" name="Content Placeholder 2"/>
          <p:cNvSpPr>
            <a:spLocks noGrp="1"/>
          </p:cNvSpPr>
          <p:nvPr>
            <p:ph idx="1"/>
          </p:nvPr>
        </p:nvSpPr>
        <p:spPr>
          <a:xfrm>
            <a:off x="323528" y="1700808"/>
            <a:ext cx="8820472" cy="4680520"/>
          </a:xfrm>
        </p:spPr>
        <p:txBody>
          <a:bodyPr>
            <a:noAutofit/>
          </a:bodyPr>
          <a:lstStyle/>
          <a:p>
            <a:pPr lvl="1">
              <a:lnSpc>
                <a:spcPct val="120000"/>
              </a:lnSpc>
              <a:buFont typeface="Arial" pitchFamily="34" charset="0"/>
              <a:buChar char="•"/>
            </a:pPr>
            <a:r>
              <a:rPr lang="en-GB" sz="2000" dirty="0" smtClean="0">
                <a:solidFill>
                  <a:schemeClr val="tx1"/>
                </a:solidFill>
              </a:rPr>
              <a:t>Multiple barriers associated with hospital–based HCV treatment</a:t>
            </a:r>
          </a:p>
          <a:p>
            <a:pPr lvl="1">
              <a:lnSpc>
                <a:spcPct val="120000"/>
              </a:lnSpc>
              <a:buNone/>
            </a:pPr>
            <a:r>
              <a:rPr lang="en-GB" sz="1600" dirty="0" smtClean="0">
                <a:solidFill>
                  <a:schemeClr val="tx1"/>
                </a:solidFill>
              </a:rPr>
              <a:t>   (Complex referral &amp; appointment systems, lengthy waiting times, rigid DNA &amp; eligibility criteria, distance/unfamiliarity, stigma &amp; discrimination)</a:t>
            </a:r>
          </a:p>
          <a:p>
            <a:pPr lvl="1">
              <a:lnSpc>
                <a:spcPct val="120000"/>
              </a:lnSpc>
              <a:buNone/>
            </a:pPr>
            <a:endParaRPr lang="en-GB" sz="1600" dirty="0" smtClean="0">
              <a:solidFill>
                <a:schemeClr val="tx1"/>
              </a:solidFill>
            </a:endParaRPr>
          </a:p>
          <a:p>
            <a:pPr lvl="1">
              <a:lnSpc>
                <a:spcPct val="120000"/>
              </a:lnSpc>
              <a:buNone/>
            </a:pPr>
            <a:r>
              <a:rPr lang="en-GB" sz="1600" dirty="0" smtClean="0">
                <a:solidFill>
                  <a:schemeClr val="tx1"/>
                </a:solidFill>
              </a:rPr>
              <a:t>    </a:t>
            </a:r>
            <a:r>
              <a:rPr lang="en-GB" i="1" dirty="0" smtClean="0">
                <a:solidFill>
                  <a:schemeClr val="accent2"/>
                </a:solidFill>
              </a:rPr>
              <a:t>I wouldn’t have gone to hospital [for HCV treatment]... I was really badly treated </a:t>
            </a:r>
            <a:r>
              <a:rPr lang="en-GB" i="1" dirty="0" smtClean="0">
                <a:solidFill>
                  <a:schemeClr val="tx1"/>
                </a:solidFill>
              </a:rPr>
              <a:t>and I know loads of people that have been treated abysmally down there, really blatant discrimination ... Just looking with clear disgust in the nurses’ faces, ‘You’re drug addicts, oh, so you got it through injecting, well you should know better’. (Len, Site B)</a:t>
            </a:r>
          </a:p>
          <a:p>
            <a:pPr lvl="1">
              <a:lnSpc>
                <a:spcPct val="120000"/>
              </a:lnSpc>
              <a:buNone/>
            </a:pPr>
            <a:endParaRPr lang="en-GB" dirty="0" smtClean="0">
              <a:solidFill>
                <a:schemeClr val="tx1"/>
              </a:solidFill>
            </a:endParaRPr>
          </a:p>
          <a:p>
            <a:pPr lvl="1">
              <a:lnSpc>
                <a:spcPct val="120000"/>
              </a:lnSpc>
              <a:buNone/>
            </a:pPr>
            <a:r>
              <a:rPr lang="en-GB" i="1" dirty="0" smtClean="0">
                <a:solidFill>
                  <a:schemeClr val="tx1"/>
                </a:solidFill>
              </a:rPr>
              <a:t>    As soon as I told the consultant what drugs, what medication I was on he was like, ‘Ooh’. He sort of like recoiled a bit ... </a:t>
            </a:r>
            <a:r>
              <a:rPr lang="en-GB" i="1" dirty="0" smtClean="0">
                <a:solidFill>
                  <a:schemeClr val="accent2"/>
                </a:solidFill>
              </a:rPr>
              <a:t>[I am] much less vocal, yeah. Because I just feel like I’m lucky to be getting it [HCV treatment]  </a:t>
            </a:r>
            <a:r>
              <a:rPr lang="en-GB" i="1" dirty="0" smtClean="0">
                <a:solidFill>
                  <a:schemeClr val="tx1"/>
                </a:solidFill>
              </a:rPr>
              <a:t>... damn lucky that someone is willing to treat us, do you know what I mean? ... There’s a personal judgment on you. (Davey, Site A)</a:t>
            </a:r>
            <a:endParaRPr lang="en-GB" dirty="0" smtClean="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543800" cy="1450757"/>
          </a:xfrm>
        </p:spPr>
        <p:txBody>
          <a:bodyPr>
            <a:normAutofit fontScale="90000"/>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to community</a:t>
            </a:r>
            <a:br>
              <a:rPr lang="en-GB" dirty="0" smtClean="0"/>
            </a:br>
            <a:endParaRPr lang="en-GB" dirty="0"/>
          </a:p>
        </p:txBody>
      </p:sp>
      <p:sp>
        <p:nvSpPr>
          <p:cNvPr id="3" name="Content Placeholder 2"/>
          <p:cNvSpPr>
            <a:spLocks noGrp="1"/>
          </p:cNvSpPr>
          <p:nvPr>
            <p:ph idx="1"/>
          </p:nvPr>
        </p:nvSpPr>
        <p:spPr>
          <a:xfrm>
            <a:off x="467544" y="1772816"/>
            <a:ext cx="8064896" cy="4680520"/>
          </a:xfrm>
        </p:spPr>
        <p:txBody>
          <a:bodyPr>
            <a:normAutofit fontScale="70000" lnSpcReduction="20000"/>
          </a:bodyPr>
          <a:lstStyle/>
          <a:p>
            <a:pPr indent="0">
              <a:lnSpc>
                <a:spcPct val="120000"/>
              </a:lnSpc>
              <a:spcBef>
                <a:spcPts val="0"/>
              </a:spcBef>
              <a:spcAft>
                <a:spcPts val="0"/>
              </a:spcAft>
              <a:buNone/>
            </a:pPr>
            <a:r>
              <a:rPr lang="en-GB" sz="2900" dirty="0" smtClean="0">
                <a:solidFill>
                  <a:schemeClr val="tx1"/>
                </a:solidFill>
              </a:rPr>
              <a:t> Valuing  service user perspectives ...</a:t>
            </a:r>
          </a:p>
          <a:p>
            <a:pPr indent="0">
              <a:lnSpc>
                <a:spcPct val="120000"/>
              </a:lnSpc>
              <a:spcBef>
                <a:spcPts val="0"/>
              </a:spcBef>
              <a:spcAft>
                <a:spcPts val="0"/>
              </a:spcAft>
              <a:buNone/>
            </a:pPr>
            <a:endParaRPr lang="en-GB" sz="2400" dirty="0" smtClean="0"/>
          </a:p>
          <a:p>
            <a:pPr indent="0">
              <a:lnSpc>
                <a:spcPct val="120000"/>
              </a:lnSpc>
              <a:spcBef>
                <a:spcPts val="0"/>
              </a:spcBef>
              <a:spcAft>
                <a:spcPts val="0"/>
              </a:spcAft>
              <a:buNone/>
            </a:pPr>
            <a:r>
              <a:rPr lang="en-GB" sz="2400" i="1" dirty="0" smtClean="0"/>
              <a:t>When we started treatment, [the </a:t>
            </a:r>
            <a:r>
              <a:rPr lang="en-GB" sz="2400" i="1" dirty="0" err="1" smtClean="0"/>
              <a:t>hepatologist</a:t>
            </a:r>
            <a:r>
              <a:rPr lang="en-GB" sz="2400" i="1" dirty="0" smtClean="0"/>
              <a:t>] went and he saw 3 or 4 patients. He [asked] ‘what do you think of the service, what could we do better’ and they really appreciated that, </a:t>
            </a:r>
            <a:r>
              <a:rPr lang="en-GB" sz="2400" i="1" dirty="0" smtClean="0">
                <a:solidFill>
                  <a:schemeClr val="accent2"/>
                </a:solidFill>
              </a:rPr>
              <a:t>because it’s valuing their opinion and their input because they’re the ones who are using the service</a:t>
            </a:r>
            <a:r>
              <a:rPr lang="en-GB" sz="2400" i="1" dirty="0" smtClean="0"/>
              <a:t>. (BBV Nurse, Site B)</a:t>
            </a:r>
          </a:p>
          <a:p>
            <a:pPr indent="0">
              <a:lnSpc>
                <a:spcPct val="120000"/>
              </a:lnSpc>
              <a:spcBef>
                <a:spcPts val="0"/>
              </a:spcBef>
              <a:spcAft>
                <a:spcPts val="0"/>
              </a:spcAft>
              <a:buNone/>
            </a:pPr>
            <a:endParaRPr lang="en-GB" sz="2400" i="1" dirty="0" smtClean="0"/>
          </a:p>
          <a:p>
            <a:pPr indent="0">
              <a:lnSpc>
                <a:spcPct val="120000"/>
              </a:lnSpc>
              <a:spcBef>
                <a:spcPts val="0"/>
              </a:spcBef>
              <a:spcAft>
                <a:spcPts val="0"/>
              </a:spcAft>
              <a:buNone/>
            </a:pPr>
            <a:r>
              <a:rPr lang="en-GB" sz="2400" i="1" dirty="0" smtClean="0"/>
              <a:t>I said to [hospital] it’s a good time for peer supporters to be involved</a:t>
            </a:r>
            <a:r>
              <a:rPr lang="en-GB" sz="2400" i="1" dirty="0" smtClean="0">
                <a:solidFill>
                  <a:schemeClr val="accent2"/>
                </a:solidFill>
              </a:rPr>
              <a:t>, but we want something in return.</a:t>
            </a:r>
            <a:r>
              <a:rPr lang="en-GB" sz="2400" i="1" dirty="0" smtClean="0"/>
              <a:t> So they’ve offered us any training that we want, anything to do with blood, which is cool </a:t>
            </a:r>
            <a:r>
              <a:rPr lang="en-GB" sz="2300" i="1" dirty="0" smtClean="0"/>
              <a:t>(Len, Site B)</a:t>
            </a:r>
          </a:p>
          <a:p>
            <a:pPr indent="0">
              <a:lnSpc>
                <a:spcPct val="120000"/>
              </a:lnSpc>
              <a:spcBef>
                <a:spcPts val="0"/>
              </a:spcBef>
              <a:spcAft>
                <a:spcPts val="0"/>
              </a:spcAft>
              <a:buNone/>
            </a:pPr>
            <a:endParaRPr lang="en-GB" sz="2900" i="1" dirty="0" smtClean="0">
              <a:solidFill>
                <a:schemeClr val="tx1"/>
              </a:solidFill>
            </a:endParaRPr>
          </a:p>
          <a:p>
            <a:pPr indent="0">
              <a:lnSpc>
                <a:spcPct val="120000"/>
              </a:lnSpc>
              <a:spcBef>
                <a:spcPts val="0"/>
              </a:spcBef>
              <a:spcAft>
                <a:spcPts val="0"/>
              </a:spcAft>
              <a:buNone/>
            </a:pPr>
            <a:r>
              <a:rPr lang="en-GB" sz="2900" i="1" dirty="0" smtClean="0">
                <a:solidFill>
                  <a:schemeClr val="tx1"/>
                </a:solidFill>
              </a:rPr>
              <a:t> </a:t>
            </a:r>
            <a:r>
              <a:rPr lang="en-GB" sz="2900" dirty="0" smtClean="0">
                <a:solidFill>
                  <a:schemeClr val="tx1"/>
                </a:solidFill>
              </a:rPr>
              <a:t>... to tailor/’tame’ the system: </a:t>
            </a:r>
          </a:p>
          <a:p>
            <a:pPr indent="0">
              <a:lnSpc>
                <a:spcPct val="120000"/>
              </a:lnSpc>
              <a:spcBef>
                <a:spcPts val="0"/>
              </a:spcBef>
              <a:spcAft>
                <a:spcPts val="0"/>
              </a:spcAft>
              <a:buNone/>
            </a:pPr>
            <a:endParaRPr lang="en-GB" sz="2400" dirty="0" smtClean="0"/>
          </a:p>
          <a:p>
            <a:pPr indent="0">
              <a:lnSpc>
                <a:spcPct val="120000"/>
              </a:lnSpc>
              <a:spcBef>
                <a:spcPts val="0"/>
              </a:spcBef>
              <a:spcAft>
                <a:spcPts val="0"/>
              </a:spcAft>
              <a:buNone/>
            </a:pPr>
            <a:r>
              <a:rPr lang="en-GB" sz="2400" i="1" dirty="0" smtClean="0">
                <a:solidFill>
                  <a:schemeClr val="tx1"/>
                </a:solidFill>
              </a:rPr>
              <a:t>Hospitals, it’s not that they won’t do it, they can’t do it. </a:t>
            </a:r>
            <a:r>
              <a:rPr lang="en-GB" sz="2400" i="1" dirty="0" smtClean="0">
                <a:solidFill>
                  <a:schemeClr val="accent2"/>
                </a:solidFill>
              </a:rPr>
              <a:t>They can’t tailor the system to fit the client</a:t>
            </a:r>
            <a:r>
              <a:rPr lang="en-GB" sz="2400" i="1" dirty="0" smtClean="0">
                <a:solidFill>
                  <a:schemeClr val="tx1"/>
                </a:solidFill>
              </a:rPr>
              <a:t>, they can’t have open access outpatients’ appointments where you just turn up when you want to, they can’t do that. You can’t run a hospital like that unfortunately. So that’s why our client group don’t fit that.   (BBV nurse, Site A)</a:t>
            </a:r>
          </a:p>
          <a:p>
            <a:pPr>
              <a:buNone/>
            </a:pPr>
            <a:endParaRPr lang="en-GB" sz="2400" i="1" dirty="0" smtClean="0"/>
          </a:p>
          <a:p>
            <a:pPr>
              <a:buNone/>
            </a:pPr>
            <a:endParaRPr lang="en-GB" sz="3200" dirty="0" smtClean="0"/>
          </a:p>
          <a:p>
            <a:pPr>
              <a:buNone/>
            </a:pPr>
            <a:endParaRPr lang="en-GB" sz="3200" dirty="0" smtClean="0"/>
          </a:p>
          <a:p>
            <a:pPr>
              <a:buNone/>
            </a:pPr>
            <a:endParaRPr lang="en-GB" sz="2800" dirty="0" smtClean="0"/>
          </a:p>
          <a:p>
            <a:pPr>
              <a:buNone/>
            </a:pPr>
            <a:endParaRPr lang="en-GB" sz="2800" dirty="0" smtClean="0"/>
          </a:p>
          <a:p>
            <a:pPr>
              <a:buNone/>
            </a:pPr>
            <a:endParaRPr lang="en-GB" sz="2800" dirty="0" smtClean="0"/>
          </a:p>
          <a:p>
            <a:pPr>
              <a:buNone/>
            </a:pPr>
            <a:endParaRPr lang="en-GB" sz="2900" i="1" dirty="0" smtClean="0"/>
          </a:p>
          <a:p>
            <a:pPr>
              <a:buNone/>
            </a:pPr>
            <a:endParaRPr lang="en-GB" sz="2900" i="1" dirty="0" smtClean="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543800" cy="1450757"/>
          </a:xfrm>
        </p:spPr>
        <p:txBody>
          <a:bodyPr>
            <a:normAutofit/>
          </a:bodyPr>
          <a:lstStyle/>
          <a:p>
            <a:r>
              <a:rPr lang="en-GB" sz="4000" dirty="0" smtClean="0"/>
              <a:t>What works:</a:t>
            </a:r>
            <a:br>
              <a:rPr lang="en-GB" sz="4000" dirty="0" smtClean="0"/>
            </a:br>
            <a:r>
              <a:rPr lang="en-GB" sz="4000" dirty="0" smtClean="0"/>
              <a:t>			‘Taming the system’</a:t>
            </a:r>
            <a:endParaRPr lang="en-GB" sz="4000" dirty="0"/>
          </a:p>
        </p:txBody>
      </p:sp>
      <p:sp>
        <p:nvSpPr>
          <p:cNvPr id="3" name="Content Placeholder 2"/>
          <p:cNvSpPr>
            <a:spLocks noGrp="1"/>
          </p:cNvSpPr>
          <p:nvPr>
            <p:ph idx="1"/>
          </p:nvPr>
        </p:nvSpPr>
        <p:spPr>
          <a:xfrm>
            <a:off x="683568" y="1845734"/>
            <a:ext cx="7704855" cy="4463586"/>
          </a:xfrm>
        </p:spPr>
        <p:txBody>
          <a:bodyPr>
            <a:normAutofit fontScale="70000" lnSpcReduction="20000"/>
          </a:bodyPr>
          <a:lstStyle/>
          <a:p>
            <a:pPr marL="0" indent="0">
              <a:buNone/>
            </a:pPr>
            <a:r>
              <a:rPr lang="en-GB" sz="2900" dirty="0" smtClean="0">
                <a:solidFill>
                  <a:schemeClr val="accent2"/>
                </a:solidFill>
              </a:rPr>
              <a:t>Service provision that is:</a:t>
            </a:r>
          </a:p>
          <a:p>
            <a:pPr marL="0" indent="0">
              <a:buNone/>
            </a:pPr>
            <a:r>
              <a:rPr lang="en-GB" sz="2900" dirty="0" smtClean="0">
                <a:solidFill>
                  <a:schemeClr val="accent2"/>
                </a:solidFill>
              </a:rPr>
              <a:t>Familiar ….</a:t>
            </a:r>
            <a:endParaRPr lang="en-GB" sz="2900" dirty="0">
              <a:solidFill>
                <a:schemeClr val="accent2"/>
              </a:solidFill>
            </a:endParaRPr>
          </a:p>
          <a:p>
            <a:r>
              <a:rPr lang="en-GB" sz="2600" i="1" dirty="0" smtClean="0"/>
              <a:t>It [D&amp;A service] was a familiar place to us and that’s what made us think,  I’ll come back and I’ll try it [HCV  treatment]. (Davey, site A</a:t>
            </a:r>
            <a:r>
              <a:rPr lang="en-GB" sz="2600" dirty="0" smtClean="0"/>
              <a:t>)</a:t>
            </a:r>
            <a:endParaRPr lang="en-GB" sz="2600" dirty="0"/>
          </a:p>
          <a:p>
            <a:r>
              <a:rPr lang="en-GB" sz="2400" dirty="0" smtClean="0"/>
              <a:t>    </a:t>
            </a:r>
            <a:r>
              <a:rPr lang="en-GB" sz="2900" dirty="0" smtClean="0">
                <a:solidFill>
                  <a:schemeClr val="accent2"/>
                </a:solidFill>
              </a:rPr>
              <a:t>… flexible </a:t>
            </a:r>
          </a:p>
          <a:p>
            <a:pPr lvl="2">
              <a:buFont typeface="Arial" pitchFamily="34" charset="0"/>
              <a:buChar char="•"/>
            </a:pPr>
            <a:r>
              <a:rPr lang="en-GB" sz="2600" dirty="0" smtClean="0"/>
              <a:t>Appointments</a:t>
            </a:r>
          </a:p>
          <a:p>
            <a:pPr lvl="2">
              <a:buFont typeface="Arial" pitchFamily="34" charset="0"/>
              <a:buChar char="•"/>
            </a:pPr>
            <a:r>
              <a:rPr lang="en-GB" sz="2600" dirty="0" smtClean="0"/>
              <a:t>Phlebotomy</a:t>
            </a:r>
          </a:p>
          <a:p>
            <a:pPr lvl="2">
              <a:buFont typeface="Arial" pitchFamily="34" charset="0"/>
              <a:buChar char="•"/>
            </a:pPr>
            <a:r>
              <a:rPr lang="en-GB" sz="2600" dirty="0" smtClean="0"/>
              <a:t>Eligibility / on-going substance use</a:t>
            </a:r>
          </a:p>
          <a:p>
            <a:pPr marL="201168" lvl="1" indent="0">
              <a:buNone/>
            </a:pPr>
            <a:endParaRPr lang="en-GB" dirty="0" smtClean="0"/>
          </a:p>
          <a:p>
            <a:pPr marL="201168" lvl="1" indent="0">
              <a:buNone/>
            </a:pPr>
            <a:r>
              <a:rPr lang="en-GB" sz="2900" b="1" dirty="0" smtClean="0">
                <a:solidFill>
                  <a:schemeClr val="accent2"/>
                </a:solidFill>
              </a:rPr>
              <a:t>    	 </a:t>
            </a:r>
            <a:r>
              <a:rPr lang="en-GB" sz="2900" dirty="0" smtClean="0">
                <a:solidFill>
                  <a:schemeClr val="accent2"/>
                </a:solidFill>
              </a:rPr>
              <a:t>and responsive </a:t>
            </a:r>
          </a:p>
          <a:p>
            <a:pPr lvl="2">
              <a:buFont typeface="Arial" pitchFamily="34" charset="0"/>
              <a:buChar char="•"/>
            </a:pPr>
            <a:r>
              <a:rPr lang="en-GB" sz="2600" dirty="0" smtClean="0"/>
              <a:t>Health and social supports</a:t>
            </a:r>
          </a:p>
          <a:p>
            <a:pPr lvl="2">
              <a:buFont typeface="Arial" pitchFamily="34" charset="0"/>
              <a:buChar char="•"/>
            </a:pPr>
            <a:r>
              <a:rPr lang="en-GB" sz="2600" dirty="0" smtClean="0"/>
              <a:t>Multidisciplinary / a one-stop shop</a:t>
            </a:r>
            <a:endParaRPr lang="en-GB" sz="2600" i="1" dirty="0" smtClean="0"/>
          </a:p>
          <a:p>
            <a:pPr>
              <a:buNone/>
            </a:pPr>
            <a:r>
              <a:rPr lang="en-GB" sz="2600" i="1" dirty="0" smtClean="0"/>
              <a:t>It’s got everything in the one place...you’re in the building with like minded people and it’s easier. (Dillon, site B)</a:t>
            </a:r>
            <a:r>
              <a:rPr lang="en-GB" sz="2600" dirty="0" smtClean="0"/>
              <a:t>       </a:t>
            </a:r>
          </a:p>
          <a:p>
            <a:pPr>
              <a:buNone/>
            </a:pPr>
            <a:r>
              <a:rPr lang="en-GB" sz="2900" b="1" dirty="0" smtClean="0">
                <a:solidFill>
                  <a:schemeClr val="accent2"/>
                </a:solidFill>
              </a:rPr>
              <a:t>     		</a:t>
            </a:r>
            <a:r>
              <a:rPr lang="en-GB" sz="2900" dirty="0" smtClean="0">
                <a:solidFill>
                  <a:schemeClr val="accent2"/>
                </a:solidFill>
              </a:rPr>
              <a:t>to service user needs</a:t>
            </a:r>
          </a:p>
        </p:txBody>
      </p:sp>
      <p:sp>
        <p:nvSpPr>
          <p:cNvPr id="5" name="Content Placeholder 2"/>
          <p:cNvSpPr txBox="1">
            <a:spLocks/>
          </p:cNvSpPr>
          <p:nvPr/>
        </p:nvSpPr>
        <p:spPr>
          <a:xfrm>
            <a:off x="683568" y="1844824"/>
            <a:ext cx="7683192" cy="4247562"/>
          </a:xfrm>
          <a:prstGeom prst="rect">
            <a:avLst/>
          </a:prstGeom>
        </p:spPr>
        <p:txBody>
          <a:bodyPr vert="horz" lIns="0" tIns="45720" rIns="0" bIns="45720" rtlCol="0">
            <a:normAutofit fontScale="85000" lnSpcReduction="20000"/>
          </a:bodyPr>
          <a:lstStyle/>
          <a:p>
            <a:pPr marL="0" marR="0" lvl="0" indent="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None/>
              <a:tabLst/>
              <a:defRPr/>
            </a:pPr>
            <a:endParaRPr kumimoji="0" lang="en-GB" sz="2900" b="1"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None/>
              <a:tabLst/>
              <a:defRPr/>
            </a:pPr>
            <a:endParaRPr kumimoji="0" lang="en-GB" sz="2900" b="1" i="0" u="none" strike="noStrike" kern="1200" cap="none" spc="0" normalizeH="0" baseline="0" noProof="0" dirty="0" smtClean="0">
              <a:ln>
                <a:noFill/>
              </a:ln>
              <a:solidFill>
                <a:schemeClr val="accent2"/>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endParaRPr kumimoji="0" lang="en-GB" sz="2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n-GB" sz="24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endParaRPr kumimoji="0" lang="en-GB" sz="2900" b="1" i="0" u="none" strike="noStrike" kern="1200" cap="none" spc="0" normalizeH="0" baseline="0" noProof="0" dirty="0" smtClean="0">
              <a:ln>
                <a:noFill/>
              </a:ln>
              <a:solidFill>
                <a:schemeClr val="accent2"/>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chemeClr val="accent1"/>
              </a:buClr>
              <a:buSzTx/>
              <a:tabLst/>
              <a:defRPr/>
            </a:pPr>
            <a:endParaRPr lang="en-GB" sz="2600" dirty="0" smtClean="0">
              <a:solidFill>
                <a:schemeClr val="tx1">
                  <a:lumMod val="75000"/>
                  <a:lumOff val="25000"/>
                </a:schemeClr>
              </a:solidFill>
            </a:endParaRPr>
          </a:p>
          <a:p>
            <a:pPr marL="566928" marR="0" lvl="2" indent="-182880" algn="l" defTabSz="914400" rtl="0" eaLnBrk="1" fontAlgn="auto" latinLnBrk="0" hangingPunct="1">
              <a:lnSpc>
                <a:spcPct val="90000"/>
              </a:lnSpc>
              <a:spcBef>
                <a:spcPts val="200"/>
              </a:spcBef>
              <a:spcAft>
                <a:spcPts val="400"/>
              </a:spcAft>
              <a:buClr>
                <a:schemeClr val="accent1"/>
              </a:buClr>
              <a:buSzTx/>
              <a:tabLst/>
              <a:defRPr/>
            </a:pPr>
            <a:endParaRPr kumimoji="0" lang="en-GB" sz="2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658368" lvl="2">
              <a:lnSpc>
                <a:spcPct val="90000"/>
              </a:lnSpc>
              <a:spcBef>
                <a:spcPts val="200"/>
              </a:spcBef>
              <a:spcAft>
                <a:spcPts val="400"/>
              </a:spcAft>
              <a:buClr>
                <a:schemeClr val="accent1"/>
              </a:buClr>
              <a:defRPr/>
            </a:pPr>
            <a:endParaRPr kumimoji="0" lang="en-GB"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201168" marR="0" lvl="1" indent="0" algn="l" defTabSz="914400" rtl="0" eaLnBrk="1" fontAlgn="auto" latinLnBrk="0" hangingPunct="1">
              <a:lnSpc>
                <a:spcPct val="90000"/>
              </a:lnSpc>
              <a:spcBef>
                <a:spcPts val="200"/>
              </a:spcBef>
              <a:spcAft>
                <a:spcPts val="400"/>
              </a:spcAft>
              <a:buClr>
                <a:schemeClr val="accent1"/>
              </a:buClr>
              <a:buSzTx/>
              <a:buFont typeface="Calibri" pitchFamily="34" charset="0"/>
              <a:buNone/>
              <a:tabLst/>
              <a:defRPr/>
            </a:pPr>
            <a:r>
              <a:rPr kumimoji="0" lang="en-GB" sz="2900" b="1" i="0" u="none" strike="noStrike" kern="1200" cap="none" spc="0" normalizeH="0" baseline="0" noProof="0" dirty="0" smtClean="0">
                <a:ln>
                  <a:noFill/>
                </a:ln>
                <a:solidFill>
                  <a:schemeClr val="accent2"/>
                </a:solidFill>
                <a:effectLst/>
                <a:uLnTx/>
                <a:uFillTx/>
                <a:latin typeface="+mn-lt"/>
                <a:ea typeface="+mn-ea"/>
                <a:cs typeface="+mn-cs"/>
              </a:rPr>
              <a:t>   </a:t>
            </a:r>
            <a:endParaRPr kumimoji="0" lang="en-GB" sz="2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chemeClr val="accent1"/>
              </a:buClr>
              <a:buSzTx/>
              <a:tabLst/>
              <a:defRPr/>
            </a:pPr>
            <a:endParaRPr kumimoji="0" lang="en-GB" sz="26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None/>
              <a:tabLst/>
              <a:defRPr/>
            </a:pPr>
            <a:endParaRPr kumimoji="0" lang="en-GB" sz="2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None/>
              <a:tabLst/>
              <a:defRPr/>
            </a:pPr>
            <a:r>
              <a:rPr kumimoji="0" lang="en-GB" sz="2900" b="1" i="0" u="none" strike="noStrike" kern="1200" cap="none" spc="0" normalizeH="0" baseline="0" noProof="0" dirty="0" smtClean="0">
                <a:ln>
                  <a:noFill/>
                </a:ln>
                <a:solidFill>
                  <a:schemeClr val="accent2"/>
                </a:solidFill>
                <a:effectLst/>
                <a:uLnTx/>
                <a:uFillTx/>
                <a:latin typeface="+mn-lt"/>
                <a:ea typeface="+mn-ea"/>
                <a:cs typeface="+mn-cs"/>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916832"/>
            <a:ext cx="7992888" cy="4680520"/>
          </a:xfrm>
        </p:spPr>
        <p:txBody>
          <a:bodyPr>
            <a:normAutofit fontScale="70000" lnSpcReduction="20000"/>
          </a:bodyPr>
          <a:lstStyle/>
          <a:p>
            <a:pPr>
              <a:lnSpc>
                <a:spcPct val="120000"/>
              </a:lnSpc>
              <a:buFont typeface="Arial" pitchFamily="34" charset="0"/>
              <a:buChar char="•"/>
            </a:pPr>
            <a:r>
              <a:rPr lang="en-GB" sz="4200" i="1" dirty="0" smtClean="0">
                <a:solidFill>
                  <a:schemeClr val="tx1"/>
                </a:solidFill>
              </a:rPr>
              <a:t> </a:t>
            </a:r>
            <a:r>
              <a:rPr lang="en-GB" sz="2900" dirty="0" smtClean="0"/>
              <a:t>Open slots / sensitively timed appointments / No DNA policy</a:t>
            </a:r>
            <a:endParaRPr lang="en-GB" sz="2900" i="1" dirty="0" smtClean="0">
              <a:solidFill>
                <a:schemeClr val="tx1"/>
              </a:solidFill>
            </a:endParaRPr>
          </a:p>
          <a:p>
            <a:pPr>
              <a:lnSpc>
                <a:spcPct val="120000"/>
              </a:lnSpc>
              <a:buNone/>
            </a:pPr>
            <a:r>
              <a:rPr lang="en-GB" sz="2900" i="1" dirty="0" smtClean="0"/>
              <a:t>  </a:t>
            </a:r>
            <a:r>
              <a:rPr lang="en-GB" sz="2900" i="1" dirty="0" smtClean="0">
                <a:solidFill>
                  <a:schemeClr val="accent2"/>
                </a:solidFill>
              </a:rPr>
              <a:t>[Flexibility is important] because sometimes you don’t know how you are going to be feeling </a:t>
            </a:r>
            <a:r>
              <a:rPr lang="en-GB" sz="2900" i="1" dirty="0" smtClean="0"/>
              <a:t>... you get your ups and your downs, Its a tackle each day really. You’ve got bad drug habits, drink habits, depression. (James, Site A)</a:t>
            </a:r>
          </a:p>
          <a:p>
            <a:pPr>
              <a:lnSpc>
                <a:spcPct val="120000"/>
              </a:lnSpc>
              <a:buNone/>
            </a:pPr>
            <a:r>
              <a:rPr lang="en-GB" sz="2900" i="1" dirty="0" smtClean="0"/>
              <a:t>	</a:t>
            </a:r>
            <a:r>
              <a:rPr lang="en-GB" sz="2900" i="1" dirty="0" smtClean="0">
                <a:solidFill>
                  <a:schemeClr val="accent2"/>
                </a:solidFill>
              </a:rPr>
              <a:t> It’s probably our model of care which is the most effective, is about being flexible with patients </a:t>
            </a:r>
            <a:r>
              <a:rPr lang="en-GB" sz="2900" i="1" dirty="0" smtClean="0"/>
              <a:t>and you set an appointment with a patient and if they don’t turn up, that they can still see us. (BBV nurse specialist, Site B)</a:t>
            </a:r>
          </a:p>
          <a:p>
            <a:pPr>
              <a:lnSpc>
                <a:spcPct val="120000"/>
              </a:lnSpc>
              <a:buNone/>
            </a:pPr>
            <a:r>
              <a:rPr lang="en-GB" sz="2900" i="1" dirty="0" smtClean="0"/>
              <a:t>  If someone’s injecting heroin, 3 or 4 times a day, they’ve got to score in the morning, </a:t>
            </a:r>
            <a:r>
              <a:rPr lang="en-GB" sz="2900" i="1" dirty="0" smtClean="0">
                <a:solidFill>
                  <a:schemeClr val="accent2"/>
                </a:solidFill>
              </a:rPr>
              <a:t>why give them a 9 o’clock appointment when you know they’re not going to make it</a:t>
            </a:r>
            <a:r>
              <a:rPr lang="en-GB" sz="2900" i="1" dirty="0" smtClean="0"/>
              <a:t>. (BBV nurse, Site A)</a:t>
            </a:r>
          </a:p>
        </p:txBody>
      </p:sp>
      <p:sp>
        <p:nvSpPr>
          <p:cNvPr id="3" name="Title 2"/>
          <p:cNvSpPr>
            <a:spLocks noGrp="1"/>
          </p:cNvSpPr>
          <p:nvPr>
            <p:ph type="title"/>
          </p:nvPr>
        </p:nvSpPr>
        <p:spPr>
          <a:xfrm>
            <a:off x="611560" y="620688"/>
            <a:ext cx="7683192" cy="1260689"/>
          </a:xfrm>
        </p:spPr>
        <p:txBody>
          <a:bodyPr>
            <a:normAutofit fontScale="90000"/>
          </a:bodyPr>
          <a:lstStyle/>
          <a:p>
            <a:pPr lvl="0"/>
            <a:r>
              <a:rPr lang="en-GB" dirty="0" smtClean="0"/>
              <a:t/>
            </a:r>
            <a:br>
              <a:rPr lang="en-GB" dirty="0" smtClean="0"/>
            </a:br>
            <a:r>
              <a:rPr lang="en-GB" dirty="0" smtClean="0"/>
              <a:t/>
            </a:r>
            <a:br>
              <a:rPr lang="en-GB" dirty="0" smtClean="0"/>
            </a:br>
            <a:r>
              <a:rPr lang="en-GB" dirty="0" smtClean="0"/>
              <a:t/>
            </a:r>
            <a:br>
              <a:rPr lang="en-GB" dirty="0" smtClean="0"/>
            </a:br>
            <a:r>
              <a:rPr lang="en-GB" sz="4400" dirty="0" smtClean="0"/>
              <a:t>Negotiated flexibility: 							     appointments</a:t>
            </a:r>
            <a:endParaRPr lang="en-GB" sz="4400" b="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7543800" cy="1450757"/>
          </a:xfrm>
        </p:spPr>
        <p:txBody>
          <a:bodyPr/>
          <a:lstStyle/>
          <a:p>
            <a:r>
              <a:rPr lang="en-US" sz="4400" dirty="0" smtClean="0"/>
              <a:t>		</a:t>
            </a:r>
            <a:r>
              <a:rPr lang="en-US" sz="4000" dirty="0" smtClean="0"/>
              <a:t>health &amp; social supports</a:t>
            </a:r>
            <a:endParaRPr lang="en-US" sz="4000" dirty="0"/>
          </a:p>
        </p:txBody>
      </p:sp>
      <p:sp>
        <p:nvSpPr>
          <p:cNvPr id="3" name="Content Placeholder 2"/>
          <p:cNvSpPr>
            <a:spLocks noGrp="1"/>
          </p:cNvSpPr>
          <p:nvPr>
            <p:ph idx="1"/>
          </p:nvPr>
        </p:nvSpPr>
        <p:spPr>
          <a:xfrm>
            <a:off x="755576" y="1844824"/>
            <a:ext cx="7776864" cy="4896544"/>
          </a:xfrm>
        </p:spPr>
        <p:txBody>
          <a:bodyPr>
            <a:normAutofit fontScale="77500" lnSpcReduction="20000"/>
          </a:bodyPr>
          <a:lstStyle/>
          <a:p>
            <a:pPr>
              <a:buFont typeface="Arial" pitchFamily="34" charset="0"/>
              <a:buChar char="•"/>
            </a:pPr>
            <a:r>
              <a:rPr lang="en-US" sz="2600" dirty="0" smtClean="0"/>
              <a:t>  </a:t>
            </a:r>
            <a:r>
              <a:rPr lang="en-GB" sz="2600" dirty="0" smtClean="0"/>
              <a:t>  </a:t>
            </a:r>
            <a:r>
              <a:rPr lang="en-US" sz="2600" dirty="0" smtClean="0"/>
              <a:t>Attention to pressing concerns: acute health issues/ benefits/ housing</a:t>
            </a:r>
          </a:p>
          <a:p>
            <a:pPr>
              <a:buNone/>
            </a:pPr>
            <a:endParaRPr lang="en-US" sz="2300" dirty="0" smtClean="0"/>
          </a:p>
          <a:p>
            <a:pPr indent="0">
              <a:lnSpc>
                <a:spcPct val="120000"/>
              </a:lnSpc>
              <a:spcBef>
                <a:spcPts val="0"/>
              </a:spcBef>
              <a:spcAft>
                <a:spcPts val="0"/>
              </a:spcAft>
              <a:buNone/>
            </a:pPr>
            <a:r>
              <a:rPr lang="en-GB" sz="2300" i="1" dirty="0" smtClean="0">
                <a:solidFill>
                  <a:schemeClr val="tx1"/>
                </a:solidFill>
              </a:rPr>
              <a:t>We do primary healthcare, so that can range from leg ulcer dressings, sexual health testing ... </a:t>
            </a:r>
            <a:r>
              <a:rPr lang="en-GB" sz="2300" i="1" dirty="0" smtClean="0">
                <a:solidFill>
                  <a:schemeClr val="accent2"/>
                </a:solidFill>
              </a:rPr>
              <a:t>any health problem that walks in the door.</a:t>
            </a:r>
            <a:r>
              <a:rPr lang="en-GB" sz="2300" i="1" dirty="0" smtClean="0">
                <a:solidFill>
                  <a:schemeClr val="tx1"/>
                </a:solidFill>
              </a:rPr>
              <a:t> (BBV nurse, Site A)</a:t>
            </a:r>
          </a:p>
          <a:p>
            <a:pPr indent="0">
              <a:lnSpc>
                <a:spcPct val="120000"/>
              </a:lnSpc>
              <a:spcBef>
                <a:spcPts val="0"/>
              </a:spcBef>
              <a:spcAft>
                <a:spcPts val="0"/>
              </a:spcAft>
              <a:buNone/>
            </a:pPr>
            <a:endParaRPr lang="en-GB" sz="2300" i="1" dirty="0" smtClean="0">
              <a:solidFill>
                <a:schemeClr val="tx1"/>
              </a:solidFill>
            </a:endParaRPr>
          </a:p>
          <a:p>
            <a:pPr indent="0">
              <a:lnSpc>
                <a:spcPct val="120000"/>
              </a:lnSpc>
              <a:spcBef>
                <a:spcPts val="0"/>
              </a:spcBef>
              <a:spcAft>
                <a:spcPts val="0"/>
              </a:spcAft>
              <a:buNone/>
            </a:pPr>
            <a:r>
              <a:rPr lang="en-GB" sz="2300" i="1" dirty="0" smtClean="0">
                <a:solidFill>
                  <a:schemeClr val="tx1"/>
                </a:solidFill>
              </a:rPr>
              <a:t>We've had incidences of where people have been on Hep C treatment and there's been concerns of threats of eviction, so it's liaising with the housing worker just to say look, </a:t>
            </a:r>
            <a:r>
              <a:rPr lang="en-GB" sz="2300" i="1" dirty="0" smtClean="0">
                <a:solidFill>
                  <a:schemeClr val="accent2"/>
                </a:solidFill>
              </a:rPr>
              <a:t>this person is on this treatment, it's really important that they have stable accommodation</a:t>
            </a:r>
            <a:r>
              <a:rPr lang="en-GB" sz="2300" i="1" dirty="0" smtClean="0">
                <a:solidFill>
                  <a:schemeClr val="tx1"/>
                </a:solidFill>
              </a:rPr>
              <a:t>, it's important things like having a fridge to be able to store their interferon, things like that. </a:t>
            </a:r>
            <a:r>
              <a:rPr lang="en-GB" sz="2300" i="1" dirty="0" smtClean="0">
                <a:solidFill>
                  <a:schemeClr val="accent2"/>
                </a:solidFill>
              </a:rPr>
              <a:t>Can we try and work out some way in which the person isn't evicted?</a:t>
            </a:r>
            <a:r>
              <a:rPr lang="en-GB" sz="2300" i="1" dirty="0" smtClean="0">
                <a:solidFill>
                  <a:schemeClr val="tx1"/>
                </a:solidFill>
              </a:rPr>
              <a:t> (Nurse specialist, Site A)</a:t>
            </a:r>
            <a:endParaRPr lang="en-GB" sz="2300" dirty="0" smtClean="0">
              <a:solidFill>
                <a:schemeClr val="tx1"/>
              </a:solidFill>
            </a:endParaRPr>
          </a:p>
          <a:p>
            <a:pPr indent="0">
              <a:lnSpc>
                <a:spcPct val="120000"/>
              </a:lnSpc>
              <a:spcBef>
                <a:spcPts val="0"/>
              </a:spcBef>
              <a:spcAft>
                <a:spcPts val="0"/>
              </a:spcAft>
              <a:buNone/>
            </a:pPr>
            <a:endParaRPr lang="en-GB" sz="2300" i="1" dirty="0" smtClean="0">
              <a:solidFill>
                <a:schemeClr val="tx1"/>
              </a:solidFill>
            </a:endParaRPr>
          </a:p>
          <a:p>
            <a:pPr indent="0">
              <a:lnSpc>
                <a:spcPct val="120000"/>
              </a:lnSpc>
              <a:spcBef>
                <a:spcPts val="0"/>
              </a:spcBef>
              <a:spcAft>
                <a:spcPts val="0"/>
              </a:spcAft>
              <a:buNone/>
            </a:pPr>
            <a:r>
              <a:rPr lang="en-GB" sz="2300" i="1" dirty="0" smtClean="0">
                <a:solidFill>
                  <a:schemeClr val="tx1"/>
                </a:solidFill>
              </a:rPr>
              <a:t>[I] got a decent key worker who knew my housing situation and they managed to get me into a B&amp;B and then from there, I got a flat. (Dillon, Site B)</a:t>
            </a:r>
          </a:p>
          <a:p>
            <a:pPr indent="0">
              <a:lnSpc>
                <a:spcPct val="120000"/>
              </a:lnSpc>
              <a:spcBef>
                <a:spcPts val="0"/>
              </a:spcBef>
              <a:spcAft>
                <a:spcPts val="0"/>
              </a:spcAft>
              <a:buNone/>
            </a:pPr>
            <a:endParaRPr lang="en-GB" sz="2300" i="1" dirty="0" smtClean="0">
              <a:solidFill>
                <a:schemeClr val="tx1"/>
              </a:solidFill>
            </a:endParaRPr>
          </a:p>
          <a:p>
            <a:pPr indent="0">
              <a:lnSpc>
                <a:spcPct val="120000"/>
              </a:lnSpc>
              <a:spcBef>
                <a:spcPts val="0"/>
              </a:spcBef>
              <a:spcAft>
                <a:spcPts val="0"/>
              </a:spcAft>
              <a:buNone/>
            </a:pPr>
            <a:r>
              <a:rPr lang="en-GB" sz="2300" i="1" dirty="0" smtClean="0">
                <a:solidFill>
                  <a:schemeClr val="tx1"/>
                </a:solidFill>
              </a:rPr>
              <a:t>They give me one to keep the [interferon in], a little fridge, yeah. (Fabio, Site A)</a:t>
            </a:r>
          </a:p>
          <a:p>
            <a:pPr indent="0">
              <a:lnSpc>
                <a:spcPct val="120000"/>
              </a:lnSpc>
              <a:spcBef>
                <a:spcPts val="0"/>
              </a:spcBef>
              <a:spcAft>
                <a:spcPts val="0"/>
              </a:spcAft>
            </a:pPr>
            <a:endParaRPr lang="en-GB" i="1" dirty="0" smtClean="0"/>
          </a:p>
          <a:p>
            <a:endParaRPr lang="en-GB" i="1" dirty="0" smtClean="0"/>
          </a:p>
          <a:p>
            <a:pPr>
              <a:buNone/>
            </a:pPr>
            <a:endParaRPr lang="en-GB" i="1" dirty="0" smtClean="0"/>
          </a:p>
          <a:p>
            <a:pPr>
              <a:buNone/>
            </a:pPr>
            <a:endParaRPr lang="en-US" dirty="0"/>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3171</TotalTime>
  <Words>2684</Words>
  <Application>Microsoft Office PowerPoint</Application>
  <PresentationFormat>On-screen Show (4:3)</PresentationFormat>
  <Paragraphs>303</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Retrospect</vt:lpstr>
      <vt:lpstr>        Listening to the service user voice:   advantages for service delivery design   </vt:lpstr>
      <vt:lpstr>Overview</vt:lpstr>
      <vt:lpstr>The case of hepatitis C </vt:lpstr>
      <vt:lpstr>Barriers &amp; Facilitators study</vt:lpstr>
      <vt:lpstr>From hospital ....</vt:lpstr>
      <vt:lpstr>    ... to community </vt:lpstr>
      <vt:lpstr>What works:    ‘Taming the system’</vt:lpstr>
      <vt:lpstr>   Negotiated flexibility:             appointments</vt:lpstr>
      <vt:lpstr>  health &amp; social supports</vt:lpstr>
      <vt:lpstr>     phlebotomy </vt:lpstr>
      <vt:lpstr>Tensions and limits: OST</vt:lpstr>
      <vt:lpstr>Service user advocacy</vt:lpstr>
      <vt:lpstr>PowerPoint Presentation</vt:lpstr>
      <vt:lpstr>PowerPoint Presentation</vt:lpstr>
      <vt:lpstr>Listening to service users?</vt:lpstr>
      <vt:lpstr>     Staying Safe:        learning from the experts</vt:lpstr>
      <vt:lpstr>Protective practices</vt:lpstr>
      <vt:lpstr>The role of pragmatics</vt:lpstr>
      <vt:lpstr>         Withdrawal avoidance:      OST sharing &amp; stockpiling</vt:lpstr>
      <vt:lpstr>Dirty hits &amp; citric burns:                             taking charge</vt:lpstr>
      <vt:lpstr>Vein care:    new works = sharp works</vt:lpstr>
      <vt:lpstr>Track marks &amp; stigma    Used works = blunt works</vt:lpstr>
      <vt:lpstr> Missed intervention opportunities</vt:lpstr>
      <vt:lpstr>Hepatitis C: a relative situated concern</vt:lpstr>
      <vt:lpstr>PowerPoint Presentation</vt:lpstr>
      <vt:lpstr>PowerPoint Presentation</vt:lpstr>
      <vt:lpstr>PowerPoint Presentation</vt:lpstr>
      <vt:lpstr>PowerPoint Presentation</vt:lpstr>
      <vt:lpstr>Implications for interventions?</vt:lpstr>
      <vt:lpstr>Concluding thoughts</vt:lpstr>
      <vt:lpstr>PowerPoint Presentation</vt:lpstr>
      <vt:lpstr>Acknowledgements </vt:lpstr>
    </vt:vector>
  </TitlesOfParts>
  <Company>London School of Hygiene &amp; Tropical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the voice of the service user: implications for service delivery</dc:title>
  <dc:creator>Magdalena Harris</dc:creator>
  <cp:lastModifiedBy>Jean</cp:lastModifiedBy>
  <cp:revision>233</cp:revision>
  <dcterms:created xsi:type="dcterms:W3CDTF">2013-05-04T15:53:30Z</dcterms:created>
  <dcterms:modified xsi:type="dcterms:W3CDTF">2014-10-26T16:23:28Z</dcterms:modified>
</cp:coreProperties>
</file>