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, Abi" initials="RA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3635" autoAdjust="0"/>
  </p:normalViewPr>
  <p:slideViewPr>
    <p:cSldViewPr snapToGrid="0">
      <p:cViewPr varScale="1">
        <p:scale>
          <a:sx n="95" d="100"/>
          <a:sy n="95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FC806-2C7A-48E5-BEAC-280347F3689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781C57E-7ACD-4079-884C-FEF7CC19B11A}">
      <dgm:prSet phldrT="[Text]" custT="1"/>
      <dgm:spPr/>
      <dgm:t>
        <a:bodyPr/>
        <a:lstStyle/>
        <a:p>
          <a:r>
            <a:rPr lang="en-US" sz="2000" dirty="0" smtClean="0"/>
            <a:t>Information taken from period tracker app (NC only for cycle phase confirmation)</a:t>
          </a:r>
          <a:endParaRPr lang="en-US" sz="2000" dirty="0"/>
        </a:p>
      </dgm:t>
    </dgm:pt>
    <dgm:pt modelId="{634B910D-BC1A-4975-9A5E-2595209698C5}" type="parTrans" cxnId="{93F6A498-2331-4610-AADB-EA53F7A601E1}">
      <dgm:prSet/>
      <dgm:spPr/>
      <dgm:t>
        <a:bodyPr/>
        <a:lstStyle/>
        <a:p>
          <a:endParaRPr lang="en-US"/>
        </a:p>
      </dgm:t>
    </dgm:pt>
    <dgm:pt modelId="{525BC46E-1E37-44D8-B84E-576F8EB79224}" type="sibTrans" cxnId="{93F6A498-2331-4610-AADB-EA53F7A601E1}">
      <dgm:prSet/>
      <dgm:spPr/>
      <dgm:t>
        <a:bodyPr/>
        <a:lstStyle/>
        <a:p>
          <a:endParaRPr lang="en-US"/>
        </a:p>
      </dgm:t>
    </dgm:pt>
    <dgm:pt modelId="{FF24727B-9563-434A-A43F-DAD7EE113B67}">
      <dgm:prSet phldrT="[Text]" custT="1"/>
      <dgm:spPr/>
      <dgm:t>
        <a:bodyPr/>
        <a:lstStyle/>
        <a:p>
          <a:r>
            <a:rPr lang="en-US" sz="2000" dirty="0" smtClean="0"/>
            <a:t>Baseline measures:  Alcohol Urge Questionnaire; State Trait Anxiety Inventory; Profile Of Moods Scale; Stress statement</a:t>
          </a:r>
          <a:endParaRPr lang="en-US" sz="2000" dirty="0"/>
        </a:p>
      </dgm:t>
    </dgm:pt>
    <dgm:pt modelId="{2BBE34E5-CD9A-4C87-A333-3C2F2AB184C2}" type="parTrans" cxnId="{013DF89E-DC4B-4352-8DC7-07494F1B8CF5}">
      <dgm:prSet/>
      <dgm:spPr/>
      <dgm:t>
        <a:bodyPr/>
        <a:lstStyle/>
        <a:p>
          <a:endParaRPr lang="en-US"/>
        </a:p>
      </dgm:t>
    </dgm:pt>
    <dgm:pt modelId="{03186AB8-EE4E-46FC-99E0-BF97E4A0A216}" type="sibTrans" cxnId="{013DF89E-DC4B-4352-8DC7-07494F1B8CF5}">
      <dgm:prSet/>
      <dgm:spPr/>
      <dgm:t>
        <a:bodyPr/>
        <a:lstStyle/>
        <a:p>
          <a:endParaRPr lang="en-US"/>
        </a:p>
      </dgm:t>
    </dgm:pt>
    <dgm:pt modelId="{7A973D4D-C1B4-49FC-997D-66CFF91BB345}">
      <dgm:prSet phldrT="[Text]" custT="1"/>
      <dgm:spPr/>
      <dgm:t>
        <a:bodyPr/>
        <a:lstStyle/>
        <a:p>
          <a:r>
            <a:rPr lang="en-US" sz="2000" dirty="0" smtClean="0"/>
            <a:t>10 minute ad-libitum taste test</a:t>
          </a:r>
          <a:endParaRPr lang="en-US" sz="2000" dirty="0"/>
        </a:p>
      </dgm:t>
    </dgm:pt>
    <dgm:pt modelId="{EEF7A309-E8C7-4303-A0B7-869FDB97053F}" type="parTrans" cxnId="{C60B7B98-73AC-45B0-A70F-EAFD20E0D529}">
      <dgm:prSet/>
      <dgm:spPr/>
      <dgm:t>
        <a:bodyPr/>
        <a:lstStyle/>
        <a:p>
          <a:endParaRPr lang="en-US"/>
        </a:p>
      </dgm:t>
    </dgm:pt>
    <dgm:pt modelId="{1A0104B9-E61A-4EB5-86E2-E41CD2A40D75}" type="sibTrans" cxnId="{C60B7B98-73AC-45B0-A70F-EAFD20E0D529}">
      <dgm:prSet/>
      <dgm:spPr/>
      <dgm:t>
        <a:bodyPr/>
        <a:lstStyle/>
        <a:p>
          <a:endParaRPr lang="en-US"/>
        </a:p>
      </dgm:t>
    </dgm:pt>
    <dgm:pt modelId="{4440E6F0-B0C4-4CD1-9777-449216C1E5BB}">
      <dgm:prSet phldrT="[Text]" custT="1"/>
      <dgm:spPr/>
      <dgm:t>
        <a:bodyPr/>
        <a:lstStyle/>
        <a:p>
          <a:r>
            <a:rPr lang="en-US" sz="2000" dirty="0" smtClean="0"/>
            <a:t>Post-consumption measures: Profile Of Moods Scale; Stress statement</a:t>
          </a:r>
          <a:endParaRPr lang="en-US" sz="2000" dirty="0"/>
        </a:p>
      </dgm:t>
    </dgm:pt>
    <dgm:pt modelId="{87F70228-4C59-4FAC-8A12-CB08172F97E5}" type="parTrans" cxnId="{DC3BA04C-7666-4372-8E2B-C73546D048F6}">
      <dgm:prSet/>
      <dgm:spPr/>
      <dgm:t>
        <a:bodyPr/>
        <a:lstStyle/>
        <a:p>
          <a:endParaRPr lang="en-US"/>
        </a:p>
      </dgm:t>
    </dgm:pt>
    <dgm:pt modelId="{B2EF9EDC-98EB-42B5-8150-1894CC03AF02}" type="sibTrans" cxnId="{DC3BA04C-7666-4372-8E2B-C73546D048F6}">
      <dgm:prSet/>
      <dgm:spPr/>
      <dgm:t>
        <a:bodyPr/>
        <a:lstStyle/>
        <a:p>
          <a:endParaRPr lang="en-US"/>
        </a:p>
      </dgm:t>
    </dgm:pt>
    <dgm:pt modelId="{2D2F025D-5F21-4E35-9B88-64D4ACFAAC3D}" type="pres">
      <dgm:prSet presAssocID="{741FC806-2C7A-48E5-BEAC-280347F36890}" presName="Name0" presStyleCnt="0">
        <dgm:presLayoutVars>
          <dgm:dir/>
          <dgm:animLvl val="lvl"/>
          <dgm:resizeHandles val="exact"/>
        </dgm:presLayoutVars>
      </dgm:prSet>
      <dgm:spPr/>
    </dgm:pt>
    <dgm:pt modelId="{DB6A2D2A-DB65-4E84-93AE-95CB38DADEC4}" type="pres">
      <dgm:prSet presAssocID="{3781C57E-7ACD-4079-884C-FEF7CC19B11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972EA-7CB6-444B-9575-1BD8AF37A726}" type="pres">
      <dgm:prSet presAssocID="{525BC46E-1E37-44D8-B84E-576F8EB79224}" presName="parTxOnlySpace" presStyleCnt="0"/>
      <dgm:spPr/>
    </dgm:pt>
    <dgm:pt modelId="{186B4A8E-4158-4797-B665-992E2C4D811D}" type="pres">
      <dgm:prSet presAssocID="{FF24727B-9563-434A-A43F-DAD7EE113B67}" presName="parTxOnly" presStyleLbl="node1" presStyleIdx="1" presStyleCnt="4" custLinFactNeighborX="-67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71772-63CF-4310-9047-9A740040B5D5}" type="pres">
      <dgm:prSet presAssocID="{03186AB8-EE4E-46FC-99E0-BF97E4A0A216}" presName="parTxOnlySpace" presStyleCnt="0"/>
      <dgm:spPr/>
    </dgm:pt>
    <dgm:pt modelId="{276E8EAB-C411-4E3C-8200-C5F5FCFE3CFD}" type="pres">
      <dgm:prSet presAssocID="{7A973D4D-C1B4-49FC-997D-66CFF91BB345}" presName="parTxOnly" presStyleLbl="node1" presStyleIdx="2" presStyleCnt="4" custScaleX="65349" custLinFactX="-3814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AB632-8D19-4044-BD0D-1CC574A3136A}" type="pres">
      <dgm:prSet presAssocID="{1A0104B9-E61A-4EB5-86E2-E41CD2A40D75}" presName="parTxOnlySpace" presStyleCnt="0"/>
      <dgm:spPr/>
    </dgm:pt>
    <dgm:pt modelId="{9D2E818A-C5DE-4005-9743-6712490B5A9C}" type="pres">
      <dgm:prSet presAssocID="{4440E6F0-B0C4-4CD1-9777-449216C1E5BB}" presName="parTxOnly" presStyleLbl="node1" presStyleIdx="3" presStyleCnt="4" custScaleX="83374" custLinFactX="-11548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B7B98-73AC-45B0-A70F-EAFD20E0D529}" srcId="{741FC806-2C7A-48E5-BEAC-280347F36890}" destId="{7A973D4D-C1B4-49FC-997D-66CFF91BB345}" srcOrd="2" destOrd="0" parTransId="{EEF7A309-E8C7-4303-A0B7-869FDB97053F}" sibTransId="{1A0104B9-E61A-4EB5-86E2-E41CD2A40D75}"/>
    <dgm:cxn modelId="{6B073D8C-838D-405B-B935-78B03714411B}" type="presOf" srcId="{741FC806-2C7A-48E5-BEAC-280347F36890}" destId="{2D2F025D-5F21-4E35-9B88-64D4ACFAAC3D}" srcOrd="0" destOrd="0" presId="urn:microsoft.com/office/officeart/2005/8/layout/chevron1"/>
    <dgm:cxn modelId="{4DFEC161-7A5E-475B-ACD4-C0947C96313B}" type="presOf" srcId="{FF24727B-9563-434A-A43F-DAD7EE113B67}" destId="{186B4A8E-4158-4797-B665-992E2C4D811D}" srcOrd="0" destOrd="0" presId="urn:microsoft.com/office/officeart/2005/8/layout/chevron1"/>
    <dgm:cxn modelId="{F2BA226E-7490-4D6A-9FE3-04B7F86F9186}" type="presOf" srcId="{3781C57E-7ACD-4079-884C-FEF7CC19B11A}" destId="{DB6A2D2A-DB65-4E84-93AE-95CB38DADEC4}" srcOrd="0" destOrd="0" presId="urn:microsoft.com/office/officeart/2005/8/layout/chevron1"/>
    <dgm:cxn modelId="{93F6A498-2331-4610-AADB-EA53F7A601E1}" srcId="{741FC806-2C7A-48E5-BEAC-280347F36890}" destId="{3781C57E-7ACD-4079-884C-FEF7CC19B11A}" srcOrd="0" destOrd="0" parTransId="{634B910D-BC1A-4975-9A5E-2595209698C5}" sibTransId="{525BC46E-1E37-44D8-B84E-576F8EB79224}"/>
    <dgm:cxn modelId="{DD28C277-FC71-4E92-83BC-AEDB19E4A34A}" type="presOf" srcId="{7A973D4D-C1B4-49FC-997D-66CFF91BB345}" destId="{276E8EAB-C411-4E3C-8200-C5F5FCFE3CFD}" srcOrd="0" destOrd="0" presId="urn:microsoft.com/office/officeart/2005/8/layout/chevron1"/>
    <dgm:cxn modelId="{DC3BA04C-7666-4372-8E2B-C73546D048F6}" srcId="{741FC806-2C7A-48E5-BEAC-280347F36890}" destId="{4440E6F0-B0C4-4CD1-9777-449216C1E5BB}" srcOrd="3" destOrd="0" parTransId="{87F70228-4C59-4FAC-8A12-CB08172F97E5}" sibTransId="{B2EF9EDC-98EB-42B5-8150-1894CC03AF02}"/>
    <dgm:cxn modelId="{099C0F88-BBD8-4D90-8991-F534ABAF20BB}" type="presOf" srcId="{4440E6F0-B0C4-4CD1-9777-449216C1E5BB}" destId="{9D2E818A-C5DE-4005-9743-6712490B5A9C}" srcOrd="0" destOrd="0" presId="urn:microsoft.com/office/officeart/2005/8/layout/chevron1"/>
    <dgm:cxn modelId="{013DF89E-DC4B-4352-8DC7-07494F1B8CF5}" srcId="{741FC806-2C7A-48E5-BEAC-280347F36890}" destId="{FF24727B-9563-434A-A43F-DAD7EE113B67}" srcOrd="1" destOrd="0" parTransId="{2BBE34E5-CD9A-4C87-A333-3C2F2AB184C2}" sibTransId="{03186AB8-EE4E-46FC-99E0-BF97E4A0A216}"/>
    <dgm:cxn modelId="{704A469C-3018-4E9D-A474-6D3AC03A6297}" type="presParOf" srcId="{2D2F025D-5F21-4E35-9B88-64D4ACFAAC3D}" destId="{DB6A2D2A-DB65-4E84-93AE-95CB38DADEC4}" srcOrd="0" destOrd="0" presId="urn:microsoft.com/office/officeart/2005/8/layout/chevron1"/>
    <dgm:cxn modelId="{51BB7E8A-94E1-45B4-AB76-4779FF661A8F}" type="presParOf" srcId="{2D2F025D-5F21-4E35-9B88-64D4ACFAAC3D}" destId="{FA2972EA-7CB6-444B-9575-1BD8AF37A726}" srcOrd="1" destOrd="0" presId="urn:microsoft.com/office/officeart/2005/8/layout/chevron1"/>
    <dgm:cxn modelId="{49B535A8-7868-4262-AEB9-8F32D0F8DF41}" type="presParOf" srcId="{2D2F025D-5F21-4E35-9B88-64D4ACFAAC3D}" destId="{186B4A8E-4158-4797-B665-992E2C4D811D}" srcOrd="2" destOrd="0" presId="urn:microsoft.com/office/officeart/2005/8/layout/chevron1"/>
    <dgm:cxn modelId="{9F451FA9-8204-497E-A756-5C5591E2A507}" type="presParOf" srcId="{2D2F025D-5F21-4E35-9B88-64D4ACFAAC3D}" destId="{B5871772-63CF-4310-9047-9A740040B5D5}" srcOrd="3" destOrd="0" presId="urn:microsoft.com/office/officeart/2005/8/layout/chevron1"/>
    <dgm:cxn modelId="{C967305E-6480-43C2-9863-9AFE7E600867}" type="presParOf" srcId="{2D2F025D-5F21-4E35-9B88-64D4ACFAAC3D}" destId="{276E8EAB-C411-4E3C-8200-C5F5FCFE3CFD}" srcOrd="4" destOrd="0" presId="urn:microsoft.com/office/officeart/2005/8/layout/chevron1"/>
    <dgm:cxn modelId="{54D5A164-925C-4246-A554-358AF1BC6763}" type="presParOf" srcId="{2D2F025D-5F21-4E35-9B88-64D4ACFAAC3D}" destId="{B0FAB632-8D19-4044-BD0D-1CC574A3136A}" srcOrd="5" destOrd="0" presId="urn:microsoft.com/office/officeart/2005/8/layout/chevron1"/>
    <dgm:cxn modelId="{E74719AE-1B74-4E00-87CD-9583F07D71C6}" type="presParOf" srcId="{2D2F025D-5F21-4E35-9B88-64D4ACFAAC3D}" destId="{9D2E818A-C5DE-4005-9743-6712490B5A9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A2D2A-DB65-4E84-93AE-95CB38DADEC4}">
      <dsp:nvSpPr>
        <dsp:cNvPr id="0" name=""/>
        <dsp:cNvSpPr/>
      </dsp:nvSpPr>
      <dsp:spPr>
        <a:xfrm>
          <a:off x="5932" y="3169086"/>
          <a:ext cx="4235945" cy="1694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 taken from period tracker app (NC only for cycle phase confirmation)</a:t>
          </a:r>
          <a:endParaRPr lang="en-US" sz="2000" kern="1200" dirty="0"/>
        </a:p>
      </dsp:txBody>
      <dsp:txXfrm>
        <a:off x="853121" y="3169086"/>
        <a:ext cx="2541567" cy="1694378"/>
      </dsp:txXfrm>
    </dsp:sp>
    <dsp:sp modelId="{186B4A8E-4158-4797-B665-992E2C4D811D}">
      <dsp:nvSpPr>
        <dsp:cNvPr id="0" name=""/>
        <dsp:cNvSpPr/>
      </dsp:nvSpPr>
      <dsp:spPr>
        <a:xfrm>
          <a:off x="3533158" y="3169086"/>
          <a:ext cx="4235945" cy="1694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Baseline measures:  Alcohol Urge Questionnaire; State Trait Anxiety Inventory; Profile Of Moods Scale; Stress statement</a:t>
          </a:r>
          <a:endParaRPr lang="en-US" sz="2000" kern="1200" dirty="0"/>
        </a:p>
      </dsp:txBody>
      <dsp:txXfrm>
        <a:off x="4380347" y="3169086"/>
        <a:ext cx="2541567" cy="1694378"/>
      </dsp:txXfrm>
    </dsp:sp>
    <dsp:sp modelId="{276E8EAB-C411-4E3C-8200-C5F5FCFE3CFD}">
      <dsp:nvSpPr>
        <dsp:cNvPr id="0" name=""/>
        <dsp:cNvSpPr/>
      </dsp:nvSpPr>
      <dsp:spPr>
        <a:xfrm>
          <a:off x="7045481" y="3169086"/>
          <a:ext cx="2768148" cy="1694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 minute ad-libitum taste test</a:t>
          </a:r>
          <a:endParaRPr lang="en-US" sz="2000" kern="1200" dirty="0"/>
        </a:p>
      </dsp:txBody>
      <dsp:txXfrm>
        <a:off x="7892670" y="3169086"/>
        <a:ext cx="1073770" cy="1694378"/>
      </dsp:txXfrm>
    </dsp:sp>
    <dsp:sp modelId="{9D2E818A-C5DE-4005-9743-6712490B5A9C}">
      <dsp:nvSpPr>
        <dsp:cNvPr id="0" name=""/>
        <dsp:cNvSpPr/>
      </dsp:nvSpPr>
      <dsp:spPr>
        <a:xfrm>
          <a:off x="9062427" y="3169086"/>
          <a:ext cx="3531677" cy="1694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Post-consumption measures: Profile Of Moods Scale; Stress statement</a:t>
          </a:r>
          <a:endParaRPr lang="en-US" sz="2000" kern="1200" dirty="0"/>
        </a:p>
      </dsp:txBody>
      <dsp:txXfrm>
        <a:off x="9909616" y="3169086"/>
        <a:ext cx="1837299" cy="169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5907B-8E01-41AF-9208-5AAAD50DB78E}" type="datetimeFigureOut">
              <a:rPr lang="en-GB" smtClean="0"/>
              <a:t>05/11/2018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198EB-6266-4EFE-81A8-5FD3CCCB9C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54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was my MSc</a:t>
            </a:r>
            <a:r>
              <a:rPr lang="en-GB" baseline="0" dirty="0" smtClean="0"/>
              <a:t> dissertation which is acting as a pilot study for the PhD. We are still collecting data so I am presenting interim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07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Follicular Phase (FP) is the time between day 1 and ovulation and during this phase, oestrogen levels tend to be higher than progesterone levels. The Luteal Phase (LP)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characterised with progesterone levels higher than oestrogen levels.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constantly higher estrogen compared to progesterone.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Those that have also used females have stated a difference between the sexes but do not explore why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66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  <a:effectLst/>
              </a:rPr>
              <a:t>EFFECT SIZES</a:t>
            </a:r>
          </a:p>
          <a:p>
            <a:r>
              <a:rPr lang="en-US" sz="1400" b="1" dirty="0" smtClean="0">
                <a:solidFill>
                  <a:srgbClr val="FF0000"/>
                </a:solidFill>
                <a:effectLst/>
              </a:rPr>
              <a:t>.14 consumption</a:t>
            </a:r>
          </a:p>
          <a:p>
            <a:r>
              <a:rPr lang="en-US" sz="1400" b="1" dirty="0" smtClean="0">
                <a:solidFill>
                  <a:srgbClr val="FF0000"/>
                </a:solidFill>
                <a:effectLst/>
              </a:rPr>
              <a:t>.19 consumption</a:t>
            </a:r>
          </a:p>
          <a:p>
            <a:endParaRPr lang="en-US" sz="1400" b="1" dirty="0" smtClean="0">
              <a:solidFill>
                <a:srgbClr val="FF0000"/>
              </a:solidFill>
              <a:effectLst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effectLst/>
              </a:rPr>
              <a:t>SAME DIRECTION – SAMPLE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30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92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83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98EB-6266-4EFE-81A8-5FD3CCCB9CB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8BF3CF-254C-F447-A025-9972AB6C36AF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334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92EC-14CD-F14C-B6A4-F0ABA5AAB1D8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68CFF3-58BC-304D-BE40-6196EAF27B19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54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36CF-D14B-FE46-AB54-D9B4CCB7A6CE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00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FB1F66-F896-1343-8537-0630D0D146F6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945-976D-7A44-9C13-77F135751FA5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8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50C9-0D59-F842-B736-B0B0E01FCA37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85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86F6-A18F-134B-91FE-204F07D5BCCC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22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906-C60A-1E48-ABC1-0B32AA2FCAFD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5401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A62203-7E8E-4B4E-8788-C404CA93F0B9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3981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79F1-3AD0-2E45-8AA8-2A114370D9C0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08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ADD0069-5799-C344-9E4F-AE194AB6616F}" type="datetime1">
              <a:rPr lang="en-GB" smtClean="0"/>
              <a:t>05/11/2018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F2FDC59-FE3D-46C5-B440-7AEB3F02280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927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.tiff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The MENSTRUAL CYCLE, MOOD AND ALCOHOL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41" y="3372787"/>
            <a:ext cx="10993546" cy="326785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Jasmine 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warren											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Supervisors</a:t>
            </a:r>
          </a:p>
          <a:p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PhD 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student											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Dr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abi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rose</a:t>
            </a:r>
          </a:p>
          <a:p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Department of psychological sciences					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Dr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laura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Goodwin</a:t>
            </a:r>
          </a:p>
          <a:p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University of Liverpool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				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Dr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suzi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gage</a:t>
            </a:r>
          </a:p>
          <a:p>
            <a:endParaRPr lang="en-GB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contact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J.Warren2@Liverpool.ac.uk</a:t>
            </a:r>
          </a:p>
          <a:p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@</a:t>
            </a:r>
            <a:r>
              <a:rPr lang="en-GB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Jasmine_Grace</a:t>
            </a: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_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056" y="6175947"/>
            <a:ext cx="2267944" cy="925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510199" y="6456305"/>
            <a:ext cx="1016440" cy="365125"/>
          </a:xfrm>
        </p:spPr>
        <p:txBody>
          <a:bodyPr/>
          <a:lstStyle/>
          <a:p>
            <a:fld id="{3F2FDC59-FE3D-46C5-B440-7AEB3F02280A}" type="slidenum">
              <a:rPr lang="en-GB" b="1" smtClean="0"/>
              <a:t>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429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18153"/>
            <a:ext cx="11029616" cy="1013800"/>
          </a:xfrm>
        </p:spPr>
        <p:txBody>
          <a:bodyPr/>
          <a:lstStyle/>
          <a:p>
            <a:r>
              <a:rPr lang="en-US" dirty="0" smtClean="0"/>
              <a:t>Definition of cycle stage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23420"/>
          <a:stretch/>
        </p:blipFill>
        <p:spPr>
          <a:xfrm>
            <a:off x="1036945" y="2406103"/>
            <a:ext cx="8463615" cy="3769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056" y="6175947"/>
            <a:ext cx="2267944" cy="925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471316" y="6456305"/>
            <a:ext cx="1052508" cy="365125"/>
          </a:xfrm>
        </p:spPr>
        <p:txBody>
          <a:bodyPr/>
          <a:lstStyle/>
          <a:p>
            <a:fld id="{3F2FDC59-FE3D-46C5-B440-7AEB3F02280A}" type="slidenum">
              <a:rPr lang="en-GB" b="1" smtClean="0"/>
              <a:t>2</a:t>
            </a:fld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1240979" y="6436279"/>
            <a:ext cx="9615316" cy="40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Times New Roman" charset="0"/>
              </a:rPr>
              <a:t>https://www.memorangapp.com/flashcards/103950/The Reproductive System: Menstrual and Ovarian Cycles/</a:t>
            </a:r>
            <a:endParaRPr lang="en-US" sz="1200" dirty="0">
              <a:solidFill>
                <a:schemeClr val="accent2">
                  <a:lumMod val="75000"/>
                </a:schemeClr>
              </a:solidFill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2142" y="3183951"/>
            <a:ext cx="215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*natural fluctuations not present for hormonal contraception users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&amp; aims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71676"/>
            <a:ext cx="11029615" cy="435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Background</a:t>
            </a:r>
          </a:p>
          <a:p>
            <a:r>
              <a:rPr lang="en-GB" dirty="0">
                <a:solidFill>
                  <a:srgbClr val="3C3C3C"/>
                </a:solidFill>
              </a:rPr>
              <a:t>Sex differences may impact on treatment effectiveness for Alcohol Use Disorder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Becker &amp; Hu, 2008)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/>
              <a:t>Animal models have suggested a role of ovarian hormones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(Franklin &amp; Allen, 2016; Bucelli et al., 2016)</a:t>
            </a:r>
            <a:endParaRPr lang="en-GB" dirty="0" smtClean="0"/>
          </a:p>
          <a:p>
            <a:pPr marL="306000" lvl="1"/>
            <a:r>
              <a:rPr lang="en-GB" sz="1800" dirty="0" smtClean="0"/>
              <a:t>Recent </a:t>
            </a:r>
            <a:r>
              <a:rPr lang="en-GB" sz="1800" dirty="0"/>
              <a:t>literature </a:t>
            </a:r>
            <a:r>
              <a:rPr lang="en-GB" sz="1800" dirty="0" smtClean="0"/>
              <a:t>reviews 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(e.g. </a:t>
            </a:r>
            <a:r>
              <a:rPr lang="nl-NL" sz="1800" dirty="0" err="1">
                <a:solidFill>
                  <a:schemeClr val="accent2">
                    <a:lumMod val="75000"/>
                  </a:schemeClr>
                </a:solidFill>
              </a:rPr>
              <a:t>Erol</a:t>
            </a:r>
            <a:r>
              <a:rPr lang="nl-NL" sz="1800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nl-NL" sz="1800" dirty="0" err="1">
                <a:solidFill>
                  <a:schemeClr val="accent2">
                    <a:lumMod val="75000"/>
                  </a:schemeClr>
                </a:solidFill>
              </a:rPr>
              <a:t>Karpyak</a:t>
            </a:r>
            <a:r>
              <a:rPr lang="nl-NL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nl-NL" sz="1800" dirty="0" smtClean="0">
                <a:solidFill>
                  <a:schemeClr val="accent2">
                    <a:lumMod val="75000"/>
                  </a:schemeClr>
                </a:solidFill>
              </a:rPr>
              <a:t>2015) </a:t>
            </a:r>
            <a:r>
              <a:rPr lang="en-GB" sz="1800" dirty="0" smtClean="0"/>
              <a:t>have stated the need </a:t>
            </a:r>
            <a:r>
              <a:rPr lang="en-GB" sz="1800" dirty="0"/>
              <a:t>to comprehensively investigate the role of the menstrual </a:t>
            </a:r>
            <a:r>
              <a:rPr lang="en-GB" sz="1800" dirty="0" smtClean="0"/>
              <a:t>cycle </a:t>
            </a:r>
            <a:r>
              <a:rPr lang="nl-NL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Aims</a:t>
            </a:r>
            <a:endParaRPr lang="en-GB" dirty="0"/>
          </a:p>
          <a:p>
            <a:r>
              <a:rPr lang="en-GB" dirty="0"/>
              <a:t>Investigate the relationship between menstrual cycle stage (FP vs LP) and status (NC vs HC) on alcohol consumption and craving </a:t>
            </a:r>
          </a:p>
          <a:p>
            <a:r>
              <a:rPr lang="en-GB" dirty="0"/>
              <a:t>Investigate the role of potential mediators</a:t>
            </a:r>
            <a:r>
              <a:rPr lang="en-US" dirty="0"/>
              <a:t> (mood, stress, and craving</a:t>
            </a:r>
            <a:r>
              <a:rPr lang="en-US" dirty="0" smtClean="0"/>
              <a:t>)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056" y="6175947"/>
            <a:ext cx="2267944" cy="9258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71316" y="6456305"/>
            <a:ext cx="1052508" cy="365125"/>
          </a:xfrm>
        </p:spPr>
        <p:txBody>
          <a:bodyPr/>
          <a:lstStyle/>
          <a:p>
            <a:fld id="{3F2FDC59-FE3D-46C5-B440-7AEB3F02280A}" type="slidenum">
              <a:rPr lang="en-GB" b="1" smtClean="0"/>
              <a:t>3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847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293771"/>
            <a:ext cx="11029615" cy="539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Methods</a:t>
            </a:r>
          </a:p>
          <a:p>
            <a:r>
              <a:rPr lang="en-US" dirty="0" smtClean="0"/>
              <a:t>2x2 mixed design with 28 participants (13 NC; 15 HC)</a:t>
            </a:r>
          </a:p>
          <a:p>
            <a:r>
              <a:rPr lang="en-US" dirty="0" smtClean="0"/>
              <a:t>Participants attended the lab twice for testing (NC once during the FP and once in the LP)</a:t>
            </a:r>
          </a:p>
          <a:p>
            <a:r>
              <a:rPr lang="en-US" dirty="0" smtClean="0"/>
              <a:t>Lab sessions: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DVs</a:t>
            </a:r>
          </a:p>
          <a:p>
            <a:r>
              <a:rPr lang="en-US" dirty="0" smtClean="0"/>
              <a:t>Milliliters (mL) alcohol consumption</a:t>
            </a:r>
          </a:p>
          <a:p>
            <a:r>
              <a:rPr lang="en-US" dirty="0" smtClean="0"/>
              <a:t>Alcohol Urge Questionnaire scores (craving)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09" y="5400049"/>
            <a:ext cx="1880750" cy="123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056" y="6175947"/>
            <a:ext cx="2267944" cy="925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471316" y="6456305"/>
            <a:ext cx="1052508" cy="365125"/>
          </a:xfrm>
        </p:spPr>
        <p:txBody>
          <a:bodyPr/>
          <a:lstStyle/>
          <a:p>
            <a:fld id="{3F2FDC59-FE3D-46C5-B440-7AEB3F02280A}" type="slidenum">
              <a:rPr lang="en-GB" b="1" smtClean="0"/>
              <a:t>4</a:t>
            </a:fld>
            <a:endParaRPr lang="en-GB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65994043"/>
              </p:ext>
            </p:extLst>
          </p:nvPr>
        </p:nvGraphicFramePr>
        <p:xfrm>
          <a:off x="-239122" y="151480"/>
          <a:ext cx="13512799" cy="803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04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87802"/>
            <a:ext cx="11029616" cy="10138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13" y="1438187"/>
            <a:ext cx="11029615" cy="3657600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No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effect of phase/session or status on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stress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or mood </a:t>
            </a:r>
            <a:r>
              <a:rPr lang="en-GB" dirty="0">
                <a:solidFill>
                  <a:srgbClr val="3C3C3C"/>
                </a:solidFill>
              </a:rPr>
              <a:t>(</a:t>
            </a:r>
            <a:r>
              <a:rPr lang="en-GB" i="1" dirty="0">
                <a:solidFill>
                  <a:srgbClr val="3C3C3C"/>
                </a:solidFill>
              </a:rPr>
              <a:t>ps</a:t>
            </a:r>
            <a:r>
              <a:rPr lang="en-GB" dirty="0">
                <a:solidFill>
                  <a:srgbClr val="3C3C3C"/>
                </a:solidFill>
              </a:rPr>
              <a:t>&gt;.05</a:t>
            </a:r>
            <a:r>
              <a:rPr lang="en-GB" dirty="0" smtClean="0">
                <a:solidFill>
                  <a:srgbClr val="3C3C3C"/>
                </a:solidFill>
              </a:rPr>
              <a:t>)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No effect of phase/session or status on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alcohol consumption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3C3C3C"/>
                </a:solidFill>
              </a:rPr>
              <a:t>(</a:t>
            </a:r>
            <a:r>
              <a:rPr lang="en-GB" i="1" dirty="0" smtClean="0">
                <a:solidFill>
                  <a:srgbClr val="3C3C3C"/>
                </a:solidFill>
              </a:rPr>
              <a:t>p</a:t>
            </a:r>
            <a:r>
              <a:rPr lang="en-GB" dirty="0">
                <a:solidFill>
                  <a:srgbClr val="3C3C3C"/>
                </a:solidFill>
              </a:rPr>
              <a:t>=</a:t>
            </a:r>
            <a:r>
              <a:rPr lang="en-GB" dirty="0" smtClean="0">
                <a:solidFill>
                  <a:srgbClr val="3C3C3C"/>
                </a:solidFill>
              </a:rPr>
              <a:t>.053)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Significant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effect of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phase/session on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alcohol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craving </a:t>
            </a:r>
            <a:r>
              <a:rPr lang="en-GB" dirty="0">
                <a:solidFill>
                  <a:srgbClr val="3C3C3C"/>
                </a:solidFill>
              </a:rPr>
              <a:t>(F=6.24, </a:t>
            </a:r>
            <a:r>
              <a:rPr lang="en-GB" i="1" dirty="0">
                <a:solidFill>
                  <a:srgbClr val="3C3C3C"/>
                </a:solidFill>
              </a:rPr>
              <a:t>p</a:t>
            </a:r>
            <a:r>
              <a:rPr lang="en-GB" dirty="0">
                <a:solidFill>
                  <a:srgbClr val="3C3C3C"/>
                </a:solidFill>
              </a:rPr>
              <a:t>=.019, ηp</a:t>
            </a:r>
            <a:r>
              <a:rPr lang="en-GB" baseline="30000" dirty="0">
                <a:solidFill>
                  <a:srgbClr val="3C3C3C"/>
                </a:solidFill>
              </a:rPr>
              <a:t>2</a:t>
            </a:r>
            <a:r>
              <a:rPr lang="en-GB" dirty="0">
                <a:solidFill>
                  <a:srgbClr val="3C3C3C"/>
                </a:solidFill>
              </a:rPr>
              <a:t>=.19</a:t>
            </a:r>
            <a:r>
              <a:rPr lang="en-GB" dirty="0" smtClean="0">
                <a:solidFill>
                  <a:srgbClr val="3C3C3C"/>
                </a:solidFill>
              </a:rPr>
              <a:t>)*</a:t>
            </a:r>
          </a:p>
          <a:p>
            <a:r>
              <a:rPr lang="en-GB" dirty="0">
                <a:solidFill>
                  <a:srgbClr val="3C3C3C"/>
                </a:solidFill>
              </a:rPr>
              <a:t>M</a:t>
            </a:r>
            <a:r>
              <a:rPr lang="en-GB" dirty="0" smtClean="0">
                <a:solidFill>
                  <a:srgbClr val="3C3C3C"/>
                </a:solidFill>
              </a:rPr>
              <a:t>ediation will be analysed at the end of data collection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 descr="../Desktop/Screen%20Shot%202018-08-13%20at%2013.16.4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36" y="3558408"/>
            <a:ext cx="4603889" cy="326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/>
          <a:srcRect l="12023" t="25429" r="43315" b="17272"/>
          <a:stretch/>
        </p:blipFill>
        <p:spPr bwMode="auto">
          <a:xfrm>
            <a:off x="931713" y="3477865"/>
            <a:ext cx="4417528" cy="3322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056" y="6175947"/>
            <a:ext cx="2267944" cy="9258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71316" y="6456305"/>
            <a:ext cx="1052508" cy="365125"/>
          </a:xfrm>
        </p:spPr>
        <p:txBody>
          <a:bodyPr/>
          <a:lstStyle/>
          <a:p>
            <a:fld id="{3F2FDC59-FE3D-46C5-B440-7AEB3F02280A}" type="slidenum">
              <a:rPr lang="en-GB" b="1" smtClean="0"/>
              <a:t>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0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59222"/>
            <a:ext cx="11029616" cy="1013800"/>
          </a:xfrm>
        </p:spPr>
        <p:txBody>
          <a:bodyPr/>
          <a:lstStyle/>
          <a:p>
            <a:r>
              <a:rPr lang="en-GB" dirty="0" smtClean="0"/>
              <a:t>Conclusions &amp; Future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15554"/>
            <a:ext cx="9050573" cy="43603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Conclusions:</a:t>
            </a:r>
          </a:p>
          <a:p>
            <a:r>
              <a:rPr lang="en-GB" dirty="0" smtClean="0"/>
              <a:t>Alcohol </a:t>
            </a:r>
            <a:r>
              <a:rPr lang="en-GB" dirty="0"/>
              <a:t>craving was affected by </a:t>
            </a:r>
            <a:r>
              <a:rPr lang="en-GB" dirty="0" smtClean="0"/>
              <a:t>menstrual cycle stage (FP=higher AUQ scores) </a:t>
            </a:r>
          </a:p>
          <a:p>
            <a:pPr lvl="2"/>
            <a:r>
              <a:rPr lang="en-GB" sz="1900" dirty="0" smtClean="0"/>
              <a:t>Evidence </a:t>
            </a:r>
            <a:r>
              <a:rPr lang="en-GB" sz="1900" dirty="0"/>
              <a:t>suggests higher reward during the follicular phase (FP) compared to the Luteal phase (LP) </a:t>
            </a:r>
            <a:r>
              <a:rPr lang="en-GB" sz="1900" dirty="0">
                <a:solidFill>
                  <a:schemeClr val="accent2">
                    <a:lumMod val="75000"/>
                  </a:schemeClr>
                </a:solidFill>
              </a:rPr>
              <a:t>(Anker &amp; Carroll, 2010; Graziani, </a:t>
            </a:r>
            <a:r>
              <a:rPr lang="en-GB" sz="1900" dirty="0" err="1">
                <a:solidFill>
                  <a:schemeClr val="accent2">
                    <a:lumMod val="75000"/>
                  </a:schemeClr>
                </a:solidFill>
              </a:rPr>
              <a:t>Nencini</a:t>
            </a:r>
            <a:r>
              <a:rPr lang="en-GB" sz="1900" dirty="0">
                <a:solidFill>
                  <a:schemeClr val="accent2">
                    <a:lumMod val="75000"/>
                  </a:schemeClr>
                </a:solidFill>
              </a:rPr>
              <a:t>, &amp; </a:t>
            </a:r>
            <a:r>
              <a:rPr lang="en-GB" sz="1900" dirty="0" err="1">
                <a:solidFill>
                  <a:schemeClr val="accent2">
                    <a:lumMod val="75000"/>
                  </a:schemeClr>
                </a:solidFill>
              </a:rPr>
              <a:t>Nisticò</a:t>
            </a:r>
            <a:r>
              <a:rPr lang="en-GB" sz="1900" dirty="0">
                <a:solidFill>
                  <a:schemeClr val="accent2">
                    <a:lumMod val="75000"/>
                  </a:schemeClr>
                </a:solidFill>
              </a:rPr>
              <a:t>, 2014</a:t>
            </a:r>
            <a:r>
              <a:rPr lang="en-GB" sz="19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his effect was not present for the HC participants</a:t>
            </a:r>
          </a:p>
          <a:p>
            <a:r>
              <a:rPr lang="en-GB" dirty="0" smtClean="0"/>
              <a:t>No effect found for subsequent alcohol consumption, although the effect is in the same direction as craving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Future directions:</a:t>
            </a:r>
          </a:p>
          <a:p>
            <a:r>
              <a:rPr lang="en-GB" dirty="0" smtClean="0"/>
              <a:t>PhD – robust measures (e.g. hormonal analysis); in-lab stress manipulations; longitudinal study design</a:t>
            </a:r>
          </a:p>
          <a:p>
            <a:r>
              <a:rPr lang="en-GB" dirty="0" smtClean="0"/>
              <a:t>Consideration for hormonal status and cycle stage for future studies</a:t>
            </a:r>
          </a:p>
          <a:p>
            <a:r>
              <a:rPr lang="en-GB" dirty="0" smtClean="0"/>
              <a:t>Implications for treatment of Alcohol Use Disorders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499" y="3107715"/>
            <a:ext cx="2080999" cy="2066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056" y="6175947"/>
            <a:ext cx="2267944" cy="925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471316" y="6456305"/>
            <a:ext cx="1052508" cy="365125"/>
          </a:xfrm>
        </p:spPr>
        <p:txBody>
          <a:bodyPr/>
          <a:lstStyle/>
          <a:p>
            <a:fld id="{3F2FDC59-FE3D-46C5-B440-7AEB3F02280A}" type="slidenum">
              <a:rPr lang="en-GB" b="1" smtClean="0"/>
              <a:t>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27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16364"/>
            <a:ext cx="11029616" cy="1013800"/>
          </a:xfrm>
        </p:spPr>
        <p:txBody>
          <a:bodyPr/>
          <a:lstStyle/>
          <a:p>
            <a:r>
              <a:rPr lang="en-GB" dirty="0" smtClean="0"/>
              <a:t>Thank you                                 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16651"/>
            <a:ext cx="11029615" cy="5256547"/>
          </a:xfrm>
        </p:spPr>
        <p:txBody>
          <a:bodyPr>
            <a:noAutofit/>
          </a:bodyPr>
          <a:lstStyle/>
          <a:p>
            <a:r>
              <a:rPr lang="en-US" sz="1600" dirty="0"/>
              <a:t>Anker, J. J., &amp; Carroll, M. E. (2010). Females are more vulnerable to drug abuse than males: evidence from preclinical studies and the role of ovarian hormones. In </a:t>
            </a:r>
            <a:r>
              <a:rPr lang="en-US" sz="1600" i="1" dirty="0"/>
              <a:t>Biological basis of sex differences in psychopharmacology</a:t>
            </a:r>
            <a:r>
              <a:rPr lang="en-US" sz="1600" dirty="0"/>
              <a:t> (pp. 73-96).</a:t>
            </a:r>
          </a:p>
          <a:p>
            <a:r>
              <a:rPr lang="en-GB" sz="1600" dirty="0">
                <a:solidFill>
                  <a:srgbClr val="3C3C3C"/>
                </a:solidFill>
              </a:rPr>
              <a:t>Becker, J. B., &amp; Hu, M. (2008). Sex differences in drug abuse. Frontiers in neuroendocrinology, 29(1), 36-47.</a:t>
            </a:r>
          </a:p>
          <a:p>
            <a:r>
              <a:rPr lang="en-US" sz="1600" dirty="0" smtClean="0"/>
              <a:t>Buccelli</a:t>
            </a:r>
            <a:r>
              <a:rPr lang="en-US" sz="1600" dirty="0"/>
              <a:t>, C., Della Casa, E., Paternoster, M., Niola, M., &amp; Pieri, M. (2016). Gender differences in drug abuse in the forensic toxicological approach. </a:t>
            </a:r>
            <a:r>
              <a:rPr lang="en-US" sz="1600" i="1" dirty="0"/>
              <a:t>Forensic science international</a:t>
            </a:r>
            <a:r>
              <a:rPr lang="en-US" sz="1600" dirty="0"/>
              <a:t>, </a:t>
            </a:r>
            <a:r>
              <a:rPr lang="en-US" sz="1600" i="1" dirty="0"/>
              <a:t>265</a:t>
            </a:r>
            <a:r>
              <a:rPr lang="en-US" sz="1600" dirty="0"/>
              <a:t>, 89-95.</a:t>
            </a:r>
          </a:p>
          <a:p>
            <a:r>
              <a:rPr lang="en-US" sz="1600" dirty="0"/>
              <a:t>Erol, A., &amp; Karpyak, V. M. (2015). Sex and gender-related differences in alcohol use and its consequences: Contemporary knowledge and future research considerations. </a:t>
            </a:r>
            <a:r>
              <a:rPr lang="en-US" sz="1600" i="1" dirty="0"/>
              <a:t>Drug and alcohol dependence</a:t>
            </a:r>
            <a:r>
              <a:rPr lang="en-US" sz="1600" dirty="0"/>
              <a:t>, </a:t>
            </a:r>
            <a:r>
              <a:rPr lang="en-US" sz="1600" i="1" dirty="0"/>
              <a:t>156</a:t>
            </a:r>
            <a:r>
              <a:rPr lang="en-US" sz="1600" dirty="0"/>
              <a:t>, 1-13.</a:t>
            </a:r>
          </a:p>
          <a:p>
            <a:r>
              <a:rPr lang="en-US" sz="1600" dirty="0" smtClean="0"/>
              <a:t>Franklin</a:t>
            </a:r>
            <a:r>
              <a:rPr lang="en-US" sz="1600" dirty="0"/>
              <a:t>, T. R., Napier, K., Ehrman, R., Gariti, P., O'Brien, C. P., &amp; Childress, A. R. (2004). Retrospective study: influence of menstrual cycle on cue-induced cigarette craving. </a:t>
            </a:r>
            <a:r>
              <a:rPr lang="en-US" sz="1600" i="1" dirty="0"/>
              <a:t>Nicotine &amp; Tobacco Research</a:t>
            </a:r>
            <a:r>
              <a:rPr lang="en-US" sz="1600" dirty="0"/>
              <a:t>, </a:t>
            </a:r>
            <a:r>
              <a:rPr lang="en-US" sz="1600" i="1" dirty="0"/>
              <a:t>6</a:t>
            </a:r>
            <a:r>
              <a:rPr lang="en-US" sz="1600" dirty="0"/>
              <a:t>(1), 171-175.</a:t>
            </a:r>
          </a:p>
          <a:p>
            <a:r>
              <a:rPr lang="en-US" sz="1600" dirty="0" smtClean="0"/>
              <a:t>Graziani</a:t>
            </a:r>
            <a:r>
              <a:rPr lang="en-US" sz="1600" dirty="0"/>
              <a:t>, M., Nencini, P., &amp; Nisticò, R. (2014). Genders and the concurrent use of cocaine and alcohol: pharmacological aspects. </a:t>
            </a:r>
            <a:r>
              <a:rPr lang="en-US" sz="1600" i="1" dirty="0"/>
              <a:t>Pharmacological research</a:t>
            </a:r>
            <a:r>
              <a:rPr lang="en-US" sz="1600" dirty="0"/>
              <a:t>, </a:t>
            </a:r>
            <a:r>
              <a:rPr lang="en-US" sz="1600" i="1" dirty="0"/>
              <a:t>87</a:t>
            </a:r>
            <a:r>
              <a:rPr lang="en-US" sz="1600" dirty="0"/>
              <a:t>, 60-70.</a:t>
            </a:r>
          </a:p>
          <a:p>
            <a:r>
              <a:rPr lang="en-US" sz="1600" dirty="0" smtClean="0"/>
              <a:t>Memorang</a:t>
            </a:r>
            <a:r>
              <a:rPr lang="en-US" sz="1600" dirty="0"/>
              <a:t>. (</a:t>
            </a:r>
            <a:r>
              <a:rPr lang="en-US" sz="1600" dirty="0" err="1"/>
              <a:t>n.d.</a:t>
            </a:r>
            <a:r>
              <a:rPr lang="en-US" sz="1600" dirty="0"/>
              <a:t>). The Reproductive System: Menstrual and Ovarian Cycles (MCAT 2018: Biology) Flashcards. Retrieved August 08, 2018, from https://www.memorangapp.com/flashcards/103950/The Reproductive System: Menstrual and Ovarian Cycles</a:t>
            </a:r>
            <a:r>
              <a:rPr lang="en-US" sz="1600" dirty="0" smtClean="0"/>
              <a:t>/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19244" y="502004"/>
            <a:ext cx="3672756" cy="81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J.Warren2@Liverpool.ac.uk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056" y="6175947"/>
            <a:ext cx="2267944" cy="925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471316" y="6456305"/>
            <a:ext cx="1052508" cy="365125"/>
          </a:xfrm>
        </p:spPr>
        <p:txBody>
          <a:bodyPr/>
          <a:lstStyle/>
          <a:p>
            <a:fld id="{3F2FDC59-FE3D-46C5-B440-7AEB3F02280A}" type="slidenum">
              <a:rPr lang="en-GB" b="1" smtClean="0"/>
              <a:t>7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40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229716"/>
            <a:ext cx="11029616" cy="1013800"/>
          </a:xfrm>
        </p:spPr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Methods</a:t>
            </a:r>
          </a:p>
          <a:p>
            <a:r>
              <a:rPr lang="en-GB" dirty="0" smtClean="0"/>
              <a:t>Power </a:t>
            </a:r>
            <a:r>
              <a:rPr lang="en-GB" dirty="0"/>
              <a:t>Calculation on G*Power: beta error probability = 0.80; alpha error probability =</a:t>
            </a:r>
            <a:r>
              <a:rPr lang="en-GB" dirty="0" smtClean="0"/>
              <a:t>0.05</a:t>
            </a:r>
          </a:p>
          <a:p>
            <a:r>
              <a:rPr lang="en-GB" dirty="0" smtClean="0"/>
              <a:t>Tested between 12-6pm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Findings</a:t>
            </a:r>
          </a:p>
          <a:p>
            <a:r>
              <a:rPr lang="en-GB" dirty="0" smtClean="0"/>
              <a:t>FP is likely to be driving the effect rather than LP as estrogen is higher. HC has estrogen, hence why that group does not fluctuate and has higher levels of craving</a:t>
            </a:r>
          </a:p>
          <a:p>
            <a:r>
              <a:rPr lang="en-GB" dirty="0" smtClean="0"/>
              <a:t>Craving and consumption are not highly correlated in the lab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Implications</a:t>
            </a:r>
          </a:p>
          <a:p>
            <a:r>
              <a:rPr lang="en-GB" dirty="0" smtClean="0"/>
              <a:t>Interventions: considering cycle stage, educating women that cravings may change, progesterone-only pill (luteal phase content)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C59-FE3D-46C5-B440-7AEB3F02280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5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1247</TotalTime>
  <Words>673</Words>
  <Application>Microsoft Macintosh PowerPoint</Application>
  <PresentationFormat>Widescreen</PresentationFormat>
  <Paragraphs>99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Wingdings 2</vt:lpstr>
      <vt:lpstr>Dividend</vt:lpstr>
      <vt:lpstr>The MENSTRUAL CYCLE, MOOD AND ALCOHOL</vt:lpstr>
      <vt:lpstr>Definition of cycle stage</vt:lpstr>
      <vt:lpstr>Background &amp; aims </vt:lpstr>
      <vt:lpstr>Methods </vt:lpstr>
      <vt:lpstr>results</vt:lpstr>
      <vt:lpstr>Conclusions &amp; Future directions</vt:lpstr>
      <vt:lpstr>Thank you                                            </vt:lpstr>
      <vt:lpstr>MORE INFORMATION</vt:lpstr>
    </vt:vector>
  </TitlesOfParts>
  <Company>The University of Liverpool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MENSTRUAL CYCLE, MOOD AND ALCOHOL</dc:title>
  <dc:creator>Warren, Jasmine</dc:creator>
  <cp:lastModifiedBy>Microsoft Office User</cp:lastModifiedBy>
  <cp:revision>63</cp:revision>
  <dcterms:created xsi:type="dcterms:W3CDTF">2018-09-26T15:40:34Z</dcterms:created>
  <dcterms:modified xsi:type="dcterms:W3CDTF">2018-11-05T10:13:14Z</dcterms:modified>
</cp:coreProperties>
</file>