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7" r:id="rId1"/>
    <p:sldMasterId id="2147484153" r:id="rId2"/>
  </p:sldMasterIdLst>
  <p:notesMasterIdLst>
    <p:notesMasterId r:id="rId50"/>
  </p:notesMasterIdLst>
  <p:handoutMasterIdLst>
    <p:handoutMasterId r:id="rId51"/>
  </p:handoutMasterIdLst>
  <p:sldIdLst>
    <p:sldId id="581" r:id="rId3"/>
    <p:sldId id="792" r:id="rId4"/>
    <p:sldId id="793" r:id="rId5"/>
    <p:sldId id="692" r:id="rId6"/>
    <p:sldId id="716" r:id="rId7"/>
    <p:sldId id="748" r:id="rId8"/>
    <p:sldId id="755" r:id="rId9"/>
    <p:sldId id="751" r:id="rId10"/>
    <p:sldId id="379" r:id="rId11"/>
    <p:sldId id="747" r:id="rId12"/>
    <p:sldId id="689" r:id="rId13"/>
    <p:sldId id="698" r:id="rId14"/>
    <p:sldId id="754" r:id="rId15"/>
    <p:sldId id="671" r:id="rId16"/>
    <p:sldId id="476" r:id="rId17"/>
    <p:sldId id="691" r:id="rId18"/>
    <p:sldId id="717" r:id="rId19"/>
    <p:sldId id="791" r:id="rId20"/>
    <p:sldId id="718" r:id="rId21"/>
    <p:sldId id="702" r:id="rId22"/>
    <p:sldId id="750" r:id="rId23"/>
    <p:sldId id="705" r:id="rId24"/>
    <p:sldId id="723" r:id="rId25"/>
    <p:sldId id="708" r:id="rId26"/>
    <p:sldId id="776" r:id="rId27"/>
    <p:sldId id="703" r:id="rId28"/>
    <p:sldId id="777" r:id="rId29"/>
    <p:sldId id="704" r:id="rId30"/>
    <p:sldId id="706" r:id="rId31"/>
    <p:sldId id="775" r:id="rId32"/>
    <p:sldId id="558" r:id="rId33"/>
    <p:sldId id="559" r:id="rId34"/>
    <p:sldId id="560" r:id="rId35"/>
    <p:sldId id="561" r:id="rId36"/>
    <p:sldId id="562" r:id="rId37"/>
    <p:sldId id="566" r:id="rId38"/>
    <p:sldId id="742" r:id="rId39"/>
    <p:sldId id="721" r:id="rId40"/>
    <p:sldId id="787" r:id="rId41"/>
    <p:sldId id="700" r:id="rId42"/>
    <p:sldId id="786" r:id="rId43"/>
    <p:sldId id="789" r:id="rId44"/>
    <p:sldId id="726" r:id="rId45"/>
    <p:sldId id="771" r:id="rId46"/>
    <p:sldId id="722" r:id="rId47"/>
    <p:sldId id="781" r:id="rId48"/>
    <p:sldId id="794"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64" autoAdjust="0"/>
    <p:restoredTop sz="93957" autoAdjust="0"/>
  </p:normalViewPr>
  <p:slideViewPr>
    <p:cSldViewPr>
      <p:cViewPr>
        <p:scale>
          <a:sx n="90" d="100"/>
          <a:sy n="90" d="100"/>
        </p:scale>
        <p:origin x="-1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cg48\AppData\Local\Microsoft\Windows\Temporary%20Internet%20Files\Content.Outlook\86OYONAH\1%20%20MEN%20VS%20WOMEN%20MEDIATOR%20FIGURES%20FOR%20AA%20GENDER%20PAP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cg48\AppData\Local\Microsoft\Windows\Temporary%20Internet%20Files\Content.Outlook\86OYONAH\1%20%20MEN%20VS%20WOMEN%20MEDIATOR%20FIGURES%20FOR%20AA%20GENDER%20PAP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cg48\AppData\Local\Microsoft\Windows\Temporary%20Internet%20Files\Content.Outlook\86OYONAH\1%20%20MEN%20VS%20WOMEN%20MEDIATOR%20FIGURES%20FOR%20AA%20GENDER%20PAP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cg48\AppData\Local\Microsoft\Windows\Temporary%20Internet%20Files\Content.Outlook\86OYONAH\1%20%20MEN%20VS%20WOMEN%20MEDIATOR%20FIGURES%20FOR%20AA%20GENDER%20PA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43278781328804"/>
          <c:y val="6.3986220472440944E-2"/>
          <c:w val="0.71740440533168648"/>
          <c:h val="0.82960629921259843"/>
        </c:manualLayout>
      </c:layout>
      <c:barChart>
        <c:barDir val="col"/>
        <c:grouping val="clustered"/>
        <c:varyColors val="0"/>
        <c:ser>
          <c:idx val="0"/>
          <c:order val="0"/>
          <c:tx>
            <c:strRef>
              <c:f>Sheet1!$B$1</c:f>
              <c:strCache>
                <c:ptCount val="1"/>
                <c:pt idx="0">
                  <c:v>Year 1</c:v>
                </c:pt>
              </c:strCache>
            </c:strRef>
          </c:tx>
          <c:invertIfNegative val="0"/>
          <c:dLbls>
            <c:numFmt formatCode="&quot;$&quot;#,##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CBT</c:v>
                </c:pt>
                <c:pt idx="1">
                  <c:v>TSF</c:v>
                </c:pt>
              </c:strCache>
            </c:strRef>
          </c:cat>
          <c:val>
            <c:numRef>
              <c:f>Sheet1!$B$2:$B$3</c:f>
              <c:numCache>
                <c:formatCode>General</c:formatCode>
                <c:ptCount val="2"/>
                <c:pt idx="0">
                  <c:v>12129</c:v>
                </c:pt>
                <c:pt idx="1">
                  <c:v>7400</c:v>
                </c:pt>
              </c:numCache>
            </c:numRef>
          </c:val>
        </c:ser>
        <c:ser>
          <c:idx val="1"/>
          <c:order val="1"/>
          <c:tx>
            <c:strRef>
              <c:f>Sheet1!$C$1</c:f>
              <c:strCache>
                <c:ptCount val="1"/>
                <c:pt idx="0">
                  <c:v>Year 2</c:v>
                </c:pt>
              </c:strCache>
            </c:strRef>
          </c:tx>
          <c:invertIfNegative val="0"/>
          <c:dLbls>
            <c:numFmt formatCode="&quot;$&quot;#,##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CBT</c:v>
                </c:pt>
                <c:pt idx="1">
                  <c:v>TSF</c:v>
                </c:pt>
              </c:strCache>
            </c:strRef>
          </c:cat>
          <c:val>
            <c:numRef>
              <c:f>Sheet1!$C$2:$C$3</c:f>
              <c:numCache>
                <c:formatCode>General</c:formatCode>
                <c:ptCount val="2"/>
                <c:pt idx="0">
                  <c:v>5735</c:v>
                </c:pt>
                <c:pt idx="1">
                  <c:v>2440</c:v>
                </c:pt>
              </c:numCache>
            </c:numRef>
          </c:val>
        </c:ser>
        <c:ser>
          <c:idx val="2"/>
          <c:order val="2"/>
          <c:tx>
            <c:strRef>
              <c:f>Sheet1!$D$1</c:f>
              <c:strCache>
                <c:ptCount val="1"/>
                <c:pt idx="0">
                  <c:v>Total</c:v>
                </c:pt>
              </c:strCache>
            </c:strRef>
          </c:tx>
          <c:invertIfNegative val="0"/>
          <c:dLbls>
            <c:dLbl>
              <c:idx val="0"/>
              <c:layout>
                <c:manualLayout>
                  <c:x val="-0.10947712418300651"/>
                  <c:y val="9.146341463414633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274509803921569"/>
                  <c:y val="-7.317073170731706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CBT</c:v>
                </c:pt>
                <c:pt idx="1">
                  <c:v>TSF</c:v>
                </c:pt>
              </c:strCache>
            </c:strRef>
          </c:cat>
          <c:val>
            <c:numRef>
              <c:f>Sheet1!$D$2:$D$3</c:f>
              <c:numCache>
                <c:formatCode>General</c:formatCode>
                <c:ptCount val="2"/>
                <c:pt idx="0">
                  <c:v>17864</c:v>
                </c:pt>
                <c:pt idx="1">
                  <c:v>9840</c:v>
                </c:pt>
              </c:numCache>
            </c:numRef>
          </c:val>
        </c:ser>
        <c:dLbls>
          <c:showLegendKey val="0"/>
          <c:showVal val="1"/>
          <c:showCatName val="0"/>
          <c:showSerName val="0"/>
          <c:showPercent val="0"/>
          <c:showBubbleSize val="0"/>
        </c:dLbls>
        <c:gapWidth val="150"/>
        <c:axId val="175262208"/>
        <c:axId val="170115072"/>
      </c:barChart>
      <c:catAx>
        <c:axId val="175262208"/>
        <c:scaling>
          <c:orientation val="minMax"/>
        </c:scaling>
        <c:delete val="0"/>
        <c:axPos val="b"/>
        <c:numFmt formatCode="General" sourceLinked="0"/>
        <c:majorTickMark val="out"/>
        <c:minorTickMark val="none"/>
        <c:tickLblPos val="nextTo"/>
        <c:crossAx val="170115072"/>
        <c:crosses val="autoZero"/>
        <c:auto val="1"/>
        <c:lblAlgn val="ctr"/>
        <c:lblOffset val="100"/>
        <c:noMultiLvlLbl val="0"/>
      </c:catAx>
      <c:valAx>
        <c:axId val="170115072"/>
        <c:scaling>
          <c:orientation val="minMax"/>
        </c:scaling>
        <c:delete val="0"/>
        <c:axPos val="l"/>
        <c:numFmt formatCode="&quot;$&quot;#,##0" sourceLinked="0"/>
        <c:majorTickMark val="out"/>
        <c:minorTickMark val="none"/>
        <c:tickLblPos val="nextTo"/>
        <c:crossAx val="1752622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835826771653543"/>
          <c:y val="0"/>
        </c:manualLayout>
      </c:layout>
      <c:overlay val="0"/>
    </c:title>
    <c:autoTitleDeleted val="0"/>
    <c:plotArea>
      <c:layout/>
      <c:pieChart>
        <c:varyColors val="1"/>
        <c:ser>
          <c:idx val="0"/>
          <c:order val="0"/>
          <c:tx>
            <c:strRef>
              <c:f>'[1  MEN VS WOMEN MEDIATOR FIGURES FOR AA GENDER PAPER.xlsx]Sheet1'!$B$4</c:f>
              <c:strCache>
                <c:ptCount val="1"/>
                <c:pt idx="0">
                  <c:v>Younger Adults (PDA)</c:v>
                </c:pt>
              </c:strCache>
            </c:strRef>
          </c:tx>
          <c:dLbls>
            <c:dLbl>
              <c:idx val="4"/>
              <c:layout>
                <c:manualLayout>
                  <c:x val="-0.17186434156463426"/>
                  <c:y val="-1.1741456193408349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'[1  MEN VS WOMEN MEDIATOR FIGURES FOR AA GENDER PAPER.xlsx]Sheet1'!$A$5:$A$10</c:f>
              <c:strCache>
                <c:ptCount val="6"/>
                <c:pt idx="0">
                  <c:v>Self-efficacy (NA)</c:v>
                </c:pt>
                <c:pt idx="1">
                  <c:v>Self-efficacy (Soc)</c:v>
                </c:pt>
                <c:pt idx="2">
                  <c:v>Religiousness</c:v>
                </c:pt>
                <c:pt idx="3">
                  <c:v>Depression</c:v>
                </c:pt>
                <c:pt idx="4">
                  <c:v>SocNet: pro-abst.</c:v>
                </c:pt>
                <c:pt idx="5">
                  <c:v>SocNet: pro-drk.</c:v>
                </c:pt>
              </c:strCache>
            </c:strRef>
          </c:cat>
          <c:val>
            <c:numRef>
              <c:f>'[1  MEN VS WOMEN MEDIATOR FIGURES FOR AA GENDER PAPER.xlsx]Sheet1'!$B$5:$B$10</c:f>
              <c:numCache>
                <c:formatCode>General</c:formatCode>
                <c:ptCount val="6"/>
                <c:pt idx="0">
                  <c:v>1.3</c:v>
                </c:pt>
                <c:pt idx="1">
                  <c:v>31.5</c:v>
                </c:pt>
                <c:pt idx="2">
                  <c:v>6.6</c:v>
                </c:pt>
                <c:pt idx="3">
                  <c:v>1.4</c:v>
                </c:pt>
                <c:pt idx="4">
                  <c:v>6.8</c:v>
                </c:pt>
                <c:pt idx="5">
                  <c:v>52.4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'[1  MEN VS WOMEN MEDIATOR FIGURES FOR AA GENDER PAPER.xlsx]Sheet1'!$C$4</c:f>
              <c:strCache>
                <c:ptCount val="1"/>
                <c:pt idx="0">
                  <c:v>Adults 30+ (PDA)</c:v>
                </c:pt>
              </c:strCache>
            </c:strRef>
          </c:tx>
          <c:dLbls>
            <c:dLbl>
              <c:idx val="2"/>
              <c:layout>
                <c:manualLayout>
                  <c:x val="2.9904037585852951E-2"/>
                  <c:y val="-1.0600194469001244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'[1  MEN VS WOMEN MEDIATOR FIGURES FOR AA GENDER PAPER.xlsx]Sheet1'!$A$5:$A$10</c:f>
              <c:strCache>
                <c:ptCount val="6"/>
                <c:pt idx="0">
                  <c:v>Self-efficacy (NA)</c:v>
                </c:pt>
                <c:pt idx="1">
                  <c:v>Self-efficacy (Soc)</c:v>
                </c:pt>
                <c:pt idx="2">
                  <c:v>Religiousness</c:v>
                </c:pt>
                <c:pt idx="3">
                  <c:v>Depression</c:v>
                </c:pt>
                <c:pt idx="4">
                  <c:v>SocNet: pro-abst.</c:v>
                </c:pt>
                <c:pt idx="5">
                  <c:v>SocNet: pro-drk.</c:v>
                </c:pt>
              </c:strCache>
            </c:strRef>
          </c:cat>
          <c:val>
            <c:numRef>
              <c:f>'[1  MEN VS WOMEN MEDIATOR FIGURES FOR AA GENDER PAPER.xlsx]Sheet1'!$C$5:$C$10</c:f>
              <c:numCache>
                <c:formatCode>General</c:formatCode>
                <c:ptCount val="6"/>
                <c:pt idx="0">
                  <c:v>3.3</c:v>
                </c:pt>
                <c:pt idx="1">
                  <c:v>28</c:v>
                </c:pt>
                <c:pt idx="2">
                  <c:v>15.8</c:v>
                </c:pt>
                <c:pt idx="3">
                  <c:v>2.7</c:v>
                </c:pt>
                <c:pt idx="4">
                  <c:v>25.4</c:v>
                </c:pt>
                <c:pt idx="5">
                  <c:v>24.8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'[1  MEN VS WOMEN MEDIATOR FIGURES FOR AA GENDER PAPER.xlsx]Sheet1'!$D$4</c:f>
              <c:strCache>
                <c:ptCount val="1"/>
                <c:pt idx="0">
                  <c:v>Younger Adults (DDD)</c:v>
                </c:pt>
              </c:strCache>
            </c:strRef>
          </c:tx>
          <c:dLbls>
            <c:spPr>
              <a:noFill/>
              <a:ln>
                <a:noFill/>
              </a:ln>
              <a:effectLst/>
            </c:spPr>
            <c:txPr>
              <a:bodyPr/>
              <a:lstStyle/>
              <a:p>
                <a:pPr>
                  <a:defRPr sz="9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'[1  MEN VS WOMEN MEDIATOR FIGURES FOR AA GENDER PAPER.xlsx]Sheet1'!$A$5:$A$10</c:f>
              <c:strCache>
                <c:ptCount val="6"/>
                <c:pt idx="0">
                  <c:v>Self-efficacy (NA)</c:v>
                </c:pt>
                <c:pt idx="1">
                  <c:v>Self-efficacy (Soc)</c:v>
                </c:pt>
                <c:pt idx="2">
                  <c:v>Religiousness</c:v>
                </c:pt>
                <c:pt idx="3">
                  <c:v>Depression</c:v>
                </c:pt>
                <c:pt idx="4">
                  <c:v>SocNet: pro-abst.</c:v>
                </c:pt>
                <c:pt idx="5">
                  <c:v>SocNet: pro-drk.</c:v>
                </c:pt>
              </c:strCache>
            </c:strRef>
          </c:cat>
          <c:val>
            <c:numRef>
              <c:f>'[1  MEN VS WOMEN MEDIATOR FIGURES FOR AA GENDER PAPER.xlsx]Sheet1'!$D$5:$D$10</c:f>
              <c:numCache>
                <c:formatCode>General</c:formatCode>
                <c:ptCount val="6"/>
                <c:pt idx="0">
                  <c:v>1.1000000000000001</c:v>
                </c:pt>
                <c:pt idx="1">
                  <c:v>38</c:v>
                </c:pt>
                <c:pt idx="2">
                  <c:v>6</c:v>
                </c:pt>
                <c:pt idx="3">
                  <c:v>2.7</c:v>
                </c:pt>
                <c:pt idx="4">
                  <c:v>9.8000000000000007</c:v>
                </c:pt>
                <c:pt idx="5">
                  <c:v>42.3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'[1  MEN VS WOMEN MEDIATOR FIGURES FOR AA GENDER PAPER.xlsx]Sheet1'!$E$4</c:f>
              <c:strCache>
                <c:ptCount val="1"/>
                <c:pt idx="0">
                  <c:v>Adults 30+ (DDD)</c:v>
                </c:pt>
              </c:strCache>
            </c:strRef>
          </c:tx>
          <c:dLbls>
            <c:spPr>
              <a:noFill/>
              <a:ln>
                <a:noFill/>
              </a:ln>
              <a:effectLst/>
            </c:spPr>
            <c:txPr>
              <a:bodyPr/>
              <a:lstStyle/>
              <a:p>
                <a:pPr>
                  <a:defRPr sz="9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'[1  MEN VS WOMEN MEDIATOR FIGURES FOR AA GENDER PAPER.xlsx]Sheet1'!$A$5:$A$10</c:f>
              <c:strCache>
                <c:ptCount val="6"/>
                <c:pt idx="0">
                  <c:v>Self-efficacy (NA)</c:v>
                </c:pt>
                <c:pt idx="1">
                  <c:v>Self-efficacy (Soc)</c:v>
                </c:pt>
                <c:pt idx="2">
                  <c:v>Religiousness</c:v>
                </c:pt>
                <c:pt idx="3">
                  <c:v>Depression</c:v>
                </c:pt>
                <c:pt idx="4">
                  <c:v>SocNet: pro-abst.</c:v>
                </c:pt>
                <c:pt idx="5">
                  <c:v>SocNet: pro-drk.</c:v>
                </c:pt>
              </c:strCache>
            </c:strRef>
          </c:cat>
          <c:val>
            <c:numRef>
              <c:f>'[1  MEN VS WOMEN MEDIATOR FIGURES FOR AA GENDER PAPER.xlsx]Sheet1'!$E$5:$E$10</c:f>
              <c:numCache>
                <c:formatCode>General</c:formatCode>
                <c:ptCount val="6"/>
                <c:pt idx="0">
                  <c:v>8</c:v>
                </c:pt>
                <c:pt idx="1">
                  <c:v>29.1</c:v>
                </c:pt>
                <c:pt idx="2">
                  <c:v>19</c:v>
                </c:pt>
                <c:pt idx="3">
                  <c:v>11.8</c:v>
                </c:pt>
                <c:pt idx="4">
                  <c:v>13.8</c:v>
                </c:pt>
                <c:pt idx="5">
                  <c:v>18.2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484A2-D64B-49CE-83F5-1571C3BB6274}"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en-US"/>
        </a:p>
      </dgm:t>
    </dgm:pt>
    <dgm:pt modelId="{06257D7C-5993-4F27-8C93-A8A20F9E0968}">
      <dgm:prSet phldrT="[Text]" custT="1"/>
      <dgm:spPr/>
      <dgm:t>
        <a:bodyPr/>
        <a:lstStyle/>
        <a:p>
          <a:r>
            <a:rPr lang="en-US" sz="1200" b="1" dirty="0" smtClean="0"/>
            <a:t>Social</a:t>
          </a:r>
          <a:endParaRPr lang="en-US" sz="1200" b="1" dirty="0"/>
        </a:p>
      </dgm:t>
    </dgm:pt>
    <dgm:pt modelId="{253E992D-3A66-4EE7-A216-978325BA8575}" type="parTrans" cxnId="{099F1C8F-1E23-486F-A803-0E56268F8178}">
      <dgm:prSet/>
      <dgm:spPr/>
      <dgm:t>
        <a:bodyPr/>
        <a:lstStyle/>
        <a:p>
          <a:endParaRPr lang="en-US" sz="1600"/>
        </a:p>
      </dgm:t>
    </dgm:pt>
    <dgm:pt modelId="{8CF126BC-FD92-4563-A055-3B04DEB7CB2F}" type="sibTrans" cxnId="{099F1C8F-1E23-486F-A803-0E56268F8178}">
      <dgm:prSet/>
      <dgm:spPr/>
      <dgm:t>
        <a:bodyPr/>
        <a:lstStyle/>
        <a:p>
          <a:endParaRPr lang="en-US" sz="1600"/>
        </a:p>
      </dgm:t>
    </dgm:pt>
    <dgm:pt modelId="{E6383B92-2BA3-4876-8278-D068C710FC78}">
      <dgm:prSet phldrT="[Text]" custT="1"/>
      <dgm:spPr/>
      <dgm:t>
        <a:bodyPr/>
        <a:lstStyle/>
        <a:p>
          <a:r>
            <a:rPr lang="en-US" sz="1200" b="1" dirty="0" smtClean="0"/>
            <a:t>Psych</a:t>
          </a:r>
          <a:endParaRPr lang="en-US" sz="1200" b="1" dirty="0"/>
        </a:p>
      </dgm:t>
    </dgm:pt>
    <dgm:pt modelId="{5B97D9D1-C56F-40E7-B51F-FC4DB87B715E}" type="parTrans" cxnId="{B9D14B5A-FAF3-42FB-85D3-D13C2B93BCF3}">
      <dgm:prSet/>
      <dgm:spPr/>
      <dgm:t>
        <a:bodyPr/>
        <a:lstStyle/>
        <a:p>
          <a:endParaRPr lang="en-US" sz="1600"/>
        </a:p>
      </dgm:t>
    </dgm:pt>
    <dgm:pt modelId="{56F5FCE6-B1A8-4ED1-B322-A247DF3BC1F5}" type="sibTrans" cxnId="{B9D14B5A-FAF3-42FB-85D3-D13C2B93BCF3}">
      <dgm:prSet/>
      <dgm:spPr/>
      <dgm:t>
        <a:bodyPr/>
        <a:lstStyle/>
        <a:p>
          <a:endParaRPr lang="en-US" sz="1600"/>
        </a:p>
      </dgm:t>
    </dgm:pt>
    <dgm:pt modelId="{C04B2AA0-05CC-4EBB-8069-E0E19E3F1416}">
      <dgm:prSet phldrT="[Text]" custT="1"/>
      <dgm:spPr/>
      <dgm:t>
        <a:bodyPr/>
        <a:lstStyle/>
        <a:p>
          <a:endParaRPr lang="en-US" sz="1600" b="1" dirty="0" smtClean="0"/>
        </a:p>
        <a:p>
          <a:r>
            <a:rPr lang="en-US" sz="1200" b="1" dirty="0" smtClean="0"/>
            <a:t>Bio-</a:t>
          </a:r>
          <a:r>
            <a:rPr lang="en-US" sz="1200" b="1" dirty="0" err="1" smtClean="0"/>
            <a:t>Neuro</a:t>
          </a:r>
          <a:endParaRPr lang="en-US" sz="1200" b="1" dirty="0" smtClean="0"/>
        </a:p>
        <a:p>
          <a:endParaRPr lang="en-US" sz="1600" b="1" dirty="0"/>
        </a:p>
      </dgm:t>
    </dgm:pt>
    <dgm:pt modelId="{6BB8C4A6-87D6-41CA-BCA4-C19206066575}" type="parTrans" cxnId="{459B4E43-0DDD-4106-9083-4C48BB91EC09}">
      <dgm:prSet/>
      <dgm:spPr/>
      <dgm:t>
        <a:bodyPr/>
        <a:lstStyle/>
        <a:p>
          <a:endParaRPr lang="en-US" sz="1600"/>
        </a:p>
      </dgm:t>
    </dgm:pt>
    <dgm:pt modelId="{192DBCBD-385A-475A-8D1B-148C77643A01}" type="sibTrans" cxnId="{459B4E43-0DDD-4106-9083-4C48BB91EC09}">
      <dgm:prSet/>
      <dgm:spPr/>
      <dgm:t>
        <a:bodyPr/>
        <a:lstStyle/>
        <a:p>
          <a:endParaRPr lang="en-US" sz="1600"/>
        </a:p>
      </dgm:t>
    </dgm:pt>
    <dgm:pt modelId="{1C70169E-50B3-4D3A-A146-50D97596E641}" type="pres">
      <dgm:prSet presAssocID="{784484A2-D64B-49CE-83F5-1571C3BB6274}" presName="Name0" presStyleCnt="0">
        <dgm:presLayoutVars>
          <dgm:chMax val="7"/>
          <dgm:resizeHandles val="exact"/>
        </dgm:presLayoutVars>
      </dgm:prSet>
      <dgm:spPr/>
      <dgm:t>
        <a:bodyPr/>
        <a:lstStyle/>
        <a:p>
          <a:endParaRPr lang="en-US"/>
        </a:p>
      </dgm:t>
    </dgm:pt>
    <dgm:pt modelId="{1A6C3D2E-31CA-4090-B5E8-4892A445EBA2}" type="pres">
      <dgm:prSet presAssocID="{784484A2-D64B-49CE-83F5-1571C3BB6274}" presName="comp1" presStyleCnt="0"/>
      <dgm:spPr/>
    </dgm:pt>
    <dgm:pt modelId="{B818AC99-0810-46A2-8A6D-2CC89DC0BBA9}" type="pres">
      <dgm:prSet presAssocID="{784484A2-D64B-49CE-83F5-1571C3BB6274}" presName="circle1" presStyleLbl="node1" presStyleIdx="0" presStyleCnt="3" custScaleX="127077" custLinFactNeighborX="-14251" custLinFactNeighborY="32"/>
      <dgm:spPr/>
      <dgm:t>
        <a:bodyPr/>
        <a:lstStyle/>
        <a:p>
          <a:endParaRPr lang="en-US"/>
        </a:p>
      </dgm:t>
    </dgm:pt>
    <dgm:pt modelId="{82CACF67-990F-4A3C-A8AB-DF96F4E37FBA}" type="pres">
      <dgm:prSet presAssocID="{784484A2-D64B-49CE-83F5-1571C3BB6274}" presName="c1text" presStyleLbl="node1" presStyleIdx="0" presStyleCnt="3">
        <dgm:presLayoutVars>
          <dgm:bulletEnabled val="1"/>
        </dgm:presLayoutVars>
      </dgm:prSet>
      <dgm:spPr/>
      <dgm:t>
        <a:bodyPr/>
        <a:lstStyle/>
        <a:p>
          <a:endParaRPr lang="en-US"/>
        </a:p>
      </dgm:t>
    </dgm:pt>
    <dgm:pt modelId="{F1BC80C8-198E-4B01-8B35-039E5C9FCB5A}" type="pres">
      <dgm:prSet presAssocID="{784484A2-D64B-49CE-83F5-1571C3BB6274}" presName="comp2" presStyleCnt="0"/>
      <dgm:spPr/>
    </dgm:pt>
    <dgm:pt modelId="{3D8F566F-1585-488C-A6A3-C863752CC87E}" type="pres">
      <dgm:prSet presAssocID="{784484A2-D64B-49CE-83F5-1571C3BB6274}" presName="circle2" presStyleLbl="node1" presStyleIdx="1" presStyleCnt="3" custScaleX="152768" custScaleY="88811" custLinFactNeighborX="-16545" custLinFactNeighborY="-15028"/>
      <dgm:spPr/>
      <dgm:t>
        <a:bodyPr/>
        <a:lstStyle/>
        <a:p>
          <a:endParaRPr lang="en-US"/>
        </a:p>
      </dgm:t>
    </dgm:pt>
    <dgm:pt modelId="{E2075B14-2E21-4304-B9A5-EA859010B2F0}" type="pres">
      <dgm:prSet presAssocID="{784484A2-D64B-49CE-83F5-1571C3BB6274}" presName="c2text" presStyleLbl="node1" presStyleIdx="1" presStyleCnt="3">
        <dgm:presLayoutVars>
          <dgm:bulletEnabled val="1"/>
        </dgm:presLayoutVars>
      </dgm:prSet>
      <dgm:spPr/>
      <dgm:t>
        <a:bodyPr/>
        <a:lstStyle/>
        <a:p>
          <a:endParaRPr lang="en-US"/>
        </a:p>
      </dgm:t>
    </dgm:pt>
    <dgm:pt modelId="{90890047-41E1-4815-B8BF-342FF4623BD2}" type="pres">
      <dgm:prSet presAssocID="{784484A2-D64B-49CE-83F5-1571C3BB6274}" presName="comp3" presStyleCnt="0"/>
      <dgm:spPr/>
    </dgm:pt>
    <dgm:pt modelId="{1AEB0FB8-EA66-4336-BC4A-0385328803DF}" type="pres">
      <dgm:prSet presAssocID="{784484A2-D64B-49CE-83F5-1571C3BB6274}" presName="circle3" presStyleLbl="node1" presStyleIdx="2" presStyleCnt="3" custScaleX="158731" custScaleY="83217" custLinFactNeighborX="-28501" custLinFactNeighborY="-41725"/>
      <dgm:spPr/>
      <dgm:t>
        <a:bodyPr/>
        <a:lstStyle/>
        <a:p>
          <a:endParaRPr lang="en-US"/>
        </a:p>
      </dgm:t>
    </dgm:pt>
    <dgm:pt modelId="{5894FBF5-DD83-423E-93A1-A64B4A9103E9}" type="pres">
      <dgm:prSet presAssocID="{784484A2-D64B-49CE-83F5-1571C3BB6274}" presName="c3text" presStyleLbl="node1" presStyleIdx="2" presStyleCnt="3">
        <dgm:presLayoutVars>
          <dgm:bulletEnabled val="1"/>
        </dgm:presLayoutVars>
      </dgm:prSet>
      <dgm:spPr/>
      <dgm:t>
        <a:bodyPr/>
        <a:lstStyle/>
        <a:p>
          <a:endParaRPr lang="en-US"/>
        </a:p>
      </dgm:t>
    </dgm:pt>
  </dgm:ptLst>
  <dgm:cxnLst>
    <dgm:cxn modelId="{EBAC0704-5137-426C-8149-3961C7A4A43C}" type="presOf" srcId="{E6383B92-2BA3-4876-8278-D068C710FC78}" destId="{E2075B14-2E21-4304-B9A5-EA859010B2F0}" srcOrd="1" destOrd="0" presId="urn:microsoft.com/office/officeart/2005/8/layout/venn2"/>
    <dgm:cxn modelId="{099F1C8F-1E23-486F-A803-0E56268F8178}" srcId="{784484A2-D64B-49CE-83F5-1571C3BB6274}" destId="{06257D7C-5993-4F27-8C93-A8A20F9E0968}" srcOrd="0" destOrd="0" parTransId="{253E992D-3A66-4EE7-A216-978325BA8575}" sibTransId="{8CF126BC-FD92-4563-A055-3B04DEB7CB2F}"/>
    <dgm:cxn modelId="{28A08A8A-18C6-45CE-BBB8-38BA1C014500}" type="presOf" srcId="{06257D7C-5993-4F27-8C93-A8A20F9E0968}" destId="{82CACF67-990F-4A3C-A8AB-DF96F4E37FBA}" srcOrd="1" destOrd="0" presId="urn:microsoft.com/office/officeart/2005/8/layout/venn2"/>
    <dgm:cxn modelId="{DDDD294F-3C93-4F8F-B481-20D1B0415230}" type="presOf" srcId="{C04B2AA0-05CC-4EBB-8069-E0E19E3F1416}" destId="{1AEB0FB8-EA66-4336-BC4A-0385328803DF}" srcOrd="0" destOrd="0" presId="urn:microsoft.com/office/officeart/2005/8/layout/venn2"/>
    <dgm:cxn modelId="{1B1F89FE-43A4-49E4-9A41-518A295AA4D6}" type="presOf" srcId="{C04B2AA0-05CC-4EBB-8069-E0E19E3F1416}" destId="{5894FBF5-DD83-423E-93A1-A64B4A9103E9}" srcOrd="1" destOrd="0" presId="urn:microsoft.com/office/officeart/2005/8/layout/venn2"/>
    <dgm:cxn modelId="{15397B20-BCD0-44A0-BCEA-070B4E3EFA8E}" type="presOf" srcId="{784484A2-D64B-49CE-83F5-1571C3BB6274}" destId="{1C70169E-50B3-4D3A-A146-50D97596E641}" srcOrd="0" destOrd="0" presId="urn:microsoft.com/office/officeart/2005/8/layout/venn2"/>
    <dgm:cxn modelId="{459B4E43-0DDD-4106-9083-4C48BB91EC09}" srcId="{784484A2-D64B-49CE-83F5-1571C3BB6274}" destId="{C04B2AA0-05CC-4EBB-8069-E0E19E3F1416}" srcOrd="2" destOrd="0" parTransId="{6BB8C4A6-87D6-41CA-BCA4-C19206066575}" sibTransId="{192DBCBD-385A-475A-8D1B-148C77643A01}"/>
    <dgm:cxn modelId="{1A7E95C5-04CC-4648-ADC3-961613A7FCA1}" type="presOf" srcId="{E6383B92-2BA3-4876-8278-D068C710FC78}" destId="{3D8F566F-1585-488C-A6A3-C863752CC87E}" srcOrd="0" destOrd="0" presId="urn:microsoft.com/office/officeart/2005/8/layout/venn2"/>
    <dgm:cxn modelId="{B9D14B5A-FAF3-42FB-85D3-D13C2B93BCF3}" srcId="{784484A2-D64B-49CE-83F5-1571C3BB6274}" destId="{E6383B92-2BA3-4876-8278-D068C710FC78}" srcOrd="1" destOrd="0" parTransId="{5B97D9D1-C56F-40E7-B51F-FC4DB87B715E}" sibTransId="{56F5FCE6-B1A8-4ED1-B322-A247DF3BC1F5}"/>
    <dgm:cxn modelId="{D9912334-D7BF-4623-A37F-B69162594D2C}" type="presOf" srcId="{06257D7C-5993-4F27-8C93-A8A20F9E0968}" destId="{B818AC99-0810-46A2-8A6D-2CC89DC0BBA9}" srcOrd="0" destOrd="0" presId="urn:microsoft.com/office/officeart/2005/8/layout/venn2"/>
    <dgm:cxn modelId="{FE920818-8E5B-4B4C-BD15-D9AE024729E5}" type="presParOf" srcId="{1C70169E-50B3-4D3A-A146-50D97596E641}" destId="{1A6C3D2E-31CA-4090-B5E8-4892A445EBA2}" srcOrd="0" destOrd="0" presId="urn:microsoft.com/office/officeart/2005/8/layout/venn2"/>
    <dgm:cxn modelId="{F792DB2E-C5FA-431C-9407-A355A05DAC86}" type="presParOf" srcId="{1A6C3D2E-31CA-4090-B5E8-4892A445EBA2}" destId="{B818AC99-0810-46A2-8A6D-2CC89DC0BBA9}" srcOrd="0" destOrd="0" presId="urn:microsoft.com/office/officeart/2005/8/layout/venn2"/>
    <dgm:cxn modelId="{A796E008-1F17-4E5E-974D-CCC2B91D998A}" type="presParOf" srcId="{1A6C3D2E-31CA-4090-B5E8-4892A445EBA2}" destId="{82CACF67-990F-4A3C-A8AB-DF96F4E37FBA}" srcOrd="1" destOrd="0" presId="urn:microsoft.com/office/officeart/2005/8/layout/venn2"/>
    <dgm:cxn modelId="{565CB04A-BA3E-4685-BDA0-45A42AD484C4}" type="presParOf" srcId="{1C70169E-50B3-4D3A-A146-50D97596E641}" destId="{F1BC80C8-198E-4B01-8B35-039E5C9FCB5A}" srcOrd="1" destOrd="0" presId="urn:microsoft.com/office/officeart/2005/8/layout/venn2"/>
    <dgm:cxn modelId="{1BE4DD1A-7A54-4EA6-A073-5FA7932132FA}" type="presParOf" srcId="{F1BC80C8-198E-4B01-8B35-039E5C9FCB5A}" destId="{3D8F566F-1585-488C-A6A3-C863752CC87E}" srcOrd="0" destOrd="0" presId="urn:microsoft.com/office/officeart/2005/8/layout/venn2"/>
    <dgm:cxn modelId="{C8D5E8AF-4952-40DA-8467-D4534F3E6761}" type="presParOf" srcId="{F1BC80C8-198E-4B01-8B35-039E5C9FCB5A}" destId="{E2075B14-2E21-4304-B9A5-EA859010B2F0}" srcOrd="1" destOrd="0" presId="urn:microsoft.com/office/officeart/2005/8/layout/venn2"/>
    <dgm:cxn modelId="{212DCFBD-9C4A-4A8A-94F4-3654D7021B19}" type="presParOf" srcId="{1C70169E-50B3-4D3A-A146-50D97596E641}" destId="{90890047-41E1-4815-B8BF-342FF4623BD2}" srcOrd="2" destOrd="0" presId="urn:microsoft.com/office/officeart/2005/8/layout/venn2"/>
    <dgm:cxn modelId="{A1BB346F-1B01-457E-8634-CFA6495C669F}" type="presParOf" srcId="{90890047-41E1-4815-B8BF-342FF4623BD2}" destId="{1AEB0FB8-EA66-4336-BC4A-0385328803DF}" srcOrd="0" destOrd="0" presId="urn:microsoft.com/office/officeart/2005/8/layout/venn2"/>
    <dgm:cxn modelId="{21BB045D-1DD0-4EC5-BDF3-0894AE9D0DE0}" type="presParOf" srcId="{90890047-41E1-4815-B8BF-342FF4623BD2}" destId="{5894FBF5-DD83-423E-93A1-A64B4A9103E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484A2-D64B-49CE-83F5-1571C3BB6274}"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en-US"/>
        </a:p>
      </dgm:t>
    </dgm:pt>
    <dgm:pt modelId="{06257D7C-5993-4F27-8C93-A8A20F9E0968}">
      <dgm:prSet phldrT="[Text]" custT="1"/>
      <dgm:spPr/>
      <dgm:t>
        <a:bodyPr/>
        <a:lstStyle/>
        <a:p>
          <a:r>
            <a:rPr lang="en-US" sz="1200" b="1" dirty="0" smtClean="0"/>
            <a:t>Social</a:t>
          </a:r>
          <a:endParaRPr lang="en-US" sz="1200" b="1" dirty="0"/>
        </a:p>
      </dgm:t>
    </dgm:pt>
    <dgm:pt modelId="{253E992D-3A66-4EE7-A216-978325BA8575}" type="parTrans" cxnId="{099F1C8F-1E23-486F-A803-0E56268F8178}">
      <dgm:prSet/>
      <dgm:spPr/>
      <dgm:t>
        <a:bodyPr/>
        <a:lstStyle/>
        <a:p>
          <a:endParaRPr lang="en-US" sz="1600"/>
        </a:p>
      </dgm:t>
    </dgm:pt>
    <dgm:pt modelId="{8CF126BC-FD92-4563-A055-3B04DEB7CB2F}" type="sibTrans" cxnId="{099F1C8F-1E23-486F-A803-0E56268F8178}">
      <dgm:prSet/>
      <dgm:spPr/>
      <dgm:t>
        <a:bodyPr/>
        <a:lstStyle/>
        <a:p>
          <a:endParaRPr lang="en-US" sz="1600"/>
        </a:p>
      </dgm:t>
    </dgm:pt>
    <dgm:pt modelId="{E6383B92-2BA3-4876-8278-D068C710FC78}">
      <dgm:prSet phldrT="[Text]" custT="1"/>
      <dgm:spPr/>
      <dgm:t>
        <a:bodyPr/>
        <a:lstStyle/>
        <a:p>
          <a:r>
            <a:rPr lang="en-US" sz="1200" b="1" dirty="0" smtClean="0"/>
            <a:t>Psych</a:t>
          </a:r>
          <a:endParaRPr lang="en-US" sz="1200" b="1" dirty="0"/>
        </a:p>
      </dgm:t>
    </dgm:pt>
    <dgm:pt modelId="{5B97D9D1-C56F-40E7-B51F-FC4DB87B715E}" type="parTrans" cxnId="{B9D14B5A-FAF3-42FB-85D3-D13C2B93BCF3}">
      <dgm:prSet/>
      <dgm:spPr/>
      <dgm:t>
        <a:bodyPr/>
        <a:lstStyle/>
        <a:p>
          <a:endParaRPr lang="en-US" sz="1600"/>
        </a:p>
      </dgm:t>
    </dgm:pt>
    <dgm:pt modelId="{56F5FCE6-B1A8-4ED1-B322-A247DF3BC1F5}" type="sibTrans" cxnId="{B9D14B5A-FAF3-42FB-85D3-D13C2B93BCF3}">
      <dgm:prSet/>
      <dgm:spPr/>
      <dgm:t>
        <a:bodyPr/>
        <a:lstStyle/>
        <a:p>
          <a:endParaRPr lang="en-US" sz="1600"/>
        </a:p>
      </dgm:t>
    </dgm:pt>
    <dgm:pt modelId="{C04B2AA0-05CC-4EBB-8069-E0E19E3F1416}">
      <dgm:prSet phldrT="[Text]" custT="1"/>
      <dgm:spPr/>
      <dgm:t>
        <a:bodyPr/>
        <a:lstStyle/>
        <a:p>
          <a:endParaRPr lang="en-US" sz="1600" b="1" dirty="0" smtClean="0"/>
        </a:p>
        <a:p>
          <a:r>
            <a:rPr lang="en-US" sz="1200" b="1" dirty="0" smtClean="0"/>
            <a:t>Bio-</a:t>
          </a:r>
          <a:r>
            <a:rPr lang="en-US" sz="1200" b="1" dirty="0" err="1" smtClean="0"/>
            <a:t>Neuro</a:t>
          </a:r>
          <a:endParaRPr lang="en-US" sz="1200" b="1" dirty="0" smtClean="0"/>
        </a:p>
        <a:p>
          <a:endParaRPr lang="en-US" sz="1600" b="1" dirty="0"/>
        </a:p>
      </dgm:t>
    </dgm:pt>
    <dgm:pt modelId="{6BB8C4A6-87D6-41CA-BCA4-C19206066575}" type="parTrans" cxnId="{459B4E43-0DDD-4106-9083-4C48BB91EC09}">
      <dgm:prSet/>
      <dgm:spPr/>
      <dgm:t>
        <a:bodyPr/>
        <a:lstStyle/>
        <a:p>
          <a:endParaRPr lang="en-US" sz="1600"/>
        </a:p>
      </dgm:t>
    </dgm:pt>
    <dgm:pt modelId="{192DBCBD-385A-475A-8D1B-148C77643A01}" type="sibTrans" cxnId="{459B4E43-0DDD-4106-9083-4C48BB91EC09}">
      <dgm:prSet/>
      <dgm:spPr/>
      <dgm:t>
        <a:bodyPr/>
        <a:lstStyle/>
        <a:p>
          <a:endParaRPr lang="en-US" sz="1600"/>
        </a:p>
      </dgm:t>
    </dgm:pt>
    <dgm:pt modelId="{1C70169E-50B3-4D3A-A146-50D97596E641}" type="pres">
      <dgm:prSet presAssocID="{784484A2-D64B-49CE-83F5-1571C3BB6274}" presName="Name0" presStyleCnt="0">
        <dgm:presLayoutVars>
          <dgm:chMax val="7"/>
          <dgm:resizeHandles val="exact"/>
        </dgm:presLayoutVars>
      </dgm:prSet>
      <dgm:spPr/>
      <dgm:t>
        <a:bodyPr/>
        <a:lstStyle/>
        <a:p>
          <a:endParaRPr lang="en-US"/>
        </a:p>
      </dgm:t>
    </dgm:pt>
    <dgm:pt modelId="{1A6C3D2E-31CA-4090-B5E8-4892A445EBA2}" type="pres">
      <dgm:prSet presAssocID="{784484A2-D64B-49CE-83F5-1571C3BB6274}" presName="comp1" presStyleCnt="0"/>
      <dgm:spPr/>
    </dgm:pt>
    <dgm:pt modelId="{B818AC99-0810-46A2-8A6D-2CC89DC0BBA9}" type="pres">
      <dgm:prSet presAssocID="{784484A2-D64B-49CE-83F5-1571C3BB6274}" presName="circle1" presStyleLbl="node1" presStyleIdx="0" presStyleCnt="3" custScaleX="127077" custLinFactNeighborX="-14251" custLinFactNeighborY="32"/>
      <dgm:spPr/>
      <dgm:t>
        <a:bodyPr/>
        <a:lstStyle/>
        <a:p>
          <a:endParaRPr lang="en-US"/>
        </a:p>
      </dgm:t>
    </dgm:pt>
    <dgm:pt modelId="{82CACF67-990F-4A3C-A8AB-DF96F4E37FBA}" type="pres">
      <dgm:prSet presAssocID="{784484A2-D64B-49CE-83F5-1571C3BB6274}" presName="c1text" presStyleLbl="node1" presStyleIdx="0" presStyleCnt="3">
        <dgm:presLayoutVars>
          <dgm:bulletEnabled val="1"/>
        </dgm:presLayoutVars>
      </dgm:prSet>
      <dgm:spPr/>
      <dgm:t>
        <a:bodyPr/>
        <a:lstStyle/>
        <a:p>
          <a:endParaRPr lang="en-US"/>
        </a:p>
      </dgm:t>
    </dgm:pt>
    <dgm:pt modelId="{F1BC80C8-198E-4B01-8B35-039E5C9FCB5A}" type="pres">
      <dgm:prSet presAssocID="{784484A2-D64B-49CE-83F5-1571C3BB6274}" presName="comp2" presStyleCnt="0"/>
      <dgm:spPr/>
    </dgm:pt>
    <dgm:pt modelId="{3D8F566F-1585-488C-A6A3-C863752CC87E}" type="pres">
      <dgm:prSet presAssocID="{784484A2-D64B-49CE-83F5-1571C3BB6274}" presName="circle2" presStyleLbl="node1" presStyleIdx="1" presStyleCnt="3" custScaleX="152768" custScaleY="88811" custLinFactNeighborX="-16545" custLinFactNeighborY="-15028"/>
      <dgm:spPr/>
      <dgm:t>
        <a:bodyPr/>
        <a:lstStyle/>
        <a:p>
          <a:endParaRPr lang="en-US"/>
        </a:p>
      </dgm:t>
    </dgm:pt>
    <dgm:pt modelId="{E2075B14-2E21-4304-B9A5-EA859010B2F0}" type="pres">
      <dgm:prSet presAssocID="{784484A2-D64B-49CE-83F5-1571C3BB6274}" presName="c2text" presStyleLbl="node1" presStyleIdx="1" presStyleCnt="3">
        <dgm:presLayoutVars>
          <dgm:bulletEnabled val="1"/>
        </dgm:presLayoutVars>
      </dgm:prSet>
      <dgm:spPr/>
      <dgm:t>
        <a:bodyPr/>
        <a:lstStyle/>
        <a:p>
          <a:endParaRPr lang="en-US"/>
        </a:p>
      </dgm:t>
    </dgm:pt>
    <dgm:pt modelId="{90890047-41E1-4815-B8BF-342FF4623BD2}" type="pres">
      <dgm:prSet presAssocID="{784484A2-D64B-49CE-83F5-1571C3BB6274}" presName="comp3" presStyleCnt="0"/>
      <dgm:spPr/>
    </dgm:pt>
    <dgm:pt modelId="{1AEB0FB8-EA66-4336-BC4A-0385328803DF}" type="pres">
      <dgm:prSet presAssocID="{784484A2-D64B-49CE-83F5-1571C3BB6274}" presName="circle3" presStyleLbl="node1" presStyleIdx="2" presStyleCnt="3" custScaleX="158731" custScaleY="83217" custLinFactNeighborX="-28501" custLinFactNeighborY="-41725"/>
      <dgm:spPr/>
      <dgm:t>
        <a:bodyPr/>
        <a:lstStyle/>
        <a:p>
          <a:endParaRPr lang="en-US"/>
        </a:p>
      </dgm:t>
    </dgm:pt>
    <dgm:pt modelId="{5894FBF5-DD83-423E-93A1-A64B4A9103E9}" type="pres">
      <dgm:prSet presAssocID="{784484A2-D64B-49CE-83F5-1571C3BB6274}" presName="c3text" presStyleLbl="node1" presStyleIdx="2" presStyleCnt="3">
        <dgm:presLayoutVars>
          <dgm:bulletEnabled val="1"/>
        </dgm:presLayoutVars>
      </dgm:prSet>
      <dgm:spPr/>
      <dgm:t>
        <a:bodyPr/>
        <a:lstStyle/>
        <a:p>
          <a:endParaRPr lang="en-US"/>
        </a:p>
      </dgm:t>
    </dgm:pt>
  </dgm:ptLst>
  <dgm:cxnLst>
    <dgm:cxn modelId="{9CE6B302-7DA2-4E49-99BF-911C3260D619}" type="presOf" srcId="{C04B2AA0-05CC-4EBB-8069-E0E19E3F1416}" destId="{1AEB0FB8-EA66-4336-BC4A-0385328803DF}" srcOrd="0" destOrd="0" presId="urn:microsoft.com/office/officeart/2005/8/layout/venn2"/>
    <dgm:cxn modelId="{099F1C8F-1E23-486F-A803-0E56268F8178}" srcId="{784484A2-D64B-49CE-83F5-1571C3BB6274}" destId="{06257D7C-5993-4F27-8C93-A8A20F9E0968}" srcOrd="0" destOrd="0" parTransId="{253E992D-3A66-4EE7-A216-978325BA8575}" sibTransId="{8CF126BC-FD92-4563-A055-3B04DEB7CB2F}"/>
    <dgm:cxn modelId="{CC86BDC1-A5FC-4E1D-BFBD-FD6031523BD4}" type="presOf" srcId="{E6383B92-2BA3-4876-8278-D068C710FC78}" destId="{3D8F566F-1585-488C-A6A3-C863752CC87E}" srcOrd="0" destOrd="0" presId="urn:microsoft.com/office/officeart/2005/8/layout/venn2"/>
    <dgm:cxn modelId="{66C053B9-78AC-4C81-A7D3-9D66771B7034}" type="presOf" srcId="{E6383B92-2BA3-4876-8278-D068C710FC78}" destId="{E2075B14-2E21-4304-B9A5-EA859010B2F0}" srcOrd="1" destOrd="0" presId="urn:microsoft.com/office/officeart/2005/8/layout/venn2"/>
    <dgm:cxn modelId="{05E93C3E-0A2D-4D1F-980C-EBB4EC52E9E5}" type="presOf" srcId="{06257D7C-5993-4F27-8C93-A8A20F9E0968}" destId="{B818AC99-0810-46A2-8A6D-2CC89DC0BBA9}" srcOrd="0" destOrd="0" presId="urn:microsoft.com/office/officeart/2005/8/layout/venn2"/>
    <dgm:cxn modelId="{7EF8B8E8-6656-48CB-8B8D-90C3B397C578}" type="presOf" srcId="{C04B2AA0-05CC-4EBB-8069-E0E19E3F1416}" destId="{5894FBF5-DD83-423E-93A1-A64B4A9103E9}" srcOrd="1" destOrd="0" presId="urn:microsoft.com/office/officeart/2005/8/layout/venn2"/>
    <dgm:cxn modelId="{459B4E43-0DDD-4106-9083-4C48BB91EC09}" srcId="{784484A2-D64B-49CE-83F5-1571C3BB6274}" destId="{C04B2AA0-05CC-4EBB-8069-E0E19E3F1416}" srcOrd="2" destOrd="0" parTransId="{6BB8C4A6-87D6-41CA-BCA4-C19206066575}" sibTransId="{192DBCBD-385A-475A-8D1B-148C77643A01}"/>
    <dgm:cxn modelId="{B9D14B5A-FAF3-42FB-85D3-D13C2B93BCF3}" srcId="{784484A2-D64B-49CE-83F5-1571C3BB6274}" destId="{E6383B92-2BA3-4876-8278-D068C710FC78}" srcOrd="1" destOrd="0" parTransId="{5B97D9D1-C56F-40E7-B51F-FC4DB87B715E}" sibTransId="{56F5FCE6-B1A8-4ED1-B322-A247DF3BC1F5}"/>
    <dgm:cxn modelId="{DD9F9632-7CBF-4FD6-A095-7B98293AF9DA}" type="presOf" srcId="{784484A2-D64B-49CE-83F5-1571C3BB6274}" destId="{1C70169E-50B3-4D3A-A146-50D97596E641}" srcOrd="0" destOrd="0" presId="urn:microsoft.com/office/officeart/2005/8/layout/venn2"/>
    <dgm:cxn modelId="{7B9ADF25-0CDE-44C0-A7AC-B62EC60EA4FF}" type="presOf" srcId="{06257D7C-5993-4F27-8C93-A8A20F9E0968}" destId="{82CACF67-990F-4A3C-A8AB-DF96F4E37FBA}" srcOrd="1" destOrd="0" presId="urn:microsoft.com/office/officeart/2005/8/layout/venn2"/>
    <dgm:cxn modelId="{9299AE08-99DB-4497-AA4A-21753147F032}" type="presParOf" srcId="{1C70169E-50B3-4D3A-A146-50D97596E641}" destId="{1A6C3D2E-31CA-4090-B5E8-4892A445EBA2}" srcOrd="0" destOrd="0" presId="urn:microsoft.com/office/officeart/2005/8/layout/venn2"/>
    <dgm:cxn modelId="{3E1BE73F-6479-4925-8559-B124A132AC5D}" type="presParOf" srcId="{1A6C3D2E-31CA-4090-B5E8-4892A445EBA2}" destId="{B818AC99-0810-46A2-8A6D-2CC89DC0BBA9}" srcOrd="0" destOrd="0" presId="urn:microsoft.com/office/officeart/2005/8/layout/venn2"/>
    <dgm:cxn modelId="{E13E6AAF-43A8-4E42-9171-A298A67B21D5}" type="presParOf" srcId="{1A6C3D2E-31CA-4090-B5E8-4892A445EBA2}" destId="{82CACF67-990F-4A3C-A8AB-DF96F4E37FBA}" srcOrd="1" destOrd="0" presId="urn:microsoft.com/office/officeart/2005/8/layout/venn2"/>
    <dgm:cxn modelId="{86AA8D7B-EA14-4A14-9724-3F1B2A684AEA}" type="presParOf" srcId="{1C70169E-50B3-4D3A-A146-50D97596E641}" destId="{F1BC80C8-198E-4B01-8B35-039E5C9FCB5A}" srcOrd="1" destOrd="0" presId="urn:microsoft.com/office/officeart/2005/8/layout/venn2"/>
    <dgm:cxn modelId="{1984C482-CF11-4F24-9516-E9D5FD738BE4}" type="presParOf" srcId="{F1BC80C8-198E-4B01-8B35-039E5C9FCB5A}" destId="{3D8F566F-1585-488C-A6A3-C863752CC87E}" srcOrd="0" destOrd="0" presId="urn:microsoft.com/office/officeart/2005/8/layout/venn2"/>
    <dgm:cxn modelId="{6FC12E15-901F-497C-BD51-4D91E9F2569E}" type="presParOf" srcId="{F1BC80C8-198E-4B01-8B35-039E5C9FCB5A}" destId="{E2075B14-2E21-4304-B9A5-EA859010B2F0}" srcOrd="1" destOrd="0" presId="urn:microsoft.com/office/officeart/2005/8/layout/venn2"/>
    <dgm:cxn modelId="{EF1FD351-3033-4147-BF7B-53041A07020A}" type="presParOf" srcId="{1C70169E-50B3-4D3A-A146-50D97596E641}" destId="{90890047-41E1-4815-B8BF-342FF4623BD2}" srcOrd="2" destOrd="0" presId="urn:microsoft.com/office/officeart/2005/8/layout/venn2"/>
    <dgm:cxn modelId="{5E372176-F080-4632-8406-3C3896E8EC72}" type="presParOf" srcId="{90890047-41E1-4815-B8BF-342FF4623BD2}" destId="{1AEB0FB8-EA66-4336-BC4A-0385328803DF}" srcOrd="0" destOrd="0" presId="urn:microsoft.com/office/officeart/2005/8/layout/venn2"/>
    <dgm:cxn modelId="{B22DE069-2A3F-4D5C-BD53-92E8A0A9DBA8}" type="presParOf" srcId="{90890047-41E1-4815-B8BF-342FF4623BD2}" destId="{5894FBF5-DD83-423E-93A1-A64B4A9103E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8AC99-0810-46A2-8A6D-2CC89DC0BBA9}">
      <dsp:nvSpPr>
        <dsp:cNvPr id="0" name=""/>
        <dsp:cNvSpPr/>
      </dsp:nvSpPr>
      <dsp:spPr>
        <a:xfrm>
          <a:off x="604604" y="0"/>
          <a:ext cx="2533958" cy="1994034"/>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Social</a:t>
          </a:r>
          <a:endParaRPr lang="en-US" sz="1200" b="1" kern="1200" dirty="0"/>
        </a:p>
      </dsp:txBody>
      <dsp:txXfrm>
        <a:off x="1428774" y="99701"/>
        <a:ext cx="885618" cy="299105"/>
      </dsp:txXfrm>
    </dsp:sp>
    <dsp:sp modelId="{3D8F566F-1585-488C-A6A3-C863752CC87E}">
      <dsp:nvSpPr>
        <dsp:cNvPr id="0" name=""/>
        <dsp:cNvSpPr/>
      </dsp:nvSpPr>
      <dsp:spPr>
        <a:xfrm>
          <a:off x="765977" y="357428"/>
          <a:ext cx="2284684" cy="1328191"/>
        </a:xfrm>
        <a:prstGeom prst="ellipse">
          <a:avLst/>
        </a:prstGeom>
        <a:solidFill>
          <a:schemeClr val="accent2">
            <a:shade val="80000"/>
            <a:hueOff val="88166"/>
            <a:satOff val="3959"/>
            <a:lumOff val="99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Psych</a:t>
          </a:r>
          <a:endParaRPr lang="en-US" sz="1200" b="1" kern="1200" dirty="0"/>
        </a:p>
      </dsp:txBody>
      <dsp:txXfrm>
        <a:off x="1375987" y="440440"/>
        <a:ext cx="1064662" cy="249035"/>
      </dsp:txXfrm>
    </dsp:sp>
    <dsp:sp modelId="{1AEB0FB8-EA66-4336-BC4A-0385328803DF}">
      <dsp:nvSpPr>
        <dsp:cNvPr id="0" name=""/>
        <dsp:cNvSpPr/>
      </dsp:nvSpPr>
      <dsp:spPr>
        <a:xfrm>
          <a:off x="1080306" y="664676"/>
          <a:ext cx="1582575" cy="829687"/>
        </a:xfrm>
        <a:prstGeom prst="ellipse">
          <a:avLst/>
        </a:prstGeom>
        <a:solidFill>
          <a:schemeClr val="accent2">
            <a:shade val="80000"/>
            <a:hueOff val="176332"/>
            <a:satOff val="7917"/>
            <a:lumOff val="19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200" b="1" kern="1200" dirty="0" smtClean="0"/>
            <a:t>Bio-</a:t>
          </a:r>
          <a:r>
            <a:rPr lang="en-US" sz="1200" b="1" kern="1200" dirty="0" err="1" smtClean="0"/>
            <a:t>Neuro</a:t>
          </a:r>
          <a:endParaRPr lang="en-US" sz="1200" b="1" kern="1200" dirty="0" smtClean="0"/>
        </a:p>
        <a:p>
          <a:pPr lvl="0" algn="ctr" defTabSz="711200">
            <a:lnSpc>
              <a:spcPct val="90000"/>
            </a:lnSpc>
            <a:spcBef>
              <a:spcPct val="0"/>
            </a:spcBef>
            <a:spcAft>
              <a:spcPct val="35000"/>
            </a:spcAft>
          </a:pPr>
          <a:endParaRPr lang="en-US" sz="1600" b="1" kern="1200" dirty="0"/>
        </a:p>
      </dsp:txBody>
      <dsp:txXfrm>
        <a:off x="1312069" y="872098"/>
        <a:ext cx="1119049" cy="414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8AC99-0810-46A2-8A6D-2CC89DC0BBA9}">
      <dsp:nvSpPr>
        <dsp:cNvPr id="0" name=""/>
        <dsp:cNvSpPr/>
      </dsp:nvSpPr>
      <dsp:spPr>
        <a:xfrm>
          <a:off x="604604" y="0"/>
          <a:ext cx="2533958" cy="1994034"/>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Social</a:t>
          </a:r>
          <a:endParaRPr lang="en-US" sz="1200" b="1" kern="1200" dirty="0"/>
        </a:p>
      </dsp:txBody>
      <dsp:txXfrm>
        <a:off x="1428774" y="99701"/>
        <a:ext cx="885618" cy="299105"/>
      </dsp:txXfrm>
    </dsp:sp>
    <dsp:sp modelId="{3D8F566F-1585-488C-A6A3-C863752CC87E}">
      <dsp:nvSpPr>
        <dsp:cNvPr id="0" name=""/>
        <dsp:cNvSpPr/>
      </dsp:nvSpPr>
      <dsp:spPr>
        <a:xfrm>
          <a:off x="765977" y="357428"/>
          <a:ext cx="2284684" cy="1328191"/>
        </a:xfrm>
        <a:prstGeom prst="ellipse">
          <a:avLst/>
        </a:prstGeom>
        <a:solidFill>
          <a:schemeClr val="accent2">
            <a:shade val="80000"/>
            <a:hueOff val="88166"/>
            <a:satOff val="3959"/>
            <a:lumOff val="99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Psych</a:t>
          </a:r>
          <a:endParaRPr lang="en-US" sz="1200" b="1" kern="1200" dirty="0"/>
        </a:p>
      </dsp:txBody>
      <dsp:txXfrm>
        <a:off x="1375987" y="440440"/>
        <a:ext cx="1064662" cy="249035"/>
      </dsp:txXfrm>
    </dsp:sp>
    <dsp:sp modelId="{1AEB0FB8-EA66-4336-BC4A-0385328803DF}">
      <dsp:nvSpPr>
        <dsp:cNvPr id="0" name=""/>
        <dsp:cNvSpPr/>
      </dsp:nvSpPr>
      <dsp:spPr>
        <a:xfrm>
          <a:off x="1080306" y="664676"/>
          <a:ext cx="1582575" cy="829687"/>
        </a:xfrm>
        <a:prstGeom prst="ellipse">
          <a:avLst/>
        </a:prstGeom>
        <a:solidFill>
          <a:schemeClr val="accent2">
            <a:shade val="80000"/>
            <a:hueOff val="176332"/>
            <a:satOff val="7917"/>
            <a:lumOff val="19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200" b="1" kern="1200" dirty="0" smtClean="0"/>
            <a:t>Bio-</a:t>
          </a:r>
          <a:r>
            <a:rPr lang="en-US" sz="1200" b="1" kern="1200" dirty="0" err="1" smtClean="0"/>
            <a:t>Neuro</a:t>
          </a:r>
          <a:endParaRPr lang="en-US" sz="1200" b="1" kern="1200" dirty="0" smtClean="0"/>
        </a:p>
        <a:p>
          <a:pPr lvl="0" algn="ctr" defTabSz="711200">
            <a:lnSpc>
              <a:spcPct val="90000"/>
            </a:lnSpc>
            <a:spcBef>
              <a:spcPct val="0"/>
            </a:spcBef>
            <a:spcAft>
              <a:spcPct val="35000"/>
            </a:spcAft>
          </a:pPr>
          <a:endParaRPr lang="en-US" sz="1600" b="1" kern="1200" dirty="0"/>
        </a:p>
      </dsp:txBody>
      <dsp:txXfrm>
        <a:off x="1312069" y="872098"/>
        <a:ext cx="1119049" cy="41484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153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972AA497-1000-4424-9042-BB79418FA282}" type="slidenum">
              <a:rPr lang="en-US"/>
              <a:pPr>
                <a:defRPr/>
              </a:pPr>
              <a:t>‹#›</a:t>
            </a:fld>
            <a:endParaRPr lang="en-US"/>
          </a:p>
        </p:txBody>
      </p:sp>
    </p:spTree>
    <p:extLst>
      <p:ext uri="{BB962C8B-B14F-4D97-AF65-F5344CB8AC3E}">
        <p14:creationId xmlns:p14="http://schemas.microsoft.com/office/powerpoint/2010/main" val="82784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727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727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24582034-8D14-4B24-AF32-E0155CC23CD6}" type="slidenum">
              <a:rPr lang="en-US"/>
              <a:pPr>
                <a:defRPr/>
              </a:pPr>
              <a:t>‹#›</a:t>
            </a:fld>
            <a:endParaRPr lang="en-US"/>
          </a:p>
        </p:txBody>
      </p:sp>
    </p:spTree>
    <p:extLst>
      <p:ext uri="{BB962C8B-B14F-4D97-AF65-F5344CB8AC3E}">
        <p14:creationId xmlns:p14="http://schemas.microsoft.com/office/powerpoint/2010/main" val="1166426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1990 AA research methodologically poor….</a:t>
            </a:r>
            <a:endParaRPr lang="en-US" dirty="0"/>
          </a:p>
        </p:txBody>
      </p:sp>
      <p:sp>
        <p:nvSpPr>
          <p:cNvPr id="4" name="Slide Number Placeholder 3"/>
          <p:cNvSpPr>
            <a:spLocks noGrp="1"/>
          </p:cNvSpPr>
          <p:nvPr>
            <p:ph type="sldNum" sz="quarter" idx="10"/>
          </p:nvPr>
        </p:nvSpPr>
        <p:spPr/>
        <p:txBody>
          <a:bodyPr/>
          <a:lstStyle/>
          <a:p>
            <a:pPr>
              <a:defRPr/>
            </a:pPr>
            <a:fld id="{24582034-8D14-4B24-AF32-E0155CC23CD6}" type="slidenum">
              <a:rPr lang="en-US" smtClean="0"/>
              <a:pPr>
                <a:defRPr/>
              </a:pPr>
              <a:t>6</a:t>
            </a:fld>
            <a:endParaRPr lang="en-US"/>
          </a:p>
        </p:txBody>
      </p:sp>
    </p:spTree>
    <p:extLst>
      <p:ext uri="{BB962C8B-B14F-4D97-AF65-F5344CB8AC3E}">
        <p14:creationId xmlns:p14="http://schemas.microsoft.com/office/powerpoint/2010/main" val="1765772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apply these to models</a:t>
            </a:r>
            <a:r>
              <a:rPr lang="en-US" baseline="0" dirty="0" smtClean="0"/>
              <a:t> of </a:t>
            </a:r>
            <a:r>
              <a:rPr lang="en-US" dirty="0" smtClean="0"/>
              <a:t>common precursors</a:t>
            </a:r>
            <a:r>
              <a:rPr lang="en-US" baseline="0" dirty="0" smtClean="0"/>
              <a:t> to relapse…</a:t>
            </a:r>
            <a:endParaRPr lang="en-US" dirty="0"/>
          </a:p>
        </p:txBody>
      </p:sp>
      <p:sp>
        <p:nvSpPr>
          <p:cNvPr id="4" name="Slide Number Placeholder 3"/>
          <p:cNvSpPr>
            <a:spLocks noGrp="1"/>
          </p:cNvSpPr>
          <p:nvPr>
            <p:ph type="sldNum" sz="quarter" idx="10"/>
          </p:nvPr>
        </p:nvSpPr>
        <p:spPr/>
        <p:txBody>
          <a:bodyPr/>
          <a:lstStyle/>
          <a:p>
            <a:pPr>
              <a:defRPr/>
            </a:pPr>
            <a:fld id="{24582034-8D14-4B24-AF32-E0155CC23CD6}" type="slidenum">
              <a:rPr lang="en-US" smtClean="0"/>
              <a:pPr>
                <a:defRPr/>
              </a:pPr>
              <a:t>39</a:t>
            </a:fld>
            <a:endParaRPr lang="en-US"/>
          </a:p>
        </p:txBody>
      </p:sp>
    </p:spTree>
    <p:extLst>
      <p:ext uri="{BB962C8B-B14F-4D97-AF65-F5344CB8AC3E}">
        <p14:creationId xmlns:p14="http://schemas.microsoft.com/office/powerpoint/2010/main" val="247247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dirty="0" smtClean="0"/>
              <a:t>We might assert</a:t>
            </a:r>
            <a:r>
              <a:rPr lang="en-US" baseline="0" dirty="0" smtClean="0"/>
              <a:t> that…</a:t>
            </a:r>
            <a:endParaRPr lang="en-US" dirty="0" smtClean="0"/>
          </a:p>
        </p:txBody>
      </p:sp>
      <p:sp>
        <p:nvSpPr>
          <p:cNvPr id="64516" name="Slide Number Placeholder 3"/>
          <p:cNvSpPr>
            <a:spLocks noGrp="1"/>
          </p:cNvSpPr>
          <p:nvPr>
            <p:ph type="sldNum" sz="quarter" idx="5"/>
          </p:nvPr>
        </p:nvSpPr>
        <p:spPr>
          <a:noFill/>
        </p:spPr>
        <p:txBody>
          <a:bodyPr/>
          <a:lstStyle/>
          <a:p>
            <a:fld id="{3604816F-677F-4310-B41A-A86BA96AFFC4}" type="slidenum">
              <a:rPr lang="en-US" smtClean="0"/>
              <a:pPr/>
              <a:t>40</a:t>
            </a:fld>
            <a:endParaRPr lang="en-US" smtClean="0"/>
          </a:p>
        </p:txBody>
      </p:sp>
    </p:spTree>
    <p:extLst>
      <p:ext uri="{BB962C8B-B14F-4D97-AF65-F5344CB8AC3E}">
        <p14:creationId xmlns:p14="http://schemas.microsoft.com/office/powerpoint/2010/main" val="339239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3604816F-677F-4310-B41A-A86BA96AFFC4}" type="slidenum">
              <a:rPr lang="en-US" smtClean="0"/>
              <a:pPr/>
              <a:t>41</a:t>
            </a:fld>
            <a:endParaRPr lang="en-US" smtClean="0"/>
          </a:p>
        </p:txBody>
      </p:sp>
    </p:spTree>
    <p:extLst>
      <p:ext uri="{BB962C8B-B14F-4D97-AF65-F5344CB8AC3E}">
        <p14:creationId xmlns:p14="http://schemas.microsoft.com/office/powerpoint/2010/main" val="409168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TSF implemented in various ways:</a:t>
            </a:r>
          </a:p>
          <a:p>
            <a:endParaRPr lang="en-US" smtClean="0"/>
          </a:p>
        </p:txBody>
      </p:sp>
      <p:sp>
        <p:nvSpPr>
          <p:cNvPr id="4" name="Slide Number Placeholder 3"/>
          <p:cNvSpPr>
            <a:spLocks noGrp="1"/>
          </p:cNvSpPr>
          <p:nvPr>
            <p:ph type="sldNum" sz="quarter" idx="5"/>
          </p:nvPr>
        </p:nvSpPr>
        <p:spPr/>
        <p:txBody>
          <a:bodyPr/>
          <a:lstStyle/>
          <a:p>
            <a:pPr>
              <a:defRPr/>
            </a:pPr>
            <a:fld id="{323D798D-A586-4837-85AF-446CA7857EE1}" type="slidenum">
              <a:rPr lang="en-US" smtClean="0"/>
              <a:pPr>
                <a:defRPr/>
              </a:pPr>
              <a:t>7</a:t>
            </a:fld>
            <a:endParaRPr lang="en-US"/>
          </a:p>
        </p:txBody>
      </p:sp>
    </p:spTree>
    <p:extLst>
      <p:ext uri="{BB962C8B-B14F-4D97-AF65-F5344CB8AC3E}">
        <p14:creationId xmlns:p14="http://schemas.microsoft.com/office/powerpoint/2010/main" val="96048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TSF implemented in various ways:</a:t>
            </a:r>
          </a:p>
          <a:p>
            <a:endParaRPr lang="en-US" smtClean="0"/>
          </a:p>
        </p:txBody>
      </p:sp>
      <p:sp>
        <p:nvSpPr>
          <p:cNvPr id="4" name="Slide Number Placeholder 3"/>
          <p:cNvSpPr>
            <a:spLocks noGrp="1"/>
          </p:cNvSpPr>
          <p:nvPr>
            <p:ph type="sldNum" sz="quarter" idx="5"/>
          </p:nvPr>
        </p:nvSpPr>
        <p:spPr/>
        <p:txBody>
          <a:bodyPr/>
          <a:lstStyle/>
          <a:p>
            <a:pPr>
              <a:defRPr/>
            </a:pPr>
            <a:fld id="{323D798D-A586-4837-85AF-446CA7857EE1}" type="slidenum">
              <a:rPr lang="en-US" smtClean="0"/>
              <a:pPr>
                <a:defRPr/>
              </a:pPr>
              <a:t>9</a:t>
            </a:fld>
            <a:endParaRPr lang="en-US"/>
          </a:p>
        </p:txBody>
      </p:sp>
    </p:spTree>
    <p:extLst>
      <p:ext uri="{BB962C8B-B14F-4D97-AF65-F5344CB8AC3E}">
        <p14:creationId xmlns:p14="http://schemas.microsoft.com/office/powerpoint/2010/main" val="278626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C06B91EF-F9AA-4107-9D95-0F5FA2642CA6}" type="slidenum">
              <a:rPr lang="en-US" smtClean="0"/>
              <a:pPr>
                <a:defRPr/>
              </a:pPr>
              <a:t>12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mtClean="0">
                <a:cs typeface="Times New Roman" pitchFamily="18" charset="0"/>
              </a:rPr>
              <a:t>For example, patients with more severe alcohol dependence had better outcomes in TSF.  In addition, less psychiatrically severe patients had better outcomes in TSF than in comparison treatments (Project MATCH Research Group, 1997).  Also, outpatients with social networks supportive of drinking, measured at treatment intake, had better long-term outcomes in TSF than in the other treatment conditions (Longabaugh, Wirtz, Zweben &amp; Stout, 1998).  </a:t>
            </a:r>
          </a:p>
          <a:p>
            <a:pPr>
              <a:buFontTx/>
              <a:buChar char="•"/>
            </a:pPr>
            <a:r>
              <a:rPr lang="en-US" smtClean="0">
                <a:cs typeface="Times New Roman" pitchFamily="18" charset="0"/>
              </a:rPr>
              <a:t>For outpatients at 3yrs 36% of TSF patients were abstinent compared to 25% in MET and CBT (that’s almost 50% more)</a:t>
            </a:r>
          </a:p>
          <a:p>
            <a:pPr>
              <a:buFontTx/>
              <a:buChar char="•"/>
            </a:pPr>
            <a:r>
              <a:rPr lang="en-US" smtClean="0">
                <a:cs typeface="Times New Roman" pitchFamily="18" charset="0"/>
              </a:rPr>
              <a:t>The superior outcomes attained by these patient subgroups when treated in TSF appear to be explained by mutual-help group attendance during the follow-up period.  Such attendance may have buffered the negative effect from the existing social network and provided a new abstinence-focused social network. (Project MATCH Research Group, 1997, 1998). </a:t>
            </a:r>
          </a:p>
          <a:p>
            <a:pPr>
              <a:buFont typeface="Wingdings" pitchFamily="2" charset="2"/>
              <a:buChar char="§"/>
            </a:pPr>
            <a:r>
              <a:rPr lang="en-US" sz="1000">
                <a:cs typeface="Times New Roman" pitchFamily="18" charset="0"/>
              </a:rPr>
              <a:t>Also, regardless of which tx patients had received, those who attended 12-step groups had better outcomes</a:t>
            </a:r>
          </a:p>
          <a:p>
            <a:pPr>
              <a:buFont typeface="Wingdings" pitchFamily="2" charset="2"/>
              <a:buChar char="§"/>
            </a:pPr>
            <a:r>
              <a:rPr lang="en-US" sz="1000">
                <a:cs typeface="Times New Roman" pitchFamily="18" charset="0"/>
              </a:rPr>
              <a:t>mutual-help valuable adjunct to SUD treatment - even when not formally emphasized</a:t>
            </a:r>
          </a:p>
          <a:p>
            <a:endParaRPr lang="en-US" smtClean="0"/>
          </a:p>
        </p:txBody>
      </p:sp>
    </p:spTree>
    <p:extLst>
      <p:ext uri="{BB962C8B-B14F-4D97-AF65-F5344CB8AC3E}">
        <p14:creationId xmlns:p14="http://schemas.microsoft.com/office/powerpoint/2010/main" val="73977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582034-8D14-4B24-AF32-E0155CC23CD6}" type="slidenum">
              <a:rPr lang="en-US" smtClean="0"/>
              <a:pPr>
                <a:defRPr/>
              </a:pPr>
              <a:t>15</a:t>
            </a:fld>
            <a:endParaRPr lang="en-US"/>
          </a:p>
        </p:txBody>
      </p:sp>
    </p:spTree>
    <p:extLst>
      <p:ext uri="{BB962C8B-B14F-4D97-AF65-F5344CB8AC3E}">
        <p14:creationId xmlns:p14="http://schemas.microsoft.com/office/powerpoint/2010/main" val="93351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met except “specificity” – there</a:t>
            </a:r>
            <a:r>
              <a:rPr lang="en-US" baseline="0" dirty="0" smtClean="0"/>
              <a:t> are many pathways and mobilizers of MOBCs but AA is one accessible, free, and ubiquitous one. </a:t>
            </a:r>
            <a:endParaRPr lang="en-US" dirty="0"/>
          </a:p>
        </p:txBody>
      </p:sp>
      <p:sp>
        <p:nvSpPr>
          <p:cNvPr id="4" name="Slide Number Placeholder 3"/>
          <p:cNvSpPr>
            <a:spLocks noGrp="1"/>
          </p:cNvSpPr>
          <p:nvPr>
            <p:ph type="sldNum" sz="quarter" idx="10"/>
          </p:nvPr>
        </p:nvSpPr>
        <p:spPr/>
        <p:txBody>
          <a:bodyPr/>
          <a:lstStyle/>
          <a:p>
            <a:pPr>
              <a:defRPr/>
            </a:pPr>
            <a:fld id="{24582034-8D14-4B24-AF32-E0155CC23CD6}" type="slidenum">
              <a:rPr lang="en-US" smtClean="0"/>
              <a:pPr>
                <a:defRPr/>
              </a:pPr>
              <a:t>16</a:t>
            </a:fld>
            <a:endParaRPr lang="en-US"/>
          </a:p>
        </p:txBody>
      </p:sp>
    </p:spTree>
    <p:extLst>
      <p:ext uri="{BB962C8B-B14F-4D97-AF65-F5344CB8AC3E}">
        <p14:creationId xmlns:p14="http://schemas.microsoft.com/office/powerpoint/2010/main" val="267658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5E9AD20A-F8A6-422A-BD39-FC762A3B41A5}" type="slidenum">
              <a:rPr lang="en-US" smtClean="0">
                <a:solidFill>
                  <a:prstClr val="black"/>
                </a:solidFill>
              </a:rPr>
              <a:pPr>
                <a:defRPr/>
              </a:pPr>
              <a:t>20</a:t>
            </a:fld>
            <a:endParaRPr lang="en-US" smtClean="0">
              <a:solidFill>
                <a:prstClr val="black"/>
              </a:solidFill>
            </a:endParaRPr>
          </a:p>
        </p:txBody>
      </p:sp>
      <p:sp>
        <p:nvSpPr>
          <p:cNvPr id="13107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60F218E-7DBA-4652-A7AF-C1E5F665BC59}" type="slidenum">
              <a:rPr lang="en-US" altLang="en-US">
                <a:solidFill>
                  <a:prstClr val="black"/>
                </a:solidFill>
                <a:latin typeface="Times New Roman" pitchFamily="18" charset="0"/>
                <a:cs typeface="Arial" charset="0"/>
              </a:rPr>
              <a:pPr algn="r" eaLnBrk="1" hangingPunct="1">
                <a:spcBef>
                  <a:spcPct val="0"/>
                </a:spcBef>
              </a:pPr>
              <a:t>20</a:t>
            </a:fld>
            <a:endParaRPr lang="en-US" altLang="en-US">
              <a:solidFill>
                <a:prstClr val="black"/>
              </a:solidFill>
              <a:latin typeface="Times New Roman" pitchFamily="18" charset="0"/>
              <a:cs typeface="Arial" charset="0"/>
            </a:endParaRPr>
          </a:p>
        </p:txBody>
      </p:sp>
      <p:sp>
        <p:nvSpPr>
          <p:cNvPr id="1310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cs typeface="Times New Roman" pitchFamily="18" charset="0"/>
              </a:rPr>
              <a:t>What I’ve been talking about until now are broad averages across large patient groups without attention paid to possible moderators of effects. Clinical concerns have been raised in relation to the member-group fit with certain mutual-help organizations.  For example, do individuals with both a SUD and another comorbid psychiatric diagnosis benefit from 12-step mutual-help groups which focus exclusively on a particular substance, such as alcohol or cocaine?  Should non-religious patients be advised to attend 12-step organizations? This section examines the evidence regarding 3 persistent areas of concern: psychiatric comorbidity, religiosity, and gender (women). </a:t>
            </a:r>
            <a:endParaRPr lang="en-US" altLang="en-US" smtClean="0"/>
          </a:p>
        </p:txBody>
      </p:sp>
    </p:spTree>
    <p:extLst>
      <p:ext uri="{BB962C8B-B14F-4D97-AF65-F5344CB8AC3E}">
        <p14:creationId xmlns:p14="http://schemas.microsoft.com/office/powerpoint/2010/main" val="24808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systematic review did not find any</a:t>
            </a:r>
            <a:r>
              <a:rPr lang="en-US" baseline="0" dirty="0" smtClean="0"/>
              <a:t> good studies on spirituality but since then three fully lagged studies supporting S/R as mediators have been published… .</a:t>
            </a:r>
            <a:endParaRPr lang="en-US" dirty="0"/>
          </a:p>
        </p:txBody>
      </p:sp>
      <p:sp>
        <p:nvSpPr>
          <p:cNvPr id="4" name="Slide Number Placeholder 3"/>
          <p:cNvSpPr>
            <a:spLocks noGrp="1"/>
          </p:cNvSpPr>
          <p:nvPr>
            <p:ph type="sldNum" sz="quarter" idx="10"/>
          </p:nvPr>
        </p:nvSpPr>
        <p:spPr/>
        <p:txBody>
          <a:bodyPr/>
          <a:lstStyle/>
          <a:p>
            <a:pPr>
              <a:defRPr/>
            </a:pPr>
            <a:fld id="{24582034-8D14-4B24-AF32-E0155CC23CD6}" type="slidenum">
              <a:rPr lang="en-US" smtClean="0"/>
              <a:pPr>
                <a:defRPr/>
              </a:pPr>
              <a:t>21</a:t>
            </a:fld>
            <a:endParaRPr lang="en-US"/>
          </a:p>
        </p:txBody>
      </p:sp>
    </p:spTree>
    <p:extLst>
      <p:ext uri="{BB962C8B-B14F-4D97-AF65-F5344CB8AC3E}">
        <p14:creationId xmlns:p14="http://schemas.microsoft.com/office/powerpoint/2010/main" val="283814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Men may use AA more than women to help them buffer socially-relevant relapse risks. Women appear to benefit in similar ways, but more work is needed to understand the additional ways women derive recovery benefit from AA. The pattern of findings underscores some gender-based differences that may have broader implications for the addiction treatment and recovery field.  For women between the ages of 30 and 50, a focus on finding alternative ways to cope with negative affect may yield recovery benefits, while among men in the same life-stage, a relatively greater focus on coping with high risk social situations may yield recovery related benefits. </a:t>
            </a:r>
          </a:p>
          <a:p>
            <a:endParaRPr lang="en-US" dirty="0"/>
          </a:p>
        </p:txBody>
      </p:sp>
      <p:sp>
        <p:nvSpPr>
          <p:cNvPr id="4" name="Slide Number Placeholder 3"/>
          <p:cNvSpPr>
            <a:spLocks noGrp="1"/>
          </p:cNvSpPr>
          <p:nvPr>
            <p:ph type="sldNum" sz="quarter" idx="10"/>
          </p:nvPr>
        </p:nvSpPr>
        <p:spPr/>
        <p:txBody>
          <a:bodyPr/>
          <a:lstStyle/>
          <a:p>
            <a:fld id="{2CB23098-8097-4A87-9C71-688805488EC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745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26DEE930-AEAC-4EBD-9FA7-19BC619CF99F}" type="slidenum">
              <a:rPr lang="en-US"/>
              <a:pPr>
                <a:defRPr/>
              </a:pPr>
              <a:t>‹#›</a:t>
            </a:fld>
            <a:endParaRPr lang="en-US"/>
          </a:p>
        </p:txBody>
      </p:sp>
    </p:spTree>
    <p:extLst>
      <p:ext uri="{BB962C8B-B14F-4D97-AF65-F5344CB8AC3E}">
        <p14:creationId xmlns:p14="http://schemas.microsoft.com/office/powerpoint/2010/main" val="15261052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69DC250-F6DB-4F09-83AC-20108FE41F42}" type="slidenum">
              <a:rPr lang="en-US"/>
              <a:pPr>
                <a:defRPr/>
              </a:pPr>
              <a:t>‹#›</a:t>
            </a:fld>
            <a:endParaRPr lang="en-US"/>
          </a:p>
        </p:txBody>
      </p:sp>
    </p:spTree>
    <p:extLst>
      <p:ext uri="{BB962C8B-B14F-4D97-AF65-F5344CB8AC3E}">
        <p14:creationId xmlns:p14="http://schemas.microsoft.com/office/powerpoint/2010/main" val="142523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591EA61-395E-44B7-9ED1-3E01CA5576B3}" type="slidenum">
              <a:rPr lang="en-US"/>
              <a:pPr>
                <a:defRPr/>
              </a:pPr>
              <a:t>‹#›</a:t>
            </a:fld>
            <a:endParaRPr lang="en-US"/>
          </a:p>
        </p:txBody>
      </p:sp>
    </p:spTree>
    <p:extLst>
      <p:ext uri="{BB962C8B-B14F-4D97-AF65-F5344CB8AC3E}">
        <p14:creationId xmlns:p14="http://schemas.microsoft.com/office/powerpoint/2010/main" val="163194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BFCFD4ED-78BF-4644-B3C6-F90C668E7041}" type="slidenum">
              <a:rPr lang="en-US"/>
              <a:pPr>
                <a:defRPr/>
              </a:pPr>
              <a:t>‹#›</a:t>
            </a:fld>
            <a:endParaRPr lang="en-US"/>
          </a:p>
        </p:txBody>
      </p:sp>
    </p:spTree>
    <p:extLst>
      <p:ext uri="{BB962C8B-B14F-4D97-AF65-F5344CB8AC3E}">
        <p14:creationId xmlns:p14="http://schemas.microsoft.com/office/powerpoint/2010/main" val="894681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204D62A-E07C-4756-91F6-ED5D4DA8DB9D}" type="slidenum">
              <a:rPr lang="en-US"/>
              <a:pPr>
                <a:defRPr/>
              </a:pPr>
              <a:t>‹#›</a:t>
            </a:fld>
            <a:endParaRPr lang="en-US"/>
          </a:p>
        </p:txBody>
      </p:sp>
    </p:spTree>
    <p:extLst>
      <p:ext uri="{BB962C8B-B14F-4D97-AF65-F5344CB8AC3E}">
        <p14:creationId xmlns:p14="http://schemas.microsoft.com/office/powerpoint/2010/main" val="1277108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1170" name="Rectangle 2"/>
          <p:cNvSpPr>
            <a:spLocks noGrp="1" noChangeArrowheads="1"/>
          </p:cNvSpPr>
          <p:nvPr>
            <p:ph type="ctrTitle"/>
          </p:nvPr>
        </p:nvSpPr>
        <p:spPr>
          <a:xfrm>
            <a:off x="685800" y="914400"/>
            <a:ext cx="7772400" cy="2686050"/>
          </a:xfrm>
        </p:spPr>
        <p:txBody>
          <a:bodyPr/>
          <a:lstStyle>
            <a:lvl1pPr>
              <a:defRPr sz="4400"/>
            </a:lvl1pPr>
          </a:lstStyle>
          <a:p>
            <a:pPr lvl="0"/>
            <a:r>
              <a:rPr lang="en-US" altLang="en-US" noProof="0" smtClean="0"/>
              <a:t>Click to edit Master title style</a:t>
            </a:r>
          </a:p>
        </p:txBody>
      </p:sp>
      <p:sp>
        <p:nvSpPr>
          <p:cNvPr id="391171" name="Rectangle 3"/>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pPr lvl="0"/>
            <a:r>
              <a:rPr lang="en-US" altLang="en-US" noProof="0" smtClean="0"/>
              <a:t>Click to edit Master subtitle style</a:t>
            </a:r>
          </a:p>
        </p:txBody>
      </p:sp>
      <p:sp>
        <p:nvSpPr>
          <p:cNvPr id="391172" name="Rectangle 4"/>
          <p:cNvSpPr>
            <a:spLocks noChangeArrowheads="1"/>
          </p:cNvSpPr>
          <p:nvPr/>
        </p:nvSpPr>
        <p:spPr bwMode="auto">
          <a:xfrm>
            <a:off x="186267" y="6523039"/>
            <a:ext cx="2865967"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1" smtClean="0">
              <a:solidFill>
                <a:srgbClr val="FFFFFF"/>
              </a:solidFill>
            </a:endParaRPr>
          </a:p>
        </p:txBody>
      </p:sp>
      <p:sp>
        <p:nvSpPr>
          <p:cNvPr id="391173" name="Rectangle 5"/>
          <p:cNvSpPr>
            <a:spLocks noChangeArrowheads="1"/>
          </p:cNvSpPr>
          <p:nvPr/>
        </p:nvSpPr>
        <p:spPr bwMode="auto">
          <a:xfrm>
            <a:off x="6386689" y="4084639"/>
            <a:ext cx="2602089"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1" smtClean="0">
              <a:solidFill>
                <a:srgbClr val="FFFFFF"/>
              </a:solidFill>
            </a:endParaRPr>
          </a:p>
        </p:txBody>
      </p:sp>
    </p:spTree>
    <p:extLst>
      <p:ext uri="{BB962C8B-B14F-4D97-AF65-F5344CB8AC3E}">
        <p14:creationId xmlns:p14="http://schemas.microsoft.com/office/powerpoint/2010/main" val="420786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049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988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793067"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2933" y="1600200"/>
            <a:ext cx="3793067"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599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910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932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55E847F8-07D1-40B8-830B-9D515BCA648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4574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22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3117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2766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736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33400"/>
            <a:ext cx="22860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33400"/>
            <a:ext cx="672253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355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ADB9E22A-DB04-4448-8F6C-DD62FC51088F}" type="slidenum">
              <a:rPr lang="en-US"/>
              <a:pPr>
                <a:defRPr/>
              </a:pPr>
              <a:t>‹#›</a:t>
            </a:fld>
            <a:endParaRPr lang="en-US"/>
          </a:p>
        </p:txBody>
      </p:sp>
    </p:spTree>
    <p:extLst>
      <p:ext uri="{BB962C8B-B14F-4D97-AF65-F5344CB8AC3E}">
        <p14:creationId xmlns:p14="http://schemas.microsoft.com/office/powerpoint/2010/main" val="25439816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0CF151A-0EDC-4EEA-95BA-5051E31CFBF2}" type="slidenum">
              <a:rPr lang="en-US"/>
              <a:pPr>
                <a:defRPr/>
              </a:pPr>
              <a:t>‹#›</a:t>
            </a:fld>
            <a:endParaRPr lang="en-US"/>
          </a:p>
        </p:txBody>
      </p:sp>
    </p:spTree>
    <p:extLst>
      <p:ext uri="{BB962C8B-B14F-4D97-AF65-F5344CB8AC3E}">
        <p14:creationId xmlns:p14="http://schemas.microsoft.com/office/powerpoint/2010/main" val="202607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ADB7050-0EDD-41F3-AB6E-3E6AC91DF44B}" type="slidenum">
              <a:rPr lang="en-US"/>
              <a:pPr>
                <a:defRPr/>
              </a:pPr>
              <a:t>‹#›</a:t>
            </a:fld>
            <a:endParaRPr lang="en-US"/>
          </a:p>
        </p:txBody>
      </p:sp>
    </p:spTree>
    <p:extLst>
      <p:ext uri="{BB962C8B-B14F-4D97-AF65-F5344CB8AC3E}">
        <p14:creationId xmlns:p14="http://schemas.microsoft.com/office/powerpoint/2010/main" val="274458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59F077A8-0793-47EF-8B99-A7F70734F15C}"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5336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55DA542-A008-42F5-BDD7-D959971517D3}" type="slidenum">
              <a:rPr lang="en-US"/>
              <a:pPr>
                <a:defRPr/>
              </a:pPr>
              <a:t>‹#›</a:t>
            </a:fld>
            <a:endParaRPr lang="en-US"/>
          </a:p>
        </p:txBody>
      </p:sp>
    </p:spTree>
    <p:extLst>
      <p:ext uri="{BB962C8B-B14F-4D97-AF65-F5344CB8AC3E}">
        <p14:creationId xmlns:p14="http://schemas.microsoft.com/office/powerpoint/2010/main" val="364230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hangingPunct="0">
              <a:defRPr/>
            </a:pPr>
            <a:endParaRPr lang="en-US" dirty="0">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lang="en-US" dirty="0">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0" hangingPunct="0">
              <a:defRPr/>
            </a:pPr>
            <a:endParaRPr lang="en-US" dirty="0">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0" hangingPunct="0">
              <a:defRPr/>
            </a:pPr>
            <a:endParaRPr lang="en-US">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60973A9B-5CB3-48F7-81FB-E4556D162284}"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05638638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eaLnBrk="0" hangingPunct="0">
              <a:defRPr/>
            </a:pPr>
            <a:endParaRPr lang="en-US">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0" hangingPunct="0">
              <a:defRPr/>
            </a:pPr>
            <a:endParaRPr lang="en-US" dirty="0">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eaLnBrk="0" hangingPunct="0">
              <a:defRPr/>
            </a:pPr>
            <a:endParaRPr lang="en-US" dirty="0">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F3396EBF-1EAF-49A0-B4EE-0C05D6BA54C8}"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1798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0" hangingPunct="0">
              <a:defRPr/>
            </a:pPr>
            <a:endParaRPr lang="en-US" dirty="0">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2292"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cs typeface="+mn-cs"/>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0" hangingPunct="0">
              <a:defRPr/>
            </a:pPr>
            <a:endParaRPr lang="en-US">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eaLnBrk="0" hangingPunct="0">
              <a:defRPr/>
            </a:pPr>
            <a:endParaRPr lang="en-US">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eaLnBrk="0" hangingPunct="0">
              <a:defRPr/>
            </a:pPr>
            <a:endParaRPr lang="en-US">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cs typeface="+mn-cs"/>
              </a:defRPr>
            </a:lvl1pPr>
          </a:lstStyle>
          <a:p>
            <a:pPr>
              <a:defRPr/>
            </a:pPr>
            <a:fld id="{1AEB3783-B601-40B6-AA55-10B970D9C0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39" r:id="rId4"/>
    <p:sldLayoutId id="2147484140" r:id="rId5"/>
    <p:sldLayoutId id="2147484148" r:id="rId6"/>
    <p:sldLayoutId id="2147484141" r:id="rId7"/>
    <p:sldLayoutId id="2147484149" r:id="rId8"/>
    <p:sldLayoutId id="2147484150" r:id="rId9"/>
    <p:sldLayoutId id="2147484142" r:id="rId10"/>
    <p:sldLayoutId id="2147484143" r:id="rId11"/>
    <p:sldLayoutId id="2147484144" r:id="rId12"/>
    <p:sldLayoutId id="2147484152" r:id="rId13"/>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5334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600200"/>
            <a:ext cx="7721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auto">
          <a:xfrm>
            <a:off x="186267" y="6523039"/>
            <a:ext cx="2865967"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1" smtClean="0">
              <a:solidFill>
                <a:srgbClr val="FFFFFF"/>
              </a:solidFill>
            </a:endParaRPr>
          </a:p>
        </p:txBody>
      </p:sp>
      <p:sp>
        <p:nvSpPr>
          <p:cNvPr id="1029" name="Rectangle 5"/>
          <p:cNvSpPr>
            <a:spLocks noChangeArrowheads="1"/>
          </p:cNvSpPr>
          <p:nvPr/>
        </p:nvSpPr>
        <p:spPr bwMode="auto">
          <a:xfrm>
            <a:off x="6386689" y="4084639"/>
            <a:ext cx="2602089" cy="2746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1" smtClean="0">
              <a:solidFill>
                <a:srgbClr val="FFFFFF"/>
              </a:solidFill>
            </a:endParaRPr>
          </a:p>
        </p:txBody>
      </p:sp>
      <p:sp>
        <p:nvSpPr>
          <p:cNvPr id="1031" name="Line 7"/>
          <p:cNvSpPr>
            <a:spLocks noChangeShapeType="1"/>
          </p:cNvSpPr>
          <p:nvPr userDrawn="1"/>
        </p:nvSpPr>
        <p:spPr bwMode="auto">
          <a:xfrm>
            <a:off x="0" y="1295400"/>
            <a:ext cx="91440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1" smtClean="0">
              <a:solidFill>
                <a:srgbClr val="FFFFFF"/>
              </a:solidFill>
            </a:endParaRPr>
          </a:p>
        </p:txBody>
      </p:sp>
    </p:spTree>
    <p:extLst>
      <p:ext uri="{BB962C8B-B14F-4D97-AF65-F5344CB8AC3E}">
        <p14:creationId xmlns:p14="http://schemas.microsoft.com/office/powerpoint/2010/main" val="1488154028"/>
      </p:ext>
    </p:extLst>
  </p:cSld>
  <p:clrMap bg1="dk2" tx1="lt1" bg2="dk1" tx2="lt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ctr" rtl="0" eaLnBrk="0" fontAlgn="base" hangingPunct="0">
        <a:lnSpc>
          <a:spcPct val="90000"/>
        </a:lnSpc>
        <a:spcBef>
          <a:spcPct val="0"/>
        </a:spcBef>
        <a:spcAft>
          <a:spcPct val="0"/>
        </a:spcAft>
        <a:defRPr sz="3600">
          <a:solidFill>
            <a:schemeClr val="tx2"/>
          </a:solidFill>
          <a:latin typeface="+mj-lt"/>
          <a:ea typeface="+mj-ea"/>
          <a:cs typeface="+mj-cs"/>
        </a:defRPr>
      </a:lvl1pPr>
      <a:lvl2pPr algn="ctr" rtl="0" eaLnBrk="0" fontAlgn="base" hangingPunct="0">
        <a:lnSpc>
          <a:spcPct val="90000"/>
        </a:lnSpc>
        <a:spcBef>
          <a:spcPct val="0"/>
        </a:spcBef>
        <a:spcAft>
          <a:spcPct val="0"/>
        </a:spcAft>
        <a:defRPr sz="3600">
          <a:solidFill>
            <a:schemeClr val="tx2"/>
          </a:solidFill>
          <a:latin typeface="Tahoma" pitchFamily="34" charset="0"/>
        </a:defRPr>
      </a:lvl2pPr>
      <a:lvl3pPr algn="ctr" rtl="0" eaLnBrk="0" fontAlgn="base" hangingPunct="0">
        <a:lnSpc>
          <a:spcPct val="90000"/>
        </a:lnSpc>
        <a:spcBef>
          <a:spcPct val="0"/>
        </a:spcBef>
        <a:spcAft>
          <a:spcPct val="0"/>
        </a:spcAft>
        <a:defRPr sz="3600">
          <a:solidFill>
            <a:schemeClr val="tx2"/>
          </a:solidFill>
          <a:latin typeface="Tahoma" pitchFamily="34" charset="0"/>
        </a:defRPr>
      </a:lvl3pPr>
      <a:lvl4pPr algn="ctr" rtl="0" eaLnBrk="0" fontAlgn="base" hangingPunct="0">
        <a:lnSpc>
          <a:spcPct val="90000"/>
        </a:lnSpc>
        <a:spcBef>
          <a:spcPct val="0"/>
        </a:spcBef>
        <a:spcAft>
          <a:spcPct val="0"/>
        </a:spcAft>
        <a:defRPr sz="3600">
          <a:solidFill>
            <a:schemeClr val="tx2"/>
          </a:solidFill>
          <a:latin typeface="Tahoma" pitchFamily="34" charset="0"/>
        </a:defRPr>
      </a:lvl4pPr>
      <a:lvl5pPr algn="ctr" rtl="0" eaLnBrk="0" fontAlgn="base" hangingPunct="0">
        <a:lnSpc>
          <a:spcPct val="90000"/>
        </a:lnSpc>
        <a:spcBef>
          <a:spcPct val="0"/>
        </a:spcBef>
        <a:spcAft>
          <a:spcPct val="0"/>
        </a:spcAft>
        <a:defRPr sz="3600">
          <a:solidFill>
            <a:schemeClr val="tx2"/>
          </a:solidFill>
          <a:latin typeface="Tahoma" pitchFamily="34" charset="0"/>
        </a:defRPr>
      </a:lvl5pPr>
      <a:lvl6pPr marL="457200" algn="ctr" rtl="0" eaLnBrk="0" fontAlgn="base" hangingPunct="0">
        <a:lnSpc>
          <a:spcPct val="90000"/>
        </a:lnSpc>
        <a:spcBef>
          <a:spcPct val="0"/>
        </a:spcBef>
        <a:spcAft>
          <a:spcPct val="0"/>
        </a:spcAft>
        <a:defRPr sz="3600">
          <a:solidFill>
            <a:schemeClr val="tx2"/>
          </a:solidFill>
          <a:latin typeface="Tahoma" pitchFamily="34" charset="0"/>
        </a:defRPr>
      </a:lvl6pPr>
      <a:lvl7pPr marL="914400" algn="ctr" rtl="0" eaLnBrk="0" fontAlgn="base" hangingPunct="0">
        <a:lnSpc>
          <a:spcPct val="90000"/>
        </a:lnSpc>
        <a:spcBef>
          <a:spcPct val="0"/>
        </a:spcBef>
        <a:spcAft>
          <a:spcPct val="0"/>
        </a:spcAft>
        <a:defRPr sz="3600">
          <a:solidFill>
            <a:schemeClr val="tx2"/>
          </a:solidFill>
          <a:latin typeface="Tahoma" pitchFamily="34" charset="0"/>
        </a:defRPr>
      </a:lvl7pPr>
      <a:lvl8pPr marL="1371600" algn="ctr" rtl="0" eaLnBrk="0" fontAlgn="base" hangingPunct="0">
        <a:lnSpc>
          <a:spcPct val="90000"/>
        </a:lnSpc>
        <a:spcBef>
          <a:spcPct val="0"/>
        </a:spcBef>
        <a:spcAft>
          <a:spcPct val="0"/>
        </a:spcAft>
        <a:defRPr sz="3600">
          <a:solidFill>
            <a:schemeClr val="tx2"/>
          </a:solidFill>
          <a:latin typeface="Tahoma" pitchFamily="34" charset="0"/>
        </a:defRPr>
      </a:lvl8pPr>
      <a:lvl9pPr marL="1828800" algn="ctr" rtl="0" eaLnBrk="0" fontAlgn="base" hangingPunct="0">
        <a:lnSpc>
          <a:spcPct val="90000"/>
        </a:lnSpc>
        <a:spcBef>
          <a:spcPct val="0"/>
        </a:spcBef>
        <a:spcAft>
          <a:spcPct val="0"/>
        </a:spcAft>
        <a:defRPr sz="3600">
          <a:solidFill>
            <a:schemeClr val="tx2"/>
          </a:solidFill>
          <a:latin typeface="Tahoma" pitchFamily="34" charset="0"/>
        </a:defRPr>
      </a:lvl9pPr>
    </p:titleStyle>
    <p:bodyStyle>
      <a:lvl1pPr marL="285750" indent="-285750" algn="l" rtl="0" eaLnBrk="0" fontAlgn="base" hangingPunct="0">
        <a:spcBef>
          <a:spcPct val="25000"/>
        </a:spcBef>
        <a:spcAft>
          <a:spcPct val="0"/>
        </a:spcAft>
        <a:buSzPct val="100000"/>
        <a:buFont typeface="Arial" charset="0"/>
        <a:buChar char="•"/>
        <a:defRPr sz="3200">
          <a:solidFill>
            <a:srgbClr val="FFFFFF"/>
          </a:solidFill>
          <a:latin typeface="+mn-lt"/>
          <a:ea typeface="+mn-ea"/>
          <a:cs typeface="+mn-cs"/>
        </a:defRPr>
      </a:lvl1pPr>
      <a:lvl2pPr marL="628650" indent="-228600" algn="l" rtl="0" eaLnBrk="0" fontAlgn="base" hangingPunct="0">
        <a:spcBef>
          <a:spcPct val="25000"/>
        </a:spcBef>
        <a:spcAft>
          <a:spcPct val="0"/>
        </a:spcAft>
        <a:buSzPct val="125000"/>
        <a:buFont typeface="Arial" charset="0"/>
        <a:buChar char="-"/>
        <a:defRPr sz="2800">
          <a:solidFill>
            <a:srgbClr val="FFFFFF"/>
          </a:solidFill>
          <a:latin typeface="+mn-lt"/>
        </a:defRPr>
      </a:lvl2pPr>
      <a:lvl3pPr marL="1028700" indent="-228600" algn="l" rtl="0" eaLnBrk="0" fontAlgn="base" hangingPunct="0">
        <a:spcBef>
          <a:spcPct val="25000"/>
        </a:spcBef>
        <a:spcAft>
          <a:spcPct val="0"/>
        </a:spcAft>
        <a:buSzPct val="125000"/>
        <a:buFont typeface="Arial" charset="0"/>
        <a:buChar char="-"/>
        <a:defRPr sz="2400">
          <a:solidFill>
            <a:srgbClr val="FFFFFF"/>
          </a:solidFill>
          <a:latin typeface="+mn-lt"/>
        </a:defRPr>
      </a:lvl3pPr>
      <a:lvl4pPr marL="1371600" indent="-228600" algn="l" rtl="0" eaLnBrk="0" fontAlgn="base" hangingPunct="0">
        <a:spcBef>
          <a:spcPct val="25000"/>
        </a:spcBef>
        <a:spcAft>
          <a:spcPct val="0"/>
        </a:spcAft>
        <a:buSzPct val="125000"/>
        <a:buFont typeface="Arial" charset="0"/>
        <a:buChar char="-"/>
        <a:defRPr sz="2400">
          <a:solidFill>
            <a:srgbClr val="FFFFFF"/>
          </a:solidFill>
          <a:latin typeface="+mn-lt"/>
        </a:defRPr>
      </a:lvl4pPr>
      <a:lvl5pPr marL="1714500" indent="-228600" algn="l" rtl="0" eaLnBrk="0" fontAlgn="base" hangingPunct="0">
        <a:spcBef>
          <a:spcPct val="25000"/>
        </a:spcBef>
        <a:spcAft>
          <a:spcPct val="0"/>
        </a:spcAft>
        <a:buSzPct val="125000"/>
        <a:buFont typeface="Arial" charset="0"/>
        <a:buChar char="-"/>
        <a:defRPr sz="2400">
          <a:solidFill>
            <a:srgbClr val="FFFFFF"/>
          </a:solidFill>
          <a:latin typeface="+mn-lt"/>
        </a:defRPr>
      </a:lvl5pPr>
      <a:lvl6pPr marL="2171700" indent="-228600" algn="l" rtl="0" eaLnBrk="0" fontAlgn="base" hangingPunct="0">
        <a:spcBef>
          <a:spcPct val="25000"/>
        </a:spcBef>
        <a:spcAft>
          <a:spcPct val="0"/>
        </a:spcAft>
        <a:buSzPct val="125000"/>
        <a:buFont typeface="Arial" charset="0"/>
        <a:buChar char="-"/>
        <a:defRPr sz="2400">
          <a:solidFill>
            <a:srgbClr val="FFFFFF"/>
          </a:solidFill>
          <a:latin typeface="+mn-lt"/>
        </a:defRPr>
      </a:lvl6pPr>
      <a:lvl7pPr marL="2628900" indent="-228600" algn="l" rtl="0" eaLnBrk="0" fontAlgn="base" hangingPunct="0">
        <a:spcBef>
          <a:spcPct val="25000"/>
        </a:spcBef>
        <a:spcAft>
          <a:spcPct val="0"/>
        </a:spcAft>
        <a:buSzPct val="125000"/>
        <a:buFont typeface="Arial" charset="0"/>
        <a:buChar char="-"/>
        <a:defRPr sz="2400">
          <a:solidFill>
            <a:srgbClr val="FFFFFF"/>
          </a:solidFill>
          <a:latin typeface="+mn-lt"/>
        </a:defRPr>
      </a:lvl7pPr>
      <a:lvl8pPr marL="3086100" indent="-228600" algn="l" rtl="0" eaLnBrk="0" fontAlgn="base" hangingPunct="0">
        <a:spcBef>
          <a:spcPct val="25000"/>
        </a:spcBef>
        <a:spcAft>
          <a:spcPct val="0"/>
        </a:spcAft>
        <a:buSzPct val="125000"/>
        <a:buFont typeface="Arial" charset="0"/>
        <a:buChar char="-"/>
        <a:defRPr sz="2400">
          <a:solidFill>
            <a:srgbClr val="FFFFFF"/>
          </a:solidFill>
          <a:latin typeface="+mn-lt"/>
        </a:defRPr>
      </a:lvl8pPr>
      <a:lvl9pPr marL="3543300" indent="-228600" algn="l" rtl="0" eaLnBrk="0" fontAlgn="base" hangingPunct="0">
        <a:spcBef>
          <a:spcPct val="25000"/>
        </a:spcBef>
        <a:spcAft>
          <a:spcPct val="0"/>
        </a:spcAft>
        <a:buSzPct val="125000"/>
        <a:buFont typeface="Arial" charset="0"/>
        <a:buChar char="-"/>
        <a:defRPr sz="24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type="body" sz="half" idx="1"/>
          </p:nvPr>
        </p:nvSpPr>
        <p:spPr>
          <a:xfrm>
            <a:off x="304800" y="513184"/>
            <a:ext cx="8458200" cy="3048000"/>
          </a:xfrm>
        </p:spPr>
        <p:txBody>
          <a:bodyPr/>
          <a:lstStyle/>
          <a:p>
            <a:pPr marL="0" indent="0">
              <a:buNone/>
            </a:pPr>
            <a:r>
              <a:rPr lang="en-US" sz="2800" b="1" dirty="0" smtClean="0"/>
              <a:t>Is Alcoholics Anonymous Religious, Spiritual, Neither? Findings from 25 years of Mechanisms of Behavior change Research</a:t>
            </a:r>
          </a:p>
        </p:txBody>
      </p:sp>
      <p:sp>
        <p:nvSpPr>
          <p:cNvPr id="20485" name="Rectangle 5"/>
          <p:cNvSpPr>
            <a:spLocks noChangeArrowheads="1"/>
          </p:cNvSpPr>
          <p:nvPr/>
        </p:nvSpPr>
        <p:spPr bwMode="auto">
          <a:xfrm>
            <a:off x="609600" y="3200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spcBef>
                <a:spcPct val="20000"/>
              </a:spcBef>
              <a:buClr>
                <a:schemeClr val="accent2"/>
              </a:buClr>
              <a:buSzPct val="75000"/>
              <a:buFont typeface="Wingdings" pitchFamily="2" charset="2"/>
              <a:buNone/>
            </a:pPr>
            <a:r>
              <a:rPr lang="en-US" sz="2000" dirty="0">
                <a:solidFill>
                  <a:srgbClr val="FF0000"/>
                </a:solidFill>
              </a:rPr>
              <a:t>John F. Kelly, Ph.D</a:t>
            </a:r>
            <a:r>
              <a:rPr lang="en-US" sz="2000" dirty="0" smtClean="0">
                <a:solidFill>
                  <a:srgbClr val="FF0000"/>
                </a:solidFill>
              </a:rPr>
              <a:t>.</a:t>
            </a:r>
            <a:endParaRPr lang="en-US" sz="2000" dirty="0">
              <a:solidFill>
                <a:srgbClr val="FF0000"/>
              </a:solidFill>
            </a:endParaRPr>
          </a:p>
        </p:txBody>
      </p:sp>
      <p:sp>
        <p:nvSpPr>
          <p:cNvPr id="20486" name="TextBox 5"/>
          <p:cNvSpPr txBox="1">
            <a:spLocks noChangeArrowheads="1"/>
          </p:cNvSpPr>
          <p:nvPr/>
        </p:nvSpPr>
        <p:spPr bwMode="auto">
          <a:xfrm>
            <a:off x="195167" y="5137428"/>
            <a:ext cx="3450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dirty="0" smtClean="0"/>
              <a:t>SSA, York, UK, November 2016</a:t>
            </a:r>
            <a:endParaRPr lang="en-US" i="1"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 y="5562601"/>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782" y="5895382"/>
            <a:ext cx="1789977" cy="65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373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0"/>
            <a:ext cx="8722318" cy="6781800"/>
          </a:xfrm>
          <a:prstGeom prst="rect">
            <a:avLst/>
          </a:prstGeom>
        </p:spPr>
      </p:pic>
      <p:pic>
        <p:nvPicPr>
          <p:cNvPr id="6" name="Picture 5"/>
          <p:cNvPicPr>
            <a:picLocks noChangeAspect="1"/>
          </p:cNvPicPr>
          <p:nvPr/>
        </p:nvPicPr>
        <p:blipFill>
          <a:blip r:embed="rId3"/>
          <a:stretch>
            <a:fillRect/>
          </a:stretch>
        </p:blipFill>
        <p:spPr>
          <a:xfrm>
            <a:off x="76200" y="2743200"/>
            <a:ext cx="9067800" cy="6705600"/>
          </a:xfrm>
          <a:prstGeom prst="rect">
            <a:avLst/>
          </a:prstGeom>
        </p:spPr>
      </p:pic>
      <p:sp>
        <p:nvSpPr>
          <p:cNvPr id="7" name="TextBox 6"/>
          <p:cNvSpPr txBox="1"/>
          <p:nvPr/>
        </p:nvSpPr>
        <p:spPr>
          <a:xfrm>
            <a:off x="5143500" y="2574107"/>
            <a:ext cx="4000500" cy="2308324"/>
          </a:xfrm>
          <a:prstGeom prst="rect">
            <a:avLst/>
          </a:prstGeom>
          <a:solidFill>
            <a:srgbClr val="C00000"/>
          </a:solidFill>
        </p:spPr>
        <p:txBody>
          <a:bodyPr wrap="square" rtlCol="0">
            <a:spAutoFit/>
          </a:bodyPr>
          <a:lstStyle/>
          <a:p>
            <a:r>
              <a:rPr lang="en-US" dirty="0" smtClean="0">
                <a:solidFill>
                  <a:schemeClr val="bg1"/>
                </a:solidFill>
                <a:latin typeface="arial" panose="020B0604020202020204" pitchFamily="34" charset="0"/>
              </a:rPr>
              <a:t>TSF often </a:t>
            </a:r>
            <a:r>
              <a:rPr lang="en-US" dirty="0">
                <a:solidFill>
                  <a:schemeClr val="bg1"/>
                </a:solidFill>
                <a:latin typeface="arial" panose="020B0604020202020204" pitchFamily="34" charset="0"/>
              </a:rPr>
              <a:t>produces significantly </a:t>
            </a:r>
            <a:r>
              <a:rPr lang="en-US" dirty="0" smtClean="0">
                <a:solidFill>
                  <a:schemeClr val="bg1"/>
                </a:solidFill>
                <a:latin typeface="arial" panose="020B0604020202020204" pitchFamily="34" charset="0"/>
              </a:rPr>
              <a:t>better outcomes relative to active comparison conditions (e.g., CBT)</a:t>
            </a:r>
          </a:p>
          <a:p>
            <a:endParaRPr lang="en-US" dirty="0">
              <a:solidFill>
                <a:schemeClr val="bg1"/>
              </a:solidFill>
              <a:latin typeface="arial" panose="020B0604020202020204" pitchFamily="34" charset="0"/>
            </a:endParaRPr>
          </a:p>
          <a:p>
            <a:r>
              <a:rPr lang="en-US" dirty="0" smtClean="0">
                <a:solidFill>
                  <a:schemeClr val="bg1"/>
                </a:solidFill>
                <a:latin typeface="arial" panose="020B0604020202020204" pitchFamily="34" charset="0"/>
              </a:rPr>
              <a:t>Although TSF is not “AA”, it’s beneficial effect is explained by AA involvement post-treatment. </a:t>
            </a:r>
          </a:p>
          <a:p>
            <a:endParaRPr lang="en-US"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237572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762000" y="8641"/>
            <a:ext cx="7315200" cy="6629400"/>
          </a:xfrm>
          <a:prstGeom prst="rect">
            <a:avLst/>
          </a:prstGeom>
        </p:spPr>
      </p:pic>
      <p:sp>
        <p:nvSpPr>
          <p:cNvPr id="5" name="TextBox 4"/>
          <p:cNvSpPr txBox="1"/>
          <p:nvPr/>
        </p:nvSpPr>
        <p:spPr>
          <a:xfrm>
            <a:off x="4876800" y="1595021"/>
            <a:ext cx="4000500" cy="5262979"/>
          </a:xfrm>
          <a:prstGeom prst="rect">
            <a:avLst/>
          </a:prstGeom>
          <a:solidFill>
            <a:srgbClr val="C00000"/>
          </a:solidFill>
        </p:spPr>
        <p:txBody>
          <a:bodyPr wrap="square" rtlCol="0">
            <a:spAutoFit/>
          </a:bodyPr>
          <a:lstStyle/>
          <a:p>
            <a:r>
              <a:rPr lang="en-US" sz="2800" dirty="0" smtClean="0">
                <a:solidFill>
                  <a:schemeClr val="bg1"/>
                </a:solidFill>
              </a:rPr>
              <a:t>Also, state of the art instrumental variables analyses, as well as propensity score matching (Ye and </a:t>
            </a:r>
            <a:r>
              <a:rPr lang="en-US" sz="2800" dirty="0" err="1" smtClean="0">
                <a:solidFill>
                  <a:schemeClr val="bg1"/>
                </a:solidFill>
              </a:rPr>
              <a:t>Kaskutas</a:t>
            </a:r>
            <a:r>
              <a:rPr lang="en-US" sz="2800" dirty="0" smtClean="0">
                <a:solidFill>
                  <a:schemeClr val="bg1"/>
                </a:solidFill>
              </a:rPr>
              <a:t>, 2013) that help to remove self-selection biases, indicate AA has a causal impact on enhancing abstinence and remission rates. </a:t>
            </a:r>
            <a:endParaRPr lang="en-US" sz="2800" dirty="0">
              <a:solidFill>
                <a:schemeClr val="bg1"/>
              </a:solidFill>
            </a:endParaRPr>
          </a:p>
        </p:txBody>
      </p:sp>
    </p:spTree>
    <p:extLst>
      <p:ext uri="{BB962C8B-B14F-4D97-AF65-F5344CB8AC3E}">
        <p14:creationId xmlns:p14="http://schemas.microsoft.com/office/powerpoint/2010/main" val="4152447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52400"/>
            <a:ext cx="8343284" cy="1139043"/>
          </a:xfrm>
        </p:spPr>
        <p:txBody>
          <a:bodyPr>
            <a:normAutofit/>
          </a:bodyPr>
          <a:lstStyle/>
          <a:p>
            <a:pPr eaLnBrk="1" hangingPunct="1"/>
            <a:r>
              <a:rPr lang="en-US" sz="2400" dirty="0" smtClean="0">
                <a:cs typeface="Times New Roman" pitchFamily="18" charset="0"/>
              </a:rPr>
              <a:t>Linkage to AA can lead to much higher rates of full sustained remission </a:t>
            </a:r>
            <a:br>
              <a:rPr lang="en-US" sz="2400" dirty="0" smtClean="0">
                <a:cs typeface="Times New Roman" pitchFamily="18" charset="0"/>
              </a:rPr>
            </a:br>
            <a:r>
              <a:rPr lang="en-US" sz="1400" dirty="0" smtClean="0">
                <a:cs typeface="Times New Roman" pitchFamily="18" charset="0"/>
              </a:rPr>
              <a:t>(Project MATCH, 1997) </a:t>
            </a:r>
            <a:endParaRPr lang="en-US" sz="1400" dirty="0" smtClean="0"/>
          </a:p>
        </p:txBody>
      </p:sp>
      <p:graphicFrame>
        <p:nvGraphicFramePr>
          <p:cNvPr id="2" name="Object 1"/>
          <p:cNvGraphicFramePr>
            <a:graphicFrameLocks noGrp="1" noChangeAspect="1"/>
          </p:cNvGraphicFramePr>
          <p:nvPr>
            <p:extLst>
              <p:ext uri="{D42A27DB-BD31-4B8C-83A1-F6EECF244321}">
                <p14:modId xmlns:p14="http://schemas.microsoft.com/office/powerpoint/2010/main" val="2001703762"/>
              </p:ext>
            </p:extLst>
          </p:nvPr>
        </p:nvGraphicFramePr>
        <p:xfrm>
          <a:off x="5029200" y="1712914"/>
          <a:ext cx="3978275" cy="5130800"/>
        </p:xfrm>
        <a:graphic>
          <a:graphicData uri="http://schemas.openxmlformats.org/presentationml/2006/ole">
            <mc:AlternateContent xmlns:mc="http://schemas.openxmlformats.org/markup-compatibility/2006">
              <mc:Choice xmlns:v="urn:schemas-microsoft-com:vml" Requires="v">
                <p:oleObj spid="_x0000_s230480" name="Worksheet" r:id="rId4" imgW="4057667" imgH="4791150" progId="Excel.Sheet.8">
                  <p:embed/>
                </p:oleObj>
              </mc:Choice>
              <mc:Fallback>
                <p:oleObj name="Worksheet" r:id="rId4" imgW="4057667" imgH="4791150" progId="Excel.Sheet.8">
                  <p:embed/>
                  <p:pic>
                    <p:nvPicPr>
                      <p:cNvPr id="0" name=""/>
                      <p:cNvPicPr>
                        <a:picLocks noGrp="1" noChangeAspect="1" noChangeArrowheads="1"/>
                      </p:cNvPicPr>
                      <p:nvPr/>
                    </p:nvPicPr>
                    <p:blipFill>
                      <a:blip r:embed="rId5"/>
                      <a:srcRect/>
                      <a:stretch>
                        <a:fillRect/>
                      </a:stretch>
                    </p:blipFill>
                    <p:spPr bwMode="auto">
                      <a:xfrm>
                        <a:off x="5029200" y="1712914"/>
                        <a:ext cx="3978275" cy="5130800"/>
                      </a:xfrm>
                      <a:prstGeom prst="rect">
                        <a:avLst/>
                      </a:prstGeom>
                      <a:noFill/>
                      <a:ln>
                        <a:noFill/>
                      </a:ln>
                    </p:spPr>
                  </p:pic>
                </p:oleObj>
              </mc:Fallback>
            </mc:AlternateContent>
          </a:graphicData>
        </a:graphic>
      </p:graphicFrame>
      <p:graphicFrame>
        <p:nvGraphicFramePr>
          <p:cNvPr id="3" name="Object 2"/>
          <p:cNvGraphicFramePr>
            <a:graphicFrameLocks noGrp="1" noChangeAspect="1"/>
          </p:cNvGraphicFramePr>
          <p:nvPr>
            <p:extLst>
              <p:ext uri="{D42A27DB-BD31-4B8C-83A1-F6EECF244321}">
                <p14:modId xmlns:p14="http://schemas.microsoft.com/office/powerpoint/2010/main" val="1195199203"/>
              </p:ext>
            </p:extLst>
          </p:nvPr>
        </p:nvGraphicFramePr>
        <p:xfrm>
          <a:off x="777875" y="1712913"/>
          <a:ext cx="4100513" cy="5248275"/>
        </p:xfrm>
        <a:graphic>
          <a:graphicData uri="http://schemas.openxmlformats.org/presentationml/2006/ole">
            <mc:AlternateContent xmlns:mc="http://schemas.openxmlformats.org/markup-compatibility/2006">
              <mc:Choice xmlns:v="urn:schemas-microsoft-com:vml" Requires="v">
                <p:oleObj spid="_x0000_s230481" name="Worksheet" r:id="rId6" imgW="4276745" imgH="4705290" progId="Excel.Sheet.8">
                  <p:embed/>
                </p:oleObj>
              </mc:Choice>
              <mc:Fallback>
                <p:oleObj name="Worksheet" r:id="rId6" imgW="4276745" imgH="4705290" progId="Excel.Sheet.8">
                  <p:embed/>
                  <p:pic>
                    <p:nvPicPr>
                      <p:cNvPr id="0" name=""/>
                      <p:cNvPicPr>
                        <a:picLocks noGrp="1" noChangeAspect="1" noChangeArrowheads="1"/>
                      </p:cNvPicPr>
                      <p:nvPr/>
                    </p:nvPicPr>
                    <p:blipFill>
                      <a:blip r:embed="rId7"/>
                      <a:srcRect/>
                      <a:stretch>
                        <a:fillRect/>
                      </a:stretch>
                    </p:blipFill>
                    <p:spPr bwMode="auto">
                      <a:xfrm>
                        <a:off x="777875" y="1712913"/>
                        <a:ext cx="4100513" cy="5248275"/>
                      </a:xfrm>
                      <a:prstGeom prst="rect">
                        <a:avLst/>
                      </a:prstGeom>
                      <a:noFill/>
                      <a:ln>
                        <a:noFill/>
                      </a:ln>
                    </p:spPr>
                  </p:pic>
                </p:oleObj>
              </mc:Fallback>
            </mc:AlternateContent>
          </a:graphicData>
        </a:graphic>
      </p:graphicFrame>
      <p:cxnSp>
        <p:nvCxnSpPr>
          <p:cNvPr id="5" name="Straight Connector 4"/>
          <p:cNvCxnSpPr/>
          <p:nvPr/>
        </p:nvCxnSpPr>
        <p:spPr>
          <a:xfrm>
            <a:off x="5029200" y="1343759"/>
            <a:ext cx="0" cy="5499954"/>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25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6988"/>
            <a:ext cx="8105775"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38100" y="5114925"/>
            <a:ext cx="2619375" cy="1743075"/>
          </a:xfrm>
          <a:prstGeom prst="rect">
            <a:avLst/>
          </a:prstGeom>
        </p:spPr>
      </p:pic>
    </p:spTree>
    <p:extLst>
      <p:ext uri="{BB962C8B-B14F-4D97-AF65-F5344CB8AC3E}">
        <p14:creationId xmlns:p14="http://schemas.microsoft.com/office/powerpoint/2010/main" val="3379275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pic>
        <p:nvPicPr>
          <p:cNvPr id="5" name="Picture 4"/>
          <p:cNvPicPr>
            <a:picLocks noChangeAspect="1"/>
          </p:cNvPicPr>
          <p:nvPr/>
        </p:nvPicPr>
        <p:blipFill>
          <a:blip r:embed="rId2"/>
          <a:stretch>
            <a:fillRect/>
          </a:stretch>
        </p:blipFill>
        <p:spPr>
          <a:xfrm>
            <a:off x="457200" y="33609"/>
            <a:ext cx="8229600" cy="6798991"/>
          </a:xfrm>
          <a:prstGeom prst="rect">
            <a:avLst/>
          </a:prstGeom>
        </p:spPr>
      </p:pic>
    </p:spTree>
    <p:extLst>
      <p:ext uri="{BB962C8B-B14F-4D97-AF65-F5344CB8AC3E}">
        <p14:creationId xmlns:p14="http://schemas.microsoft.com/office/powerpoint/2010/main" val="2345373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25510986"/>
              </p:ext>
            </p:extLst>
          </p:nvPr>
        </p:nvGraphicFramePr>
        <p:xfrm>
          <a:off x="685800" y="1828800"/>
          <a:ext cx="7772400" cy="416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txBox="1">
            <a:spLocks noChangeArrowheads="1"/>
          </p:cNvSpPr>
          <p:nvPr/>
        </p:nvSpPr>
        <p:spPr>
          <a:xfrm>
            <a:off x="304800" y="76200"/>
            <a:ext cx="8839200" cy="914400"/>
          </a:xfrm>
          <a:prstGeom prst="rect">
            <a:avLst/>
          </a:prstGeom>
        </p:spPr>
        <p:txBody>
          <a:bodyPr anchor="b">
            <a:noAutofit/>
          </a:bodyPr>
          <a:lstStyle/>
          <a:p>
            <a:pPr algn="ctr">
              <a:buFont typeface="Wingdings" pitchFamily="2" charset="2"/>
              <a:buNone/>
              <a:defRPr/>
            </a:pPr>
            <a:r>
              <a:rPr lang="en-US" sz="2800" cap="small" dirty="0">
                <a:cs typeface="Arial" charset="0"/>
              </a:rPr>
              <a:t>Health Care cost </a:t>
            </a:r>
            <a:r>
              <a:rPr lang="en-US" sz="2800" cap="small" dirty="0" smtClean="0">
                <a:cs typeface="Arial" charset="0"/>
              </a:rPr>
              <a:t>offset</a:t>
            </a:r>
            <a:endParaRPr lang="en-US" sz="2800" cap="small" dirty="0">
              <a:cs typeface="Arial" charset="0"/>
            </a:endParaRPr>
          </a:p>
          <a:p>
            <a:pPr algn="ctr">
              <a:buFont typeface="Wingdings" pitchFamily="2" charset="2"/>
              <a:buNone/>
              <a:defRPr/>
            </a:pPr>
            <a:r>
              <a:rPr lang="en-US" sz="2800" cap="small" dirty="0">
                <a:cs typeface="Arial" charset="0"/>
              </a:rPr>
              <a:t> CBT VS 12-STEP RESIDENTIAL TREATMENT</a:t>
            </a:r>
          </a:p>
        </p:txBody>
      </p:sp>
      <p:sp>
        <p:nvSpPr>
          <p:cNvPr id="4" name="TextBox 3"/>
          <p:cNvSpPr txBox="1"/>
          <p:nvPr/>
        </p:nvSpPr>
        <p:spPr>
          <a:xfrm>
            <a:off x="6477000" y="1219200"/>
            <a:ext cx="2590800" cy="1569660"/>
          </a:xfrm>
          <a:prstGeom prst="rect">
            <a:avLst/>
          </a:prstGeom>
          <a:solidFill>
            <a:srgbClr val="FF0000"/>
          </a:solidFill>
        </p:spPr>
        <p:txBody>
          <a:bodyPr wrap="square" rtlCol="0">
            <a:spAutoFit/>
          </a:bodyPr>
          <a:lstStyle/>
          <a:p>
            <a:r>
              <a:rPr lang="en-US" sz="1600" dirty="0">
                <a:solidFill>
                  <a:schemeClr val="bg1"/>
                </a:solidFill>
                <a:cs typeface="Arial" charset="0"/>
              </a:rPr>
              <a:t>Compared to CBT-treated patients, 12-step treated patients more likely to be </a:t>
            </a:r>
            <a:r>
              <a:rPr lang="en-US" sz="1600" dirty="0" smtClean="0">
                <a:solidFill>
                  <a:schemeClr val="bg1"/>
                </a:solidFill>
                <a:cs typeface="Arial" charset="0"/>
              </a:rPr>
              <a:t>abstinent, </a:t>
            </a:r>
            <a:r>
              <a:rPr lang="en-US" sz="1600" dirty="0">
                <a:solidFill>
                  <a:schemeClr val="bg1"/>
                </a:solidFill>
                <a:cs typeface="Arial" charset="0"/>
              </a:rPr>
              <a:t>at a $8,000 lower cost per </a:t>
            </a:r>
            <a:r>
              <a:rPr lang="en-US" sz="1600" dirty="0" err="1">
                <a:solidFill>
                  <a:schemeClr val="bg1"/>
                </a:solidFill>
                <a:cs typeface="Arial" charset="0"/>
              </a:rPr>
              <a:t>pt</a:t>
            </a:r>
            <a:r>
              <a:rPr lang="en-US" sz="1600" dirty="0">
                <a:solidFill>
                  <a:schemeClr val="bg1"/>
                </a:solidFill>
                <a:cs typeface="Arial" charset="0"/>
              </a:rPr>
              <a:t> over 2 </a:t>
            </a:r>
            <a:r>
              <a:rPr lang="en-US" sz="1600" dirty="0" err="1" smtClean="0">
                <a:solidFill>
                  <a:schemeClr val="bg1"/>
                </a:solidFill>
                <a:cs typeface="Arial" charset="0"/>
              </a:rPr>
              <a:t>yrs</a:t>
            </a:r>
            <a:r>
              <a:rPr lang="en-US" sz="1600" dirty="0" smtClean="0">
                <a:solidFill>
                  <a:schemeClr val="bg1"/>
                </a:solidFill>
                <a:cs typeface="Arial" charset="0"/>
              </a:rPr>
              <a:t> ($10M total savings)</a:t>
            </a:r>
            <a:endParaRPr lang="en-US" sz="1600" dirty="0">
              <a:solidFill>
                <a:schemeClr val="bg1"/>
              </a:solidFill>
              <a:cs typeface="Arial" charset="0"/>
            </a:endParaRPr>
          </a:p>
        </p:txBody>
      </p:sp>
      <p:sp>
        <p:nvSpPr>
          <p:cNvPr id="6" name="Line Callout 2 5"/>
          <p:cNvSpPr/>
          <p:nvPr/>
        </p:nvSpPr>
        <p:spPr>
          <a:xfrm>
            <a:off x="7975963" y="4724400"/>
            <a:ext cx="1140525" cy="2133600"/>
          </a:xfrm>
          <a:prstGeom prst="borderCallout2">
            <a:avLst>
              <a:gd name="adj1" fmla="val -1199"/>
              <a:gd name="adj2" fmla="val 45392"/>
              <a:gd name="adj3" fmla="val -24618"/>
              <a:gd name="adj4" fmla="val 48629"/>
              <a:gd name="adj5" fmla="val -25844"/>
              <a:gd name="adj6" fmla="val 47076"/>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200" dirty="0" smtClean="0"/>
              <a:t>Also, higher remission rates, means decreased disease and deaths, increased quality of life for sufferers and their families  </a:t>
            </a:r>
            <a:endParaRPr lang="en-US" sz="1200" dirty="0"/>
          </a:p>
        </p:txBody>
      </p:sp>
    </p:spTree>
    <p:extLst>
      <p:ext uri="{BB962C8B-B14F-4D97-AF65-F5344CB8AC3E}">
        <p14:creationId xmlns:p14="http://schemas.microsoft.com/office/powerpoint/2010/main" val="722507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69"/>
            <a:ext cx="9144000" cy="978031"/>
          </a:xfrm>
        </p:spPr>
        <p:txBody>
          <a:bodyPr>
            <a:normAutofit fontScale="90000"/>
          </a:bodyPr>
          <a:lstStyle/>
          <a:p>
            <a:r>
              <a:rPr lang="en-US" dirty="0" smtClean="0"/>
              <a:t>Does AA “cause” better outcomes or is AA participation an outcome of better prognosis? </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3"/>
          <a:stretch>
            <a:fillRect/>
          </a:stretch>
        </p:blipFill>
        <p:spPr>
          <a:xfrm>
            <a:off x="152400" y="990600"/>
            <a:ext cx="8657382" cy="5867400"/>
          </a:xfrm>
          <a:prstGeom prst="rect">
            <a:avLst/>
          </a:prstGeom>
        </p:spPr>
      </p:pic>
      <p:sp>
        <p:nvSpPr>
          <p:cNvPr id="5" name="TextBox 4"/>
          <p:cNvSpPr txBox="1"/>
          <p:nvPr/>
        </p:nvSpPr>
        <p:spPr>
          <a:xfrm>
            <a:off x="3124200" y="1676400"/>
            <a:ext cx="6019800" cy="4093428"/>
          </a:xfrm>
          <a:prstGeom prst="rect">
            <a:avLst/>
          </a:prstGeom>
          <a:solidFill>
            <a:srgbClr val="FF0000"/>
          </a:solidFill>
        </p:spPr>
        <p:txBody>
          <a:bodyPr wrap="square" rtlCol="0">
            <a:spAutoFit/>
          </a:bodyPr>
          <a:lstStyle/>
          <a:p>
            <a:pPr marL="342900" indent="-342900">
              <a:buFont typeface="Arial" panose="020B0604020202020204" pitchFamily="34" charset="0"/>
              <a:buChar char="•"/>
            </a:pPr>
            <a:r>
              <a:rPr lang="en-US" sz="2000" dirty="0" smtClean="0">
                <a:solidFill>
                  <a:schemeClr val="bg1"/>
                </a:solidFill>
              </a:rPr>
              <a:t>Using accepted scientific standards (Bradford Hill criteria) and the most rigorous scientific methods (i.e., RCTs, instrumental variables analysis, PS matching), evidence indicates causal therapeutic </a:t>
            </a:r>
            <a:r>
              <a:rPr lang="en-US" sz="2000" dirty="0">
                <a:solidFill>
                  <a:schemeClr val="bg1"/>
                </a:solidFill>
              </a:rPr>
              <a:t>benefit </a:t>
            </a:r>
            <a:r>
              <a:rPr lang="en-US" sz="2000" dirty="0" smtClean="0">
                <a:solidFill>
                  <a:schemeClr val="bg1"/>
                </a:solidFill>
              </a:rPr>
              <a:t>of AA</a:t>
            </a:r>
          </a:p>
          <a:p>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Given AA is available free of charge in most communities and that an intervention’s “Impact” is a product of = reach x effectiveness (Glasgow et al, 2003), AA can be considered a clinical and public health ally in ameliorating the prodigious burden of disease, disability, and premature mortality, attributable to alcohol addiction</a:t>
            </a:r>
            <a:endParaRPr lang="en-US" sz="2000" dirty="0">
              <a:solidFill>
                <a:schemeClr val="bg1"/>
              </a:solidFill>
            </a:endParaRPr>
          </a:p>
        </p:txBody>
      </p:sp>
    </p:spTree>
    <p:extLst>
      <p:ext uri="{BB962C8B-B14F-4D97-AF65-F5344CB8AC3E}">
        <p14:creationId xmlns:p14="http://schemas.microsoft.com/office/powerpoint/2010/main" val="1470355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6200" y="1371600"/>
            <a:ext cx="8991600" cy="4953000"/>
          </a:xfrm>
        </p:spPr>
        <p:txBody>
          <a:bodyPr/>
          <a:lstStyle/>
          <a:p>
            <a:r>
              <a:rPr lang="en-US" sz="2800" dirty="0" smtClean="0">
                <a:solidFill>
                  <a:schemeClr val="bg1">
                    <a:lumMod val="40000"/>
                    <a:lumOff val="60000"/>
                  </a:schemeClr>
                </a:solidFill>
              </a:rPr>
              <a:t>Is there a real effect of AA/TSF that needs explaining? Does AA participation (causally) lead to better outcomes? </a:t>
            </a:r>
          </a:p>
          <a:p>
            <a:r>
              <a:rPr lang="en-US" sz="2800" dirty="0" smtClean="0">
                <a:solidFill>
                  <a:schemeClr val="tx1"/>
                </a:solidFill>
              </a:rPr>
              <a:t>What are the mechanisms </a:t>
            </a:r>
            <a:r>
              <a:rPr lang="en-US" sz="2800" dirty="0">
                <a:solidFill>
                  <a:schemeClr val="tx1"/>
                </a:solidFill>
              </a:rPr>
              <a:t>of interest to </a:t>
            </a:r>
            <a:r>
              <a:rPr lang="en-US" sz="2800" dirty="0" smtClean="0">
                <a:solidFill>
                  <a:schemeClr val="tx1"/>
                </a:solidFill>
              </a:rPr>
              <a:t>the study of AA/TSF?</a:t>
            </a:r>
          </a:p>
          <a:p>
            <a:r>
              <a:rPr lang="en-US" sz="2800" dirty="0" smtClean="0">
                <a:solidFill>
                  <a:schemeClr val="bg1">
                    <a:lumMod val="40000"/>
                    <a:lumOff val="60000"/>
                  </a:schemeClr>
                </a:solidFill>
              </a:rPr>
              <a:t>What are the implications </a:t>
            </a:r>
            <a:r>
              <a:rPr lang="en-US" sz="2800" dirty="0">
                <a:solidFill>
                  <a:schemeClr val="bg1">
                    <a:lumMod val="40000"/>
                    <a:lumOff val="60000"/>
                  </a:schemeClr>
                </a:solidFill>
              </a:rPr>
              <a:t>of </a:t>
            </a:r>
            <a:r>
              <a:rPr lang="en-US" sz="2800" dirty="0" smtClean="0">
                <a:solidFill>
                  <a:schemeClr val="bg1">
                    <a:lumMod val="40000"/>
                    <a:lumOff val="60000"/>
                  </a:schemeClr>
                </a:solidFill>
              </a:rPr>
              <a:t>AA/TSF MOBC research for </a:t>
            </a:r>
            <a:r>
              <a:rPr lang="en-US" sz="2800" dirty="0">
                <a:solidFill>
                  <a:schemeClr val="bg1">
                    <a:lumMod val="40000"/>
                    <a:lumOff val="60000"/>
                  </a:schemeClr>
                </a:solidFill>
              </a:rPr>
              <a:t>direct care to patients and/or programs/service </a:t>
            </a:r>
            <a:r>
              <a:rPr lang="en-US" sz="2800" dirty="0" smtClean="0">
                <a:solidFill>
                  <a:schemeClr val="bg1">
                    <a:lumMod val="40000"/>
                    <a:lumOff val="60000"/>
                  </a:schemeClr>
                </a:solidFill>
              </a:rPr>
              <a:t>contexts?</a:t>
            </a:r>
          </a:p>
          <a:p>
            <a:r>
              <a:rPr lang="en-US" sz="2800" dirty="0" smtClean="0">
                <a:solidFill>
                  <a:schemeClr val="bg1">
                    <a:lumMod val="40000"/>
                    <a:lumOff val="60000"/>
                  </a:schemeClr>
                </a:solidFill>
              </a:rPr>
              <a:t>What are the next </a:t>
            </a:r>
            <a:r>
              <a:rPr lang="en-US" sz="2800" dirty="0">
                <a:solidFill>
                  <a:schemeClr val="bg1">
                    <a:lumMod val="40000"/>
                    <a:lumOff val="60000"/>
                  </a:schemeClr>
                </a:solidFill>
              </a:rPr>
              <a:t>steps for your work in relation to informing direct care to patients and/or programs/service </a:t>
            </a:r>
            <a:r>
              <a:rPr lang="en-US" sz="2800" dirty="0" smtClean="0">
                <a:solidFill>
                  <a:schemeClr val="bg1">
                    <a:lumMod val="40000"/>
                    <a:lumOff val="60000"/>
                  </a:schemeClr>
                </a:solidFill>
              </a:rPr>
              <a:t>contexts?</a:t>
            </a:r>
            <a:r>
              <a:rPr lang="en-US" sz="2800" dirty="0">
                <a:solidFill>
                  <a:schemeClr val="bg1">
                    <a:lumMod val="40000"/>
                    <a:lumOff val="60000"/>
                  </a:schemeClr>
                </a:solidFill>
              </a:rPr>
              <a:t> </a:t>
            </a:r>
          </a:p>
        </p:txBody>
      </p:sp>
    </p:spTree>
    <p:extLst>
      <p:ext uri="{BB962C8B-B14F-4D97-AF65-F5344CB8AC3E}">
        <p14:creationId xmlns:p14="http://schemas.microsoft.com/office/powerpoint/2010/main" val="3968167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City Addiction Hospital Administrator 1937…</a:t>
            </a:r>
            <a:endParaRPr lang="en-US" dirty="0"/>
          </a:p>
        </p:txBody>
      </p:sp>
      <p:sp>
        <p:nvSpPr>
          <p:cNvPr id="3" name="Content Placeholder 2"/>
          <p:cNvSpPr>
            <a:spLocks noGrp="1"/>
          </p:cNvSpPr>
          <p:nvPr>
            <p:ph idx="1"/>
          </p:nvPr>
        </p:nvSpPr>
        <p:spPr/>
        <p:txBody>
          <a:bodyPr/>
          <a:lstStyle/>
          <a:p>
            <a:r>
              <a:rPr lang="en-US" dirty="0" smtClean="0"/>
              <a:t>“When my head doctor, </a:t>
            </a:r>
            <a:r>
              <a:rPr lang="en-US" dirty="0" err="1" smtClean="0"/>
              <a:t>Silkworth</a:t>
            </a:r>
            <a:r>
              <a:rPr lang="en-US" dirty="0" smtClean="0"/>
              <a:t>, began to tell me of the idea of helping drunks by spirituality, I thought it was crackpot stuff, but I’ve changed my </a:t>
            </a:r>
            <a:r>
              <a:rPr lang="en-US" dirty="0" smtClean="0"/>
              <a:t>mind. </a:t>
            </a:r>
            <a:r>
              <a:rPr lang="en-US" dirty="0" smtClean="0"/>
              <a:t>One day this bunch of ex-drunks of yours is going to fill Madison Square Garden”</a:t>
            </a:r>
          </a:p>
          <a:p>
            <a:pPr marL="0" indent="0">
              <a:buNone/>
            </a:pPr>
            <a:r>
              <a:rPr lang="en-US" dirty="0" smtClean="0"/>
              <a:t>-AA, 1947</a:t>
            </a:r>
            <a:endParaRPr lang="en-US" dirty="0"/>
          </a:p>
        </p:txBody>
      </p:sp>
    </p:spTree>
    <p:extLst>
      <p:ext uri="{BB962C8B-B14F-4D97-AF65-F5344CB8AC3E}">
        <p14:creationId xmlns:p14="http://schemas.microsoft.com/office/powerpoint/2010/main" val="103425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dirty="0"/>
              <a:t>12-step Specific theoretical </a:t>
            </a:r>
            <a:r>
              <a:rPr lang="en-US" dirty="0" smtClean="0"/>
              <a:t>mechanisms: </a:t>
            </a:r>
            <a:r>
              <a:rPr lang="en-US" b="1" u="sng" dirty="0" smtClean="0"/>
              <a:t>Program and Fellowship</a:t>
            </a:r>
            <a:endParaRPr lang="en-US" b="1" u="sng" dirty="0"/>
          </a:p>
        </p:txBody>
      </p:sp>
      <p:sp>
        <p:nvSpPr>
          <p:cNvPr id="3" name="Content Placeholder 2"/>
          <p:cNvSpPr>
            <a:spLocks noGrp="1"/>
          </p:cNvSpPr>
          <p:nvPr>
            <p:ph sz="quarter" idx="1"/>
          </p:nvPr>
        </p:nvSpPr>
        <p:spPr>
          <a:xfrm>
            <a:off x="457200" y="1600200"/>
            <a:ext cx="5233988" cy="4873752"/>
          </a:xfrm>
        </p:spPr>
        <p:txBody>
          <a:bodyPr/>
          <a:lstStyle/>
          <a:p>
            <a:r>
              <a:rPr lang="en-US" dirty="0" smtClean="0"/>
              <a:t>Recovery achieved via a </a:t>
            </a:r>
            <a:r>
              <a:rPr lang="en-US" b="1" dirty="0" smtClean="0"/>
              <a:t>“spiritual awakening” </a:t>
            </a:r>
            <a:r>
              <a:rPr lang="en-US" dirty="0" smtClean="0"/>
              <a:t>achieved through working through the 12-step program</a:t>
            </a:r>
          </a:p>
          <a:p>
            <a:endParaRPr lang="en-US" dirty="0" smtClean="0"/>
          </a:p>
          <a:p>
            <a:r>
              <a:rPr lang="en-US" dirty="0" smtClean="0"/>
              <a:t>Although sometimes manifesting as a quantum change (e.g., Bill W.) it is described broadly as most often of the “educational variety” (Appendix II AA, 2001) emerging gradually leading to “psychic change” that alters view of self, others, and world</a:t>
            </a:r>
          </a:p>
          <a:p>
            <a:endParaRPr lang="en-US" dirty="0" smtClean="0"/>
          </a:p>
        </p:txBody>
      </p:sp>
      <p:pic>
        <p:nvPicPr>
          <p:cNvPr id="4" name="Picture 3"/>
          <p:cNvPicPr>
            <a:picLocks noChangeAspect="1"/>
          </p:cNvPicPr>
          <p:nvPr/>
        </p:nvPicPr>
        <p:blipFill>
          <a:blip r:embed="rId2"/>
          <a:stretch>
            <a:fillRect/>
          </a:stretch>
        </p:blipFill>
        <p:spPr>
          <a:xfrm>
            <a:off x="5691188" y="1371600"/>
            <a:ext cx="3452812" cy="4962549"/>
          </a:xfrm>
          <a:prstGeom prst="rect">
            <a:avLst/>
          </a:prstGeom>
        </p:spPr>
      </p:pic>
    </p:spTree>
    <p:extLst>
      <p:ext uri="{BB962C8B-B14F-4D97-AF65-F5344CB8AC3E}">
        <p14:creationId xmlns:p14="http://schemas.microsoft.com/office/powerpoint/2010/main" val="2712563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7" y="152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recovery research instit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recovery research institu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9906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812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762000" y="1048693"/>
            <a:ext cx="7620000" cy="580930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8914" name="Rectangle 2"/>
          <p:cNvSpPr>
            <a:spLocks noGrp="1" noChangeArrowheads="1"/>
          </p:cNvSpPr>
          <p:nvPr>
            <p:ph type="title" idx="4294967295"/>
          </p:nvPr>
        </p:nvSpPr>
        <p:spPr>
          <a:xfrm>
            <a:off x="0" y="10998"/>
            <a:ext cx="9144000" cy="598602"/>
          </a:xfrm>
        </p:spPr>
        <p:txBody>
          <a:bodyPr>
            <a:normAutofit fontScale="90000"/>
          </a:bodyPr>
          <a:lstStyle/>
          <a:p>
            <a:pPr algn="ctr" eaLnBrk="1" fontAlgn="auto" hangingPunct="1">
              <a:spcAft>
                <a:spcPts val="0"/>
              </a:spcAft>
              <a:buFont typeface="Wingdings" pitchFamily="2" charset="2"/>
              <a:buNone/>
              <a:defRPr/>
            </a:pPr>
            <a:r>
              <a:rPr lang="en-US" sz="2800" b="0" u="sng" dirty="0" smtClean="0">
                <a:solidFill>
                  <a:schemeClr val="tx1"/>
                </a:solidFill>
                <a:effectLst/>
                <a:cs typeface="Times New Roman" pitchFamily="18" charset="0"/>
              </a:rPr>
              <a:t>How</a:t>
            </a:r>
            <a:r>
              <a:rPr lang="en-US" sz="2800" b="0" dirty="0" smtClean="0">
                <a:solidFill>
                  <a:schemeClr val="tx1"/>
                </a:solidFill>
                <a:effectLst/>
                <a:cs typeface="Times New Roman" pitchFamily="18" charset="0"/>
              </a:rPr>
              <a:t> does AA enhance outcomes? Possible mechanisms</a:t>
            </a:r>
            <a:endParaRPr lang="en-US" sz="2800" b="0" dirty="0" smtClean="0">
              <a:solidFill>
                <a:schemeClr val="tx1"/>
              </a:solidFill>
              <a:effectLst/>
            </a:endParaRPr>
          </a:p>
        </p:txBody>
      </p:sp>
      <p:pic>
        <p:nvPicPr>
          <p:cNvPr id="2" name="Picture 1"/>
          <p:cNvPicPr>
            <a:picLocks noChangeAspect="1"/>
          </p:cNvPicPr>
          <p:nvPr/>
        </p:nvPicPr>
        <p:blipFill>
          <a:blip r:embed="rId4"/>
          <a:stretch>
            <a:fillRect/>
          </a:stretch>
        </p:blipFill>
        <p:spPr>
          <a:xfrm>
            <a:off x="6781800" y="609600"/>
            <a:ext cx="2133600" cy="2133600"/>
          </a:xfrm>
          <a:prstGeom prst="rect">
            <a:avLst/>
          </a:prstGeom>
        </p:spPr>
      </p:pic>
    </p:spTree>
    <p:extLst>
      <p:ext uri="{BB962C8B-B14F-4D97-AF65-F5344CB8AC3E}">
        <p14:creationId xmlns:p14="http://schemas.microsoft.com/office/powerpoint/2010/main" val="33542834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found n=13 full mediational studies on MOBC and n=6 partial tests</a:t>
            </a:r>
            <a:endParaRPr lang="en-US" dirty="0"/>
          </a:p>
        </p:txBody>
      </p:sp>
      <p:sp>
        <p:nvSpPr>
          <p:cNvPr id="3" name="Content Placeholder 2"/>
          <p:cNvSpPr>
            <a:spLocks noGrp="1"/>
          </p:cNvSpPr>
          <p:nvPr>
            <p:ph sz="quarter" idx="1"/>
          </p:nvPr>
        </p:nvSpPr>
        <p:spPr>
          <a:xfrm>
            <a:off x="457200" y="1600200"/>
            <a:ext cx="8458200" cy="4873752"/>
          </a:xfrm>
        </p:spPr>
        <p:txBody>
          <a:bodyPr/>
          <a:lstStyle/>
          <a:p>
            <a:pPr marL="0" indent="0">
              <a:buNone/>
            </a:pPr>
            <a:r>
              <a:rPr lang="en-US" sz="3200" dirty="0" smtClean="0"/>
              <a:t>Up until 2009, AA/TSF MOBC fell into three main categories, with most research conducted on/supporting (in descending order): </a:t>
            </a:r>
          </a:p>
          <a:p>
            <a:r>
              <a:rPr lang="en-US" b="1" dirty="0" smtClean="0"/>
              <a:t>Common factors </a:t>
            </a:r>
            <a:r>
              <a:rPr lang="en-US" dirty="0" smtClean="0"/>
              <a:t>(e.g., self-efficacy, motivation for abstinence; coping skills; social network changes)</a:t>
            </a:r>
          </a:p>
          <a:p>
            <a:r>
              <a:rPr lang="en-US" b="1" dirty="0" smtClean="0"/>
              <a:t>Specific AA practices </a:t>
            </a:r>
            <a:r>
              <a:rPr lang="en-US" dirty="0" smtClean="0"/>
              <a:t>(AA behaviors/activities, AA beliefs/cognitions)</a:t>
            </a:r>
          </a:p>
          <a:p>
            <a:r>
              <a:rPr lang="en-US" b="1" dirty="0" smtClean="0"/>
              <a:t>AA specific processes </a:t>
            </a:r>
            <a:r>
              <a:rPr lang="en-US" dirty="0" smtClean="0"/>
              <a:t>(e.g., spirituality)</a:t>
            </a:r>
          </a:p>
          <a:p>
            <a:pPr marL="0" indent="0">
              <a:buNone/>
            </a:pPr>
            <a:r>
              <a:rPr lang="en-US" dirty="0" smtClean="0"/>
              <a:t>BUT, since then, more studies conducted supporting AA’s own principal MOBC –spirituality…</a:t>
            </a:r>
            <a:endParaRPr lang="en-US" dirty="0"/>
          </a:p>
        </p:txBody>
      </p:sp>
    </p:spTree>
    <p:extLst>
      <p:ext uri="{BB962C8B-B14F-4D97-AF65-F5344CB8AC3E}">
        <p14:creationId xmlns:p14="http://schemas.microsoft.com/office/powerpoint/2010/main" val="3346036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604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54182"/>
            <a:ext cx="9144000" cy="6624432"/>
          </a:xfrm>
        </p:spPr>
      </p:pic>
      <p:sp>
        <p:nvSpPr>
          <p:cNvPr id="3" name="AutoShape 2" descr="Image result for alcoholism clinical and experimental resea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7507246" y="1506538"/>
            <a:ext cx="1741529" cy="2227262"/>
          </a:xfrm>
          <a:prstGeom prst="rect">
            <a:avLst/>
          </a:prstGeom>
        </p:spPr>
      </p:pic>
    </p:spTree>
    <p:extLst>
      <p:ext uri="{BB962C8B-B14F-4D97-AF65-F5344CB8AC3E}">
        <p14:creationId xmlns:p14="http://schemas.microsoft.com/office/powerpoint/2010/main" val="712972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8354" name="Picture 2"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8355" name="Picture 3"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8356" name="Picture 4"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8359" name="Picture 7"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8360" name="Picture 8"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8361" name="Picture 9"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8364" name="Picture 12"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8365" name="Picture 13"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8366" name="Picture 14" descr="clear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28367" name="Picture 15" descr="Multiple Dimensions of Spirituality in Recovery: A Lagged Mediational Analysis of Alcoholics Anonymous’ Principal Theoretical Mechanism of Behavior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81037"/>
            <a:ext cx="104775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047750" y="152400"/>
            <a:ext cx="6835400" cy="6553200"/>
          </a:xfrm>
          <a:prstGeom prst="rect">
            <a:avLst/>
          </a:prstGeom>
        </p:spPr>
      </p:pic>
      <p:pic>
        <p:nvPicPr>
          <p:cNvPr id="228362" name="Picture 10" descr="Multiple Dimensions of Spirituality in Recovery: A Lagged Mediational Analysis of Alcoholics Anonymous’ Principal Theoretical Mechanism of Behavior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9525"/>
            <a:ext cx="1447800" cy="188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16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 name="Picture 4"/>
          <p:cNvPicPr>
            <a:picLocks noChangeAspect="1"/>
          </p:cNvPicPr>
          <p:nvPr/>
        </p:nvPicPr>
        <p:blipFill>
          <a:blip r:embed="rId2"/>
          <a:stretch>
            <a:fillRect/>
          </a:stretch>
        </p:blipFill>
        <p:spPr>
          <a:xfrm>
            <a:off x="12700" y="0"/>
            <a:ext cx="8382000" cy="6781800"/>
          </a:xfrm>
          <a:prstGeom prst="rect">
            <a:avLst/>
          </a:prstGeom>
        </p:spPr>
      </p:pic>
      <p:pic>
        <p:nvPicPr>
          <p:cNvPr id="6" name="Picture 5"/>
          <p:cNvPicPr>
            <a:picLocks noChangeAspect="1"/>
          </p:cNvPicPr>
          <p:nvPr/>
        </p:nvPicPr>
        <p:blipFill>
          <a:blip r:embed="rId3"/>
          <a:stretch>
            <a:fillRect/>
          </a:stretch>
        </p:blipFill>
        <p:spPr>
          <a:xfrm>
            <a:off x="7715250" y="-12700"/>
            <a:ext cx="1428750" cy="2028825"/>
          </a:xfrm>
          <a:prstGeom prst="rect">
            <a:avLst/>
          </a:prstGeom>
        </p:spPr>
      </p:pic>
    </p:spTree>
    <p:extLst>
      <p:ext uri="{BB962C8B-B14F-4D97-AF65-F5344CB8AC3E}">
        <p14:creationId xmlns:p14="http://schemas.microsoft.com/office/powerpoint/2010/main" val="801373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237794" y="152400"/>
            <a:ext cx="8936843" cy="6444201"/>
          </a:xfrm>
          <a:prstGeom prst="rect">
            <a:avLst/>
          </a:prstGeom>
        </p:spPr>
      </p:pic>
      <p:sp>
        <p:nvSpPr>
          <p:cNvPr id="5" name="TextBox 4"/>
          <p:cNvSpPr txBox="1"/>
          <p:nvPr/>
        </p:nvSpPr>
        <p:spPr>
          <a:xfrm>
            <a:off x="5181600" y="3385133"/>
            <a:ext cx="3657600" cy="2246769"/>
          </a:xfrm>
          <a:prstGeom prst="rect">
            <a:avLst/>
          </a:prstGeom>
          <a:solidFill>
            <a:srgbClr val="FF0000"/>
          </a:solidFill>
        </p:spPr>
        <p:txBody>
          <a:bodyPr wrap="square" rtlCol="0">
            <a:spAutoFit/>
          </a:bodyPr>
          <a:lstStyle/>
          <a:p>
            <a:r>
              <a:rPr lang="en-US" sz="2000" dirty="0" smtClean="0">
                <a:solidFill>
                  <a:schemeClr val="bg1"/>
                </a:solidFill>
              </a:rPr>
              <a:t>AA shown to increase psychological well-being and reduce craving associated with experiencing AA’s 12 Promises, and </a:t>
            </a:r>
            <a:r>
              <a:rPr lang="en-US" sz="2000" dirty="0">
                <a:solidFill>
                  <a:schemeClr val="bg1"/>
                </a:solidFill>
              </a:rPr>
              <a:t>confer benefit </a:t>
            </a:r>
            <a:r>
              <a:rPr lang="en-US" sz="2000" dirty="0" smtClean="0">
                <a:solidFill>
                  <a:schemeClr val="bg1"/>
                </a:solidFill>
              </a:rPr>
              <a:t>(i.e., increased PDA) by significantly reducing craving</a:t>
            </a:r>
            <a:endParaRPr lang="en-US" sz="2000" dirty="0">
              <a:solidFill>
                <a:schemeClr val="bg1"/>
              </a:solidFill>
            </a:endParaRPr>
          </a:p>
        </p:txBody>
      </p:sp>
    </p:spTree>
    <p:extLst>
      <p:ext uri="{BB962C8B-B14F-4D97-AF65-F5344CB8AC3E}">
        <p14:creationId xmlns:p14="http://schemas.microsoft.com/office/powerpoint/2010/main" val="2900639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508289"/>
            <a:ext cx="9113838" cy="5203825"/>
          </a:xfrm>
        </p:spPr>
      </p:pic>
      <p:pic>
        <p:nvPicPr>
          <p:cNvPr id="2" name="Picture 1"/>
          <p:cNvPicPr>
            <a:picLocks noChangeAspect="1"/>
          </p:cNvPicPr>
          <p:nvPr/>
        </p:nvPicPr>
        <p:blipFill>
          <a:blip r:embed="rId3"/>
          <a:stretch>
            <a:fillRect/>
          </a:stretch>
        </p:blipFill>
        <p:spPr>
          <a:xfrm>
            <a:off x="7508240" y="-36136"/>
            <a:ext cx="1635760" cy="2133600"/>
          </a:xfrm>
          <a:prstGeom prst="rect">
            <a:avLst/>
          </a:prstGeom>
        </p:spPr>
      </p:pic>
      <p:sp>
        <p:nvSpPr>
          <p:cNvPr id="3" name="AutoShape 2" descr="Image result for journal of studies on alcohol and dru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2166144" y="381000"/>
            <a:ext cx="4629150" cy="990600"/>
          </a:xfrm>
          <a:prstGeom prst="rect">
            <a:avLst/>
          </a:prstGeom>
        </p:spPr>
      </p:pic>
    </p:spTree>
    <p:extLst>
      <p:ext uri="{BB962C8B-B14F-4D97-AF65-F5344CB8AC3E}">
        <p14:creationId xmlns:p14="http://schemas.microsoft.com/office/powerpoint/2010/main" val="2821838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0"/>
            <a:ext cx="7655442" cy="6553200"/>
          </a:xfrm>
          <a:prstGeom prst="rect">
            <a:avLst/>
          </a:prstGeom>
        </p:spPr>
      </p:pic>
      <p:pic>
        <p:nvPicPr>
          <p:cNvPr id="5" name="Picture 4"/>
          <p:cNvPicPr>
            <a:picLocks noChangeAspect="1"/>
          </p:cNvPicPr>
          <p:nvPr/>
        </p:nvPicPr>
        <p:blipFill>
          <a:blip r:embed="rId3"/>
          <a:stretch>
            <a:fillRect/>
          </a:stretch>
        </p:blipFill>
        <p:spPr>
          <a:xfrm>
            <a:off x="7699123" y="0"/>
            <a:ext cx="1444877" cy="1877731"/>
          </a:xfrm>
          <a:prstGeom prst="rect">
            <a:avLst/>
          </a:prstGeom>
        </p:spPr>
      </p:pic>
    </p:spTree>
    <p:extLst>
      <p:ext uri="{BB962C8B-B14F-4D97-AF65-F5344CB8AC3E}">
        <p14:creationId xmlns:p14="http://schemas.microsoft.com/office/powerpoint/2010/main" val="363997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573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304800"/>
            <a:ext cx="8382000" cy="6400800"/>
          </a:xfrm>
        </p:spPr>
      </p:pic>
    </p:spTree>
    <p:extLst>
      <p:ext uri="{BB962C8B-B14F-4D97-AF65-F5344CB8AC3E}">
        <p14:creationId xmlns:p14="http://schemas.microsoft.com/office/powerpoint/2010/main" val="1818230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634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0"/>
            <a:ext cx="7543800" cy="6773863"/>
          </a:xfrm>
        </p:spPr>
      </p:pic>
    </p:spTree>
    <p:extLst>
      <p:ext uri="{BB962C8B-B14F-4D97-AF65-F5344CB8AC3E}">
        <p14:creationId xmlns:p14="http://schemas.microsoft.com/office/powerpoint/2010/main" val="123500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33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5791200" cy="569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Image result for addiction jour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743" y="-3544"/>
            <a:ext cx="3048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38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457200" y="0"/>
            <a:ext cx="8008070" cy="6899722"/>
          </a:xfrm>
          <a:prstGeom prst="rect">
            <a:avLst/>
          </a:prstGeom>
        </p:spPr>
      </p:pic>
      <p:pic>
        <p:nvPicPr>
          <p:cNvPr id="6" name="Picture 10" descr="Multiple Dimensions of Spirituality in Recovery: A Lagged Mediational Analysis of Alcoholics Anonymous’ Principal Theoretical Mechanism of Behavior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9525"/>
            <a:ext cx="1447800" cy="188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3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665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81000"/>
            <a:ext cx="8153400" cy="6299200"/>
          </a:xfrm>
        </p:spPr>
      </p:pic>
      <p:sp>
        <p:nvSpPr>
          <p:cNvPr id="4" name="TextBox 3"/>
          <p:cNvSpPr txBox="1"/>
          <p:nvPr/>
        </p:nvSpPr>
        <p:spPr>
          <a:xfrm>
            <a:off x="5156200" y="4193044"/>
            <a:ext cx="4000500" cy="2677656"/>
          </a:xfrm>
          <a:prstGeom prst="rect">
            <a:avLst/>
          </a:prstGeom>
          <a:solidFill>
            <a:srgbClr val="C00000"/>
          </a:solidFill>
        </p:spPr>
        <p:txBody>
          <a:bodyPr wrap="square" rtlCol="0">
            <a:spAutoFit/>
          </a:bodyPr>
          <a:lstStyle/>
          <a:p>
            <a:r>
              <a:rPr lang="en-US" sz="2400" dirty="0" smtClean="0">
                <a:solidFill>
                  <a:schemeClr val="bg1"/>
                </a:solidFill>
              </a:rPr>
              <a:t>Based on prior mediators of AA on outcomes, several fully temporally lagged multiple mediator and moderated multiple mediator analyses have been conducted…</a:t>
            </a:r>
            <a:endParaRPr lang="en-US" sz="2400" dirty="0">
              <a:solidFill>
                <a:schemeClr val="bg1"/>
              </a:solidFill>
            </a:endParaRPr>
          </a:p>
        </p:txBody>
      </p:sp>
    </p:spTree>
    <p:extLst>
      <p:ext uri="{BB962C8B-B14F-4D97-AF65-F5344CB8AC3E}">
        <p14:creationId xmlns:p14="http://schemas.microsoft.com/office/powerpoint/2010/main" val="4130224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2800">
                <a:solidFill>
                  <a:schemeClr val="tx2"/>
                </a:solidFill>
                <a:latin typeface="Calibri" pitchFamily="34" charset="0"/>
              </a:defRPr>
            </a:lvl1pPr>
            <a:lvl2pPr marL="742950" indent="-285750" eaLnBrk="0" hangingPunct="0">
              <a:spcBef>
                <a:spcPct val="20000"/>
              </a:spcBef>
              <a:buFont typeface="Arial" pitchFamily="34"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pitchFamily="34" charset="0"/>
              <a:buChar char="–"/>
              <a:defRPr>
                <a:solidFill>
                  <a:schemeClr val="tx1"/>
                </a:solidFill>
                <a:latin typeface="Calibri" pitchFamily="34" charset="0"/>
              </a:defRPr>
            </a:lvl4pPr>
            <a:lvl5pPr marL="2057400" indent="-228600" eaLnBrk="0" hangingPunct="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Tx/>
              <a:buNone/>
            </a:pPr>
            <a:endParaRPr lang="en-US" altLang="en-US" sz="1800">
              <a:solidFill>
                <a:prstClr val="black"/>
              </a:solidFill>
              <a:cs typeface="Arial" charset="0"/>
            </a:endParaRPr>
          </a:p>
        </p:txBody>
      </p:sp>
      <p:graphicFrame>
        <p:nvGraphicFramePr>
          <p:cNvPr id="67587" name="Object 2"/>
          <p:cNvGraphicFramePr>
            <a:graphicFrameLocks noChangeAspect="1"/>
          </p:cNvGraphicFramePr>
          <p:nvPr/>
        </p:nvGraphicFramePr>
        <p:xfrm>
          <a:off x="420688" y="762000"/>
          <a:ext cx="8416925" cy="4975225"/>
        </p:xfrm>
        <a:graphic>
          <a:graphicData uri="http://schemas.openxmlformats.org/presentationml/2006/ole">
            <mc:AlternateContent xmlns:mc="http://schemas.openxmlformats.org/markup-compatibility/2006">
              <mc:Choice xmlns:v="urn:schemas-microsoft-com:vml" Requires="v">
                <p:oleObj spid="_x0000_s197455" r:id="rId3" imgW="7170949" imgH="3968460" progId="Visio.Drawing.6">
                  <p:embed/>
                </p:oleObj>
              </mc:Choice>
              <mc:Fallback>
                <p:oleObj r:id="rId3" imgW="7170949" imgH="396846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762000"/>
                        <a:ext cx="841692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88" name="TextBox 3"/>
          <p:cNvSpPr txBox="1">
            <a:spLocks noChangeArrowheads="1"/>
          </p:cNvSpPr>
          <p:nvPr/>
        </p:nvSpPr>
        <p:spPr bwMode="auto">
          <a:xfrm>
            <a:off x="214313" y="6165850"/>
            <a:ext cx="8929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2"/>
                </a:solidFill>
                <a:latin typeface="Calibri" pitchFamily="34" charset="0"/>
              </a:defRPr>
            </a:lvl1pPr>
            <a:lvl2pPr marL="742950" indent="-285750" eaLnBrk="0" hangingPunct="0">
              <a:spcBef>
                <a:spcPct val="20000"/>
              </a:spcBef>
              <a:buFont typeface="Arial" pitchFamily="34"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pitchFamily="34" charset="0"/>
              <a:buChar char="–"/>
              <a:defRPr>
                <a:solidFill>
                  <a:schemeClr val="tx1"/>
                </a:solidFill>
                <a:latin typeface="Calibri" pitchFamily="34" charset="0"/>
              </a:defRPr>
            </a:lvl4pPr>
            <a:lvl5pPr marL="2057400" indent="-228600" eaLnBrk="0" hangingPunct="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Tx/>
              <a:buNone/>
            </a:pPr>
            <a:r>
              <a:rPr lang="en-US" altLang="en-US" sz="1200" dirty="0">
                <a:solidFill>
                  <a:prstClr val="black"/>
                </a:solidFill>
                <a:cs typeface="Arial" charset="0"/>
              </a:rPr>
              <a:t>Source: Kelly, Hoeppner, Stout, Pagano (2012) , Determining the relative importance of the mechanisms of behavior change within Alcoholics Anonymous: A multiple mediator analysis. </a:t>
            </a:r>
            <a:r>
              <a:rPr lang="en-US" altLang="en-US" sz="1200" i="1" dirty="0">
                <a:solidFill>
                  <a:prstClr val="black"/>
                </a:solidFill>
                <a:cs typeface="Arial" charset="0"/>
              </a:rPr>
              <a:t>Addiction 107(2):289-99</a:t>
            </a:r>
          </a:p>
        </p:txBody>
      </p:sp>
    </p:spTree>
    <p:extLst>
      <p:ext uri="{BB962C8B-B14F-4D97-AF65-F5344CB8AC3E}">
        <p14:creationId xmlns:p14="http://schemas.microsoft.com/office/powerpoint/2010/main" val="400125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204D62A-E07C-4756-91F6-ED5D4DA8DB9D}" type="slidenum">
              <a:rPr lang="en-US" smtClean="0"/>
              <a:pPr>
                <a:defRPr/>
              </a:pPr>
              <a:t>33</a:t>
            </a:fld>
            <a:endParaRPr lang="en-US"/>
          </a:p>
        </p:txBody>
      </p:sp>
      <p:pic>
        <p:nvPicPr>
          <p:cNvPr id="1026" name="Picture 6"/>
          <p:cNvPicPr>
            <a:picLocks noGrp="1" noChangeAspect="1" noChangeArrowheads="1"/>
          </p:cNvPicPr>
          <p:nvPr>
            <p:ph type="tbl" idx="1"/>
          </p:nvPr>
        </p:nvPicPr>
        <p:blipFill>
          <a:blip r:embed="rId2" cstate="print"/>
          <a:srcRect/>
          <a:stretch>
            <a:fillRect/>
          </a:stretch>
        </p:blipFill>
        <p:spPr bwMode="auto">
          <a:xfrm>
            <a:off x="304800" y="671640"/>
            <a:ext cx="8229600" cy="5829174"/>
          </a:xfrm>
          <a:prstGeom prst="rect">
            <a:avLst/>
          </a:prstGeom>
          <a:noFill/>
          <a:ln w="9525">
            <a:noFill/>
            <a:miter lim="800000"/>
            <a:headEnd/>
            <a:tailEnd/>
          </a:ln>
        </p:spPr>
      </p:pic>
      <p:sp>
        <p:nvSpPr>
          <p:cNvPr id="6" name="Title 1"/>
          <p:cNvSpPr>
            <a:spLocks noGrp="1"/>
          </p:cNvSpPr>
          <p:nvPr>
            <p:ph type="title"/>
          </p:nvPr>
        </p:nvSpPr>
        <p:spPr>
          <a:xfrm>
            <a:off x="76200" y="304800"/>
            <a:ext cx="9144000" cy="381000"/>
          </a:xfrm>
        </p:spPr>
        <p:txBody>
          <a:bodyPr>
            <a:normAutofit fontScale="90000"/>
          </a:bodyPr>
          <a:lstStyle/>
          <a:p>
            <a:r>
              <a:rPr lang="en-US" sz="1800" dirty="0" smtClean="0"/>
              <a:t>Do more and less severely alcohol dependent individuals benefit from AA in the same or different ways? </a:t>
            </a:r>
            <a:endParaRPr lang="en-US" sz="1400" dirty="0"/>
          </a:p>
        </p:txBody>
      </p:sp>
      <p:sp>
        <p:nvSpPr>
          <p:cNvPr id="7" name="Line Callout 1 6"/>
          <p:cNvSpPr/>
          <p:nvPr/>
        </p:nvSpPr>
        <p:spPr bwMode="auto">
          <a:xfrm>
            <a:off x="4114800" y="685800"/>
            <a:ext cx="1295400" cy="2133600"/>
          </a:xfrm>
          <a:prstGeom prst="borderCallout1">
            <a:avLst>
              <a:gd name="adj1" fmla="val 47011"/>
              <a:gd name="adj2" fmla="val 556"/>
              <a:gd name="adj3" fmla="val 77374"/>
              <a:gd name="adj4" fmla="val -82500"/>
            </a:avLst>
          </a:prstGeom>
          <a:solidFill>
            <a:schemeClr val="accent3"/>
          </a:solidFill>
          <a:ln>
            <a:headEnd type="none" w="med" len="med"/>
            <a:tailEnd type="none" w="med" len="med"/>
          </a:ln>
        </p:spPr>
        <p:style>
          <a:lnRef idx="2">
            <a:schemeClr val="accent2"/>
          </a:lnRef>
          <a:fillRef idx="1002">
            <a:schemeClr val="lt2"/>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rPr>
              <a:t>effect of AA on alcohol use for AC was explained by social factors but also by S/R and through boosting NA ASE (DDD only)</a:t>
            </a:r>
          </a:p>
          <a:p>
            <a:pPr eaLnBrk="0" hangingPunct="0"/>
            <a:endParaRPr lang="en-US" dirty="0" smtClean="0">
              <a:solidFill>
                <a:schemeClr val="bg1"/>
              </a:solidFill>
            </a:endParaRPr>
          </a:p>
        </p:txBody>
      </p:sp>
      <p:cxnSp>
        <p:nvCxnSpPr>
          <p:cNvPr id="8" name="Straight Arrow Connector 7"/>
          <p:cNvCxnSpPr/>
          <p:nvPr/>
        </p:nvCxnSpPr>
        <p:spPr bwMode="auto">
          <a:xfrm>
            <a:off x="5410200" y="1600200"/>
            <a:ext cx="1828800" cy="6096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bwMode="auto">
          <a:xfrm>
            <a:off x="5410200" y="1905000"/>
            <a:ext cx="1447800" cy="11430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0" name="Line Callout 1 9"/>
          <p:cNvSpPr/>
          <p:nvPr/>
        </p:nvSpPr>
        <p:spPr bwMode="auto">
          <a:xfrm>
            <a:off x="4114800" y="3505200"/>
            <a:ext cx="1295400" cy="1752600"/>
          </a:xfrm>
          <a:prstGeom prst="borderCallout1">
            <a:avLst>
              <a:gd name="adj1" fmla="val 47011"/>
              <a:gd name="adj2" fmla="val 556"/>
              <a:gd name="adj3" fmla="val 135707"/>
              <a:gd name="adj4" fmla="val -128055"/>
            </a:avLst>
          </a:prstGeom>
          <a:solidFill>
            <a:schemeClr val="accent3"/>
          </a:solidFill>
          <a:ln>
            <a:headEnd type="none" w="med" len="med"/>
            <a:tailEnd type="none" w="med" len="med"/>
          </a:ln>
        </p:spPr>
        <p:style>
          <a:lnRef idx="2">
            <a:schemeClr val="accent2"/>
          </a:lnRef>
          <a:fillRef idx="1002">
            <a:schemeClr val="lt2"/>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rPr>
              <a:t>Majority of effect of AA on alcohol use for OP was explained by social factors</a:t>
            </a:r>
          </a:p>
          <a:p>
            <a:pPr eaLnBrk="0" hangingPunct="0"/>
            <a:endParaRPr lang="en-US" dirty="0" smtClean="0">
              <a:solidFill>
                <a:schemeClr val="bg1"/>
              </a:solidFill>
            </a:endParaRPr>
          </a:p>
        </p:txBody>
      </p:sp>
      <p:cxnSp>
        <p:nvCxnSpPr>
          <p:cNvPr id="11" name="Straight Arrow Connector 10"/>
          <p:cNvCxnSpPr>
            <a:stCxn id="10" idx="0"/>
          </p:cNvCxnSpPr>
          <p:nvPr/>
        </p:nvCxnSpPr>
        <p:spPr bwMode="auto">
          <a:xfrm>
            <a:off x="5410200" y="4381500"/>
            <a:ext cx="838200" cy="9525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2" name="TextBox 3"/>
          <p:cNvSpPr txBox="1">
            <a:spLocks noChangeArrowheads="1"/>
          </p:cNvSpPr>
          <p:nvPr/>
        </p:nvSpPr>
        <p:spPr bwMode="auto">
          <a:xfrm>
            <a:off x="214313" y="6500813"/>
            <a:ext cx="847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900" dirty="0">
                <a:solidFill>
                  <a:prstClr val="black"/>
                </a:solidFill>
              </a:rPr>
              <a:t>Source: Kelly, Hoeppner, Stout, Pagano (2012) , Determining the relative importance of the mechanisms of behavior change within Alcoholics Anonymous: </a:t>
            </a:r>
          </a:p>
          <a:p>
            <a:pPr eaLnBrk="1" hangingPunct="1"/>
            <a:r>
              <a:rPr lang="en-US" sz="900" dirty="0">
                <a:solidFill>
                  <a:prstClr val="black"/>
                </a:solidFill>
              </a:rPr>
              <a:t>A multiple mediator analysis. </a:t>
            </a:r>
            <a:r>
              <a:rPr lang="en-US" sz="900" i="1" dirty="0">
                <a:solidFill>
                  <a:prstClr val="black"/>
                </a:solidFill>
              </a:rPr>
              <a:t>Addiction 107(2):289-99</a:t>
            </a:r>
          </a:p>
        </p:txBody>
      </p:sp>
    </p:spTree>
    <p:extLst>
      <p:ext uri="{BB962C8B-B14F-4D97-AF65-F5344CB8AC3E}">
        <p14:creationId xmlns:p14="http://schemas.microsoft.com/office/powerpoint/2010/main" val="58235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 y="0"/>
            <a:ext cx="9035143" cy="359229"/>
          </a:xfrm>
        </p:spPr>
        <p:txBody>
          <a:bodyPr>
            <a:normAutofit fontScale="90000"/>
          </a:bodyPr>
          <a:lstStyle/>
          <a:p>
            <a:r>
              <a:rPr lang="en-US" sz="2000" dirty="0" smtClean="0"/>
              <a:t>Do men and women benefit from AA in the same ways? </a:t>
            </a:r>
            <a:endParaRPr lang="en-US" sz="1400" dirty="0"/>
          </a:p>
        </p:txBody>
      </p:sp>
      <p:sp>
        <p:nvSpPr>
          <p:cNvPr id="4" name="Slide Number Placeholder 3"/>
          <p:cNvSpPr>
            <a:spLocks noGrp="1"/>
          </p:cNvSpPr>
          <p:nvPr>
            <p:ph type="sldNum" sz="quarter" idx="12"/>
          </p:nvPr>
        </p:nvSpPr>
        <p:spPr/>
        <p:txBody>
          <a:bodyPr/>
          <a:lstStyle/>
          <a:p>
            <a:pPr>
              <a:defRPr/>
            </a:pPr>
            <a:fld id="{8B6DBF08-0386-4DD8-9933-913850CA641F}" type="slidenum">
              <a:rPr lang="en-US" smtClean="0">
                <a:solidFill>
                  <a:srgbClr val="FFFFFF"/>
                </a:solidFill>
              </a:rPr>
              <a:pPr>
                <a:defRPr/>
              </a:pPr>
              <a:t>34</a:t>
            </a:fld>
            <a:endParaRPr lang="en-US">
              <a:solidFill>
                <a:srgbClr val="FFFFFF"/>
              </a:solidFill>
            </a:endParaRPr>
          </a:p>
        </p:txBody>
      </p:sp>
      <p:sp>
        <p:nvSpPr>
          <p:cNvPr id="5" name="TextBox 3"/>
          <p:cNvSpPr txBox="1">
            <a:spLocks noChangeArrowheads="1"/>
          </p:cNvSpPr>
          <p:nvPr/>
        </p:nvSpPr>
        <p:spPr bwMode="auto">
          <a:xfrm>
            <a:off x="214313" y="6500813"/>
            <a:ext cx="8472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900" dirty="0">
                <a:solidFill>
                  <a:prstClr val="black"/>
                </a:solidFill>
              </a:rPr>
              <a:t>Source: </a:t>
            </a:r>
            <a:r>
              <a:rPr lang="en-US" sz="900" dirty="0" smtClean="0">
                <a:solidFill>
                  <a:prstClr val="black"/>
                </a:solidFill>
              </a:rPr>
              <a:t>Kelly and Hoeppner (2013) </a:t>
            </a:r>
            <a:r>
              <a:rPr lang="en-US" sz="900" dirty="0">
                <a:solidFill>
                  <a:prstClr val="black"/>
                </a:solidFill>
              </a:rPr>
              <a:t>, </a:t>
            </a:r>
            <a:r>
              <a:rPr lang="en-US" sz="900" b="1" dirty="0"/>
              <a:t>Does Alcoholics Anonymous work differently for men and women? A moderated multiple-mediation analysis in a large clinical sample</a:t>
            </a:r>
            <a:r>
              <a:rPr lang="en-US" sz="900" b="1" dirty="0" smtClean="0"/>
              <a:t>. </a:t>
            </a:r>
            <a:r>
              <a:rPr lang="en-US" sz="900" b="1" i="1" dirty="0" smtClean="0"/>
              <a:t>Drug and Alcohol Dependence</a:t>
            </a:r>
            <a:endParaRPr lang="en-US" sz="900" b="1" i="1" dirty="0"/>
          </a:p>
        </p:txBody>
      </p:sp>
      <p:sp>
        <p:nvSpPr>
          <p:cNvPr id="3" name="Line Callout 2 2"/>
          <p:cNvSpPr/>
          <p:nvPr/>
        </p:nvSpPr>
        <p:spPr>
          <a:xfrm>
            <a:off x="3459956" y="179614"/>
            <a:ext cx="1981200" cy="6031945"/>
          </a:xfrm>
          <a:prstGeom prst="borderCallout2">
            <a:avLst>
              <a:gd name="adj1" fmla="val 18750"/>
              <a:gd name="adj2" fmla="val -8333"/>
              <a:gd name="adj3" fmla="val 18750"/>
              <a:gd name="adj4" fmla="val -4488"/>
              <a:gd name="adj5" fmla="val 18807"/>
              <a:gd name="adj6" fmla="val -628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  ASE was a MOBC for women but not men - suggests that boosts in NA ASE were available in AA but men didn’t find this aspect relevant.</a:t>
            </a:r>
          </a:p>
          <a:p>
            <a:pPr algn="ctr"/>
            <a:r>
              <a:rPr lang="en-US" dirty="0" smtClean="0"/>
              <a:t>For men, AA was a way to help them find new sober friends and boost their social ASE much more than women</a:t>
            </a:r>
            <a:endParaRPr lang="en-US" dirty="0"/>
          </a:p>
        </p:txBody>
      </p:sp>
    </p:spTree>
    <p:extLst>
      <p:ext uri="{BB962C8B-B14F-4D97-AF65-F5344CB8AC3E}">
        <p14:creationId xmlns:p14="http://schemas.microsoft.com/office/powerpoint/2010/main" val="1768523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r>
              <a:rPr lang="en-US" sz="2000" dirty="0" smtClean="0"/>
              <a:t>Do young Adults benefit as much and in the same ways as older adults</a:t>
            </a:r>
            <a:endParaRPr lang="en-US" sz="2000" dirty="0"/>
          </a:p>
        </p:txBody>
      </p:sp>
      <p:graphicFrame>
        <p:nvGraphicFramePr>
          <p:cNvPr id="4" name="Chart 3"/>
          <p:cNvGraphicFramePr>
            <a:graphicFrameLocks/>
          </p:cNvGraphicFramePr>
          <p:nvPr>
            <p:extLst>
              <p:ext uri="{D42A27DB-BD31-4B8C-83A1-F6EECF244321}">
                <p14:modId xmlns:p14="http://schemas.microsoft.com/office/powerpoint/2010/main" val="4108409591"/>
              </p:ext>
            </p:extLst>
          </p:nvPr>
        </p:nvGraphicFramePr>
        <p:xfrm>
          <a:off x="533400" y="3657600"/>
          <a:ext cx="3810000" cy="2828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86351436"/>
              </p:ext>
            </p:extLst>
          </p:nvPr>
        </p:nvGraphicFramePr>
        <p:xfrm>
          <a:off x="609600" y="533400"/>
          <a:ext cx="3629025" cy="2876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671693068"/>
              </p:ext>
            </p:extLst>
          </p:nvPr>
        </p:nvGraphicFramePr>
        <p:xfrm>
          <a:off x="5029200" y="3733800"/>
          <a:ext cx="3810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790030606"/>
              </p:ext>
            </p:extLst>
          </p:nvPr>
        </p:nvGraphicFramePr>
        <p:xfrm>
          <a:off x="4953000" y="609600"/>
          <a:ext cx="3667125" cy="288607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3"/>
          <p:cNvSpPr txBox="1">
            <a:spLocks noChangeArrowheads="1"/>
          </p:cNvSpPr>
          <p:nvPr/>
        </p:nvSpPr>
        <p:spPr bwMode="auto">
          <a:xfrm>
            <a:off x="214313" y="6500813"/>
            <a:ext cx="8472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900" dirty="0">
                <a:solidFill>
                  <a:prstClr val="black"/>
                </a:solidFill>
              </a:rPr>
              <a:t>Source: </a:t>
            </a:r>
            <a:r>
              <a:rPr lang="en-US" sz="900" dirty="0" smtClean="0">
                <a:solidFill>
                  <a:prstClr val="black"/>
                </a:solidFill>
              </a:rPr>
              <a:t>Hoeppner , Hoeppner, Kelly (2014) </a:t>
            </a:r>
            <a:r>
              <a:rPr lang="en-US" sz="900" dirty="0">
                <a:solidFill>
                  <a:prstClr val="black"/>
                </a:solidFill>
              </a:rPr>
              <a:t>, </a:t>
            </a:r>
            <a:r>
              <a:rPr lang="en-US" sz="900" b="1" dirty="0"/>
              <a:t>Do young people benefit from AA as much, and in the same ways, as adult aged 30+? A moderated multiple mediation </a:t>
            </a:r>
            <a:r>
              <a:rPr lang="en-US" sz="900" b="1" dirty="0" smtClean="0"/>
              <a:t>analysis.</a:t>
            </a:r>
            <a:r>
              <a:rPr lang="en-US" sz="900" b="1" i="1" dirty="0"/>
              <a:t> </a:t>
            </a:r>
            <a:r>
              <a:rPr lang="en-US" sz="900" b="1" i="1" dirty="0" smtClean="0"/>
              <a:t>Drug and Alcohol Dependence.</a:t>
            </a:r>
            <a:endParaRPr lang="en-US" sz="900" b="1" dirty="0"/>
          </a:p>
        </p:txBody>
      </p:sp>
      <p:sp>
        <p:nvSpPr>
          <p:cNvPr id="9" name="Line Callout 2 8"/>
          <p:cNvSpPr/>
          <p:nvPr/>
        </p:nvSpPr>
        <p:spPr>
          <a:xfrm>
            <a:off x="3429000" y="533400"/>
            <a:ext cx="2514600" cy="5715000"/>
          </a:xfrm>
          <a:prstGeom prst="borderCallout2">
            <a:avLst>
              <a:gd name="adj1" fmla="val 18750"/>
              <a:gd name="adj2" fmla="val -8333"/>
              <a:gd name="adj3" fmla="val 18750"/>
              <a:gd name="adj4" fmla="val -4488"/>
              <a:gd name="adj5" fmla="val 18807"/>
              <a:gd name="adj6" fmla="val -628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Young people (18-29yrs) benefitted as much as older adults, but these 6 MOBCs explained a much lower proportion of their benefit</a:t>
            </a:r>
            <a:endParaRPr lang="en-US" sz="1600" dirty="0"/>
          </a:p>
          <a:p>
            <a:pPr algn="ctr"/>
            <a:endParaRPr lang="en-US" sz="1600" dirty="0" smtClean="0"/>
          </a:p>
          <a:p>
            <a:pPr algn="ctr"/>
            <a:r>
              <a:rPr lang="en-US" sz="1600" dirty="0" smtClean="0"/>
              <a:t>The way AA helped young people differed also - mostly by helping them drop high risk social network members and boosting their social ASE; young people did not find new friends in AA (perhaps due to lack of sober same aged peers) and did not benefit via spirituality as much as older adults</a:t>
            </a:r>
            <a:endParaRPr lang="en-US" sz="1600" dirty="0"/>
          </a:p>
        </p:txBody>
      </p:sp>
    </p:spTree>
    <p:extLst>
      <p:ext uri="{BB962C8B-B14F-4D97-AF65-F5344CB8AC3E}">
        <p14:creationId xmlns:p14="http://schemas.microsoft.com/office/powerpoint/2010/main" val="3180948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715962"/>
          </a:xfrm>
        </p:spPr>
        <p:txBody>
          <a:bodyPr>
            <a:normAutofit fontScale="90000"/>
          </a:bodyPr>
          <a:lstStyle/>
          <a:p>
            <a:r>
              <a:rPr lang="en-US" sz="2800" dirty="0" smtClean="0"/>
              <a:t>Moderated-Mechanisms: AA effects Moderated by Severity, Gender, Age…</a:t>
            </a:r>
            <a:endParaRPr lang="en-US" sz="2800" dirty="0"/>
          </a:p>
        </p:txBody>
      </p:sp>
      <p:sp>
        <p:nvSpPr>
          <p:cNvPr id="3" name="Content Placeholder 2"/>
          <p:cNvSpPr>
            <a:spLocks noGrp="1"/>
          </p:cNvSpPr>
          <p:nvPr>
            <p:ph idx="1"/>
          </p:nvPr>
        </p:nvSpPr>
        <p:spPr>
          <a:xfrm>
            <a:off x="152400" y="1066800"/>
            <a:ext cx="8610600" cy="5715000"/>
          </a:xfrm>
        </p:spPr>
        <p:txBody>
          <a:bodyPr/>
          <a:lstStyle/>
          <a:p>
            <a:pPr marL="0" indent="0">
              <a:buNone/>
            </a:pPr>
            <a:r>
              <a:rPr lang="en-US" sz="1400" b="1" dirty="0" smtClean="0"/>
              <a:t>CONCLUSIONS</a:t>
            </a:r>
          </a:p>
          <a:p>
            <a:pPr lvl="1"/>
            <a:r>
              <a:rPr lang="en-US" sz="1800" dirty="0" smtClean="0"/>
              <a:t>6 mediators = about 50% of direct effect of AA on drinking (other 50%?)</a:t>
            </a:r>
          </a:p>
          <a:p>
            <a:pPr lvl="1"/>
            <a:endParaRPr lang="en-US" sz="1800" b="1" u="sng" dirty="0"/>
          </a:p>
          <a:p>
            <a:pPr lvl="1"/>
            <a:r>
              <a:rPr lang="en-US" sz="1800" dirty="0" smtClean="0"/>
              <a:t>Proportion of direct effect explained even lower among young adults; </a:t>
            </a:r>
            <a:r>
              <a:rPr lang="en-US" sz="1800" b="1" dirty="0" smtClean="0"/>
              <a:t>more research needed on how young people benefit</a:t>
            </a:r>
            <a:r>
              <a:rPr lang="en-US" sz="1800" dirty="0" smtClean="0"/>
              <a:t> </a:t>
            </a:r>
            <a:endParaRPr lang="en-US" sz="1800" dirty="0"/>
          </a:p>
          <a:p>
            <a:pPr lvl="1"/>
            <a:endParaRPr lang="en-US" sz="1800" dirty="0" smtClean="0"/>
          </a:p>
          <a:p>
            <a:pPr lvl="1"/>
            <a:r>
              <a:rPr lang="en-US" sz="1800" dirty="0" smtClean="0"/>
              <a:t>Of note, this MOBC research finds that </a:t>
            </a:r>
            <a:r>
              <a:rPr lang="en-US" sz="1800" b="1" u="sng" dirty="0" smtClean="0"/>
              <a:t>the same entity/intervention </a:t>
            </a:r>
            <a:r>
              <a:rPr lang="en-US" sz="1800" dirty="0" smtClean="0"/>
              <a:t>(i.e., AA) </a:t>
            </a:r>
            <a:r>
              <a:rPr lang="en-US" sz="1800" b="1" u="sng" dirty="0" smtClean="0"/>
              <a:t>produces</a:t>
            </a:r>
            <a:r>
              <a:rPr lang="en-US" sz="1800" u="sng" dirty="0" smtClean="0"/>
              <a:t> </a:t>
            </a:r>
            <a:r>
              <a:rPr lang="en-US" sz="1800" b="1" u="sng" dirty="0" smtClean="0"/>
              <a:t>benefits that differ</a:t>
            </a:r>
            <a:r>
              <a:rPr lang="en-US" sz="1800" b="1" dirty="0" smtClean="0"/>
              <a:t> in nature and magnitude between more severely alcohol involved/impaired and less severely alcohol involved/impaired; men and women; and, young adults and adults 30+</a:t>
            </a:r>
          </a:p>
          <a:p>
            <a:pPr lvl="1"/>
            <a:endParaRPr lang="en-US" sz="1800" dirty="0" smtClean="0"/>
          </a:p>
          <a:p>
            <a:pPr lvl="1"/>
            <a:r>
              <a:rPr lang="en-US" sz="1800" dirty="0" smtClean="0"/>
              <a:t>Differences may reflect </a:t>
            </a:r>
            <a:r>
              <a:rPr lang="en-US" sz="1800" dirty="0"/>
              <a:t>differing needs based on recovery challenges </a:t>
            </a:r>
            <a:r>
              <a:rPr lang="en-US" sz="1800" b="1" dirty="0"/>
              <a:t>related to </a:t>
            </a:r>
            <a:r>
              <a:rPr lang="en-US" sz="1800" b="1" dirty="0" smtClean="0"/>
              <a:t>differing symptom profiles, degree of subjective suffering and perceived severity/threat, life-stage based recovery contexts, and gender-based </a:t>
            </a:r>
            <a:r>
              <a:rPr lang="en-US" sz="1800" b="1" dirty="0"/>
              <a:t>social roles </a:t>
            </a:r>
            <a:r>
              <a:rPr lang="en-US" sz="1800" b="1" dirty="0" smtClean="0"/>
              <a:t>&amp; drinking </a:t>
            </a:r>
            <a:r>
              <a:rPr lang="en-US" sz="1800" b="1" dirty="0"/>
              <a:t>contexts </a:t>
            </a:r>
            <a:endParaRPr lang="en-US" sz="1800" b="1" dirty="0" smtClean="0"/>
          </a:p>
          <a:p>
            <a:pPr lvl="1"/>
            <a:endParaRPr lang="en-US" sz="1800" dirty="0" smtClean="0"/>
          </a:p>
          <a:p>
            <a:pPr lvl="1"/>
            <a:endParaRPr lang="en-US" sz="2000" dirty="0"/>
          </a:p>
          <a:p>
            <a:endParaRPr lang="en-US" dirty="0"/>
          </a:p>
        </p:txBody>
      </p:sp>
    </p:spTree>
    <p:extLst>
      <p:ext uri="{BB962C8B-B14F-4D97-AF65-F5344CB8AC3E}">
        <p14:creationId xmlns:p14="http://schemas.microsoft.com/office/powerpoint/2010/main" val="3444871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89379" y="6531"/>
            <a:ext cx="5803242" cy="6699069"/>
          </a:xfrm>
          <a:prstGeom prst="rect">
            <a:avLst/>
          </a:prstGeom>
        </p:spPr>
      </p:pic>
      <p:sp>
        <p:nvSpPr>
          <p:cNvPr id="3" name="Content Placeholder 2"/>
          <p:cNvSpPr>
            <a:spLocks noGrp="1"/>
          </p:cNvSpPr>
          <p:nvPr>
            <p:ph sz="quarter" idx="1"/>
          </p:nvPr>
        </p:nvSpPr>
        <p:spPr>
          <a:xfrm>
            <a:off x="5073321" y="533400"/>
            <a:ext cx="4038600" cy="3133545"/>
          </a:xfrm>
          <a:solidFill>
            <a:srgbClr val="FF0000"/>
          </a:solidFill>
        </p:spPr>
        <p:txBody>
          <a:bodyPr/>
          <a:lstStyle/>
          <a:p>
            <a:pPr marL="0" indent="0">
              <a:buNone/>
            </a:pPr>
            <a:r>
              <a:rPr lang="en-US" sz="2000" dirty="0">
                <a:solidFill>
                  <a:schemeClr val="bg1"/>
                </a:solidFill>
              </a:rPr>
              <a:t>Similar to psychotherapy literature </a:t>
            </a:r>
            <a:r>
              <a:rPr lang="en-US" sz="2000" dirty="0" smtClean="0">
                <a:solidFill>
                  <a:schemeClr val="bg1"/>
                </a:solidFill>
              </a:rPr>
              <a:t>rather </a:t>
            </a:r>
            <a:r>
              <a:rPr lang="en-US" sz="2000" dirty="0">
                <a:solidFill>
                  <a:schemeClr val="bg1"/>
                </a:solidFill>
              </a:rPr>
              <a:t>than thinking about how AA or similar </a:t>
            </a:r>
            <a:r>
              <a:rPr lang="en-US" sz="2000" dirty="0" smtClean="0">
                <a:solidFill>
                  <a:schemeClr val="bg1"/>
                </a:solidFill>
              </a:rPr>
              <a:t>interventions “work”, </a:t>
            </a:r>
            <a:r>
              <a:rPr lang="en-US" sz="2000" dirty="0">
                <a:solidFill>
                  <a:schemeClr val="bg1"/>
                </a:solidFill>
              </a:rPr>
              <a:t>better to think how individuals use or make these </a:t>
            </a:r>
            <a:r>
              <a:rPr lang="en-US" sz="2000" dirty="0" smtClean="0">
                <a:solidFill>
                  <a:schemeClr val="bg1"/>
                </a:solidFill>
              </a:rPr>
              <a:t>interventions work </a:t>
            </a:r>
            <a:r>
              <a:rPr lang="en-US" sz="2000" dirty="0">
                <a:solidFill>
                  <a:schemeClr val="bg1"/>
                </a:solidFill>
              </a:rPr>
              <a:t>for them – to meet most salient needs at any given phase of recovery</a:t>
            </a:r>
          </a:p>
          <a:p>
            <a:endParaRPr lang="en-US" sz="2000" dirty="0"/>
          </a:p>
        </p:txBody>
      </p:sp>
    </p:spTree>
    <p:extLst>
      <p:ext uri="{BB962C8B-B14F-4D97-AF65-F5344CB8AC3E}">
        <p14:creationId xmlns:p14="http://schemas.microsoft.com/office/powerpoint/2010/main" val="1422854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6200" y="1371600"/>
            <a:ext cx="8991600" cy="4953000"/>
          </a:xfrm>
        </p:spPr>
        <p:txBody>
          <a:bodyPr/>
          <a:lstStyle/>
          <a:p>
            <a:r>
              <a:rPr lang="en-US" sz="2800" dirty="0" smtClean="0">
                <a:solidFill>
                  <a:schemeClr val="bg1">
                    <a:lumMod val="40000"/>
                    <a:lumOff val="60000"/>
                  </a:schemeClr>
                </a:solidFill>
              </a:rPr>
              <a:t>Is there a real effect of AA/TSF that needs explaining? Does AA participation (causally) lead to better outcomes? </a:t>
            </a:r>
          </a:p>
          <a:p>
            <a:r>
              <a:rPr lang="en-US" sz="2800" dirty="0" smtClean="0">
                <a:solidFill>
                  <a:schemeClr val="bg1">
                    <a:lumMod val="40000"/>
                    <a:lumOff val="60000"/>
                  </a:schemeClr>
                </a:solidFill>
              </a:rPr>
              <a:t>What is/are the </a:t>
            </a:r>
            <a:r>
              <a:rPr lang="en-US" sz="2800" dirty="0">
                <a:solidFill>
                  <a:schemeClr val="bg1">
                    <a:lumMod val="40000"/>
                    <a:lumOff val="60000"/>
                  </a:schemeClr>
                </a:solidFill>
              </a:rPr>
              <a:t>mechanism/s of interest to </a:t>
            </a:r>
            <a:r>
              <a:rPr lang="en-US" sz="2800" dirty="0" smtClean="0">
                <a:solidFill>
                  <a:schemeClr val="bg1">
                    <a:lumMod val="40000"/>
                    <a:lumOff val="60000"/>
                  </a:schemeClr>
                </a:solidFill>
              </a:rPr>
              <a:t>the study of AA/TSF?</a:t>
            </a:r>
          </a:p>
          <a:p>
            <a:r>
              <a:rPr lang="en-US" sz="2800" dirty="0" smtClean="0">
                <a:solidFill>
                  <a:schemeClr val="tx1"/>
                </a:solidFill>
              </a:rPr>
              <a:t>What are the implications </a:t>
            </a:r>
            <a:r>
              <a:rPr lang="en-US" sz="2800" dirty="0">
                <a:solidFill>
                  <a:schemeClr val="tx1"/>
                </a:solidFill>
              </a:rPr>
              <a:t>of </a:t>
            </a:r>
            <a:r>
              <a:rPr lang="en-US" sz="2800" dirty="0" smtClean="0">
                <a:solidFill>
                  <a:schemeClr val="tx1"/>
                </a:solidFill>
              </a:rPr>
              <a:t>AA/TSF MOBC research for </a:t>
            </a:r>
            <a:r>
              <a:rPr lang="en-US" sz="2800" dirty="0">
                <a:solidFill>
                  <a:schemeClr val="tx1"/>
                </a:solidFill>
              </a:rPr>
              <a:t>direct care to patients and/or programs/service </a:t>
            </a:r>
            <a:r>
              <a:rPr lang="en-US" sz="2800" dirty="0" smtClean="0">
                <a:solidFill>
                  <a:schemeClr val="tx1"/>
                </a:solidFill>
              </a:rPr>
              <a:t>contexts?</a:t>
            </a:r>
          </a:p>
          <a:p>
            <a:r>
              <a:rPr lang="en-US" sz="2800" dirty="0" smtClean="0">
                <a:solidFill>
                  <a:schemeClr val="bg1">
                    <a:lumMod val="40000"/>
                    <a:lumOff val="60000"/>
                  </a:schemeClr>
                </a:solidFill>
              </a:rPr>
              <a:t>What are the next </a:t>
            </a:r>
            <a:r>
              <a:rPr lang="en-US" sz="2800" dirty="0">
                <a:solidFill>
                  <a:schemeClr val="bg1">
                    <a:lumMod val="40000"/>
                    <a:lumOff val="60000"/>
                  </a:schemeClr>
                </a:solidFill>
              </a:rPr>
              <a:t>steps for your work in relation to informing direct care to patients and/or programs/service </a:t>
            </a:r>
            <a:r>
              <a:rPr lang="en-US" sz="2800" dirty="0" smtClean="0">
                <a:solidFill>
                  <a:schemeClr val="bg1">
                    <a:lumMod val="40000"/>
                    <a:lumOff val="60000"/>
                  </a:schemeClr>
                </a:solidFill>
              </a:rPr>
              <a:t>contexts?</a:t>
            </a:r>
            <a:r>
              <a:rPr lang="en-US" sz="2800" dirty="0">
                <a:solidFill>
                  <a:schemeClr val="bg1">
                    <a:lumMod val="40000"/>
                    <a:lumOff val="60000"/>
                  </a:schemeClr>
                </a:solidFill>
              </a:rPr>
              <a:t> </a:t>
            </a:r>
          </a:p>
        </p:txBody>
      </p:sp>
    </p:spTree>
    <p:extLst>
      <p:ext uri="{BB962C8B-B14F-4D97-AF65-F5344CB8AC3E}">
        <p14:creationId xmlns:p14="http://schemas.microsoft.com/office/powerpoint/2010/main" val="1740819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9"/>
          <p:cNvSpPr/>
          <p:nvPr/>
        </p:nvSpPr>
        <p:spPr>
          <a:xfrm>
            <a:off x="3604668" y="3650724"/>
            <a:ext cx="2552700" cy="228599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Negative Affect Abstinence self-efficacy</a:t>
            </a:r>
            <a:endParaRPr lang="en-US" sz="1600" dirty="0">
              <a:solidFill>
                <a:prstClr val="white"/>
              </a:solidFill>
            </a:endParaRPr>
          </a:p>
        </p:txBody>
      </p:sp>
      <p:sp>
        <p:nvSpPr>
          <p:cNvPr id="23" name="Oval 22"/>
          <p:cNvSpPr/>
          <p:nvPr/>
        </p:nvSpPr>
        <p:spPr>
          <a:xfrm>
            <a:off x="553138" y="293213"/>
            <a:ext cx="3716124" cy="350480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Social network</a:t>
            </a:r>
          </a:p>
          <a:p>
            <a:pPr algn="ctr"/>
            <a:endParaRPr lang="en-US" sz="1600" dirty="0">
              <a:solidFill>
                <a:prstClr val="white"/>
              </a:solidFill>
            </a:endParaRPr>
          </a:p>
        </p:txBody>
      </p:sp>
      <p:sp>
        <p:nvSpPr>
          <p:cNvPr id="17" name="Oval 16"/>
          <p:cNvSpPr/>
          <p:nvPr/>
        </p:nvSpPr>
        <p:spPr>
          <a:xfrm>
            <a:off x="4616924" y="987063"/>
            <a:ext cx="1830764" cy="1547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Spirituality</a:t>
            </a:r>
            <a:endParaRPr lang="en-US" sz="1600" dirty="0">
              <a:solidFill>
                <a:prstClr val="white"/>
              </a:solidFill>
            </a:endParaRPr>
          </a:p>
        </p:txBody>
      </p:sp>
      <p:sp>
        <p:nvSpPr>
          <p:cNvPr id="18" name="Oval 17"/>
          <p:cNvSpPr/>
          <p:nvPr/>
        </p:nvSpPr>
        <p:spPr>
          <a:xfrm>
            <a:off x="2945139" y="1807982"/>
            <a:ext cx="2552700" cy="2285999"/>
          </a:xfrm>
          <a:prstGeom prst="ellipse">
            <a:avLst/>
          </a:prstGeom>
          <a:solidFill>
            <a:srgbClr val="08CE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Social Abstinence self-efficacy</a:t>
            </a:r>
            <a:endParaRPr lang="en-US" sz="1600" dirty="0">
              <a:solidFill>
                <a:prstClr val="white"/>
              </a:solidFill>
            </a:endParaRPr>
          </a:p>
        </p:txBody>
      </p:sp>
      <p:sp>
        <p:nvSpPr>
          <p:cNvPr id="19" name="Oval 18"/>
          <p:cNvSpPr/>
          <p:nvPr/>
        </p:nvSpPr>
        <p:spPr>
          <a:xfrm>
            <a:off x="1164894" y="3403861"/>
            <a:ext cx="2194484" cy="19254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Recovery motivation</a:t>
            </a:r>
            <a:endParaRPr lang="en-US" sz="1600" dirty="0">
              <a:solidFill>
                <a:prstClr val="white"/>
              </a:solidFill>
            </a:endParaRPr>
          </a:p>
        </p:txBody>
      </p:sp>
      <p:sp>
        <p:nvSpPr>
          <p:cNvPr id="20" name="Oval 19"/>
          <p:cNvSpPr/>
          <p:nvPr/>
        </p:nvSpPr>
        <p:spPr>
          <a:xfrm>
            <a:off x="2348991" y="4808650"/>
            <a:ext cx="1828800" cy="1600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Impulsivity</a:t>
            </a:r>
            <a:endParaRPr lang="en-US" sz="1600" dirty="0">
              <a:solidFill>
                <a:prstClr val="white"/>
              </a:solidFill>
            </a:endParaRPr>
          </a:p>
        </p:txBody>
      </p:sp>
      <p:sp>
        <p:nvSpPr>
          <p:cNvPr id="21" name="Oval 20"/>
          <p:cNvSpPr/>
          <p:nvPr/>
        </p:nvSpPr>
        <p:spPr>
          <a:xfrm>
            <a:off x="5283830" y="4704756"/>
            <a:ext cx="1664804" cy="155974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Craving</a:t>
            </a:r>
            <a:endParaRPr lang="en-US" sz="1600" dirty="0">
              <a:solidFill>
                <a:prstClr val="white"/>
              </a:solidFill>
            </a:endParaRPr>
          </a:p>
        </p:txBody>
      </p:sp>
      <p:sp>
        <p:nvSpPr>
          <p:cNvPr id="22" name="Oval 21"/>
          <p:cNvSpPr/>
          <p:nvPr/>
        </p:nvSpPr>
        <p:spPr>
          <a:xfrm>
            <a:off x="5290918" y="2546612"/>
            <a:ext cx="1983655" cy="181996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Coping skills</a:t>
            </a:r>
            <a:endParaRPr lang="en-US" sz="1600" dirty="0">
              <a:solidFill>
                <a:prstClr val="white"/>
              </a:solidFill>
            </a:endParaRPr>
          </a:p>
        </p:txBody>
      </p:sp>
      <p:sp>
        <p:nvSpPr>
          <p:cNvPr id="2" name="TextBox 1"/>
          <p:cNvSpPr txBox="1"/>
          <p:nvPr/>
        </p:nvSpPr>
        <p:spPr>
          <a:xfrm>
            <a:off x="1829446" y="-20747"/>
            <a:ext cx="6699398" cy="369332"/>
          </a:xfrm>
          <a:prstGeom prst="rect">
            <a:avLst/>
          </a:prstGeom>
          <a:noFill/>
        </p:spPr>
        <p:txBody>
          <a:bodyPr wrap="none" rtlCol="0">
            <a:spAutoFit/>
          </a:bodyPr>
          <a:lstStyle/>
          <a:p>
            <a:r>
              <a:rPr lang="en-US" dirty="0" smtClean="0"/>
              <a:t>Empirically-supported MOBCs through which AA confers benefit</a:t>
            </a:r>
            <a:endParaRPr lang="en-US" dirty="0"/>
          </a:p>
        </p:txBody>
      </p:sp>
    </p:spTree>
    <p:extLst>
      <p:ext uri="{BB962C8B-B14F-4D97-AF65-F5344CB8AC3E}">
        <p14:creationId xmlns:p14="http://schemas.microsoft.com/office/powerpoint/2010/main" val="1582664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6200" y="1371600"/>
            <a:ext cx="8991600" cy="4953000"/>
          </a:xfrm>
        </p:spPr>
        <p:txBody>
          <a:bodyPr/>
          <a:lstStyle/>
          <a:p>
            <a:r>
              <a:rPr lang="en-US" sz="2800" dirty="0" smtClean="0"/>
              <a:t>Is there a real effect of AA/TSF that needs explaining? Does AA participation (causally) lead to better outcomes? </a:t>
            </a:r>
          </a:p>
          <a:p>
            <a:r>
              <a:rPr lang="en-US" sz="2800" dirty="0" smtClean="0"/>
              <a:t>What </a:t>
            </a:r>
            <a:r>
              <a:rPr lang="en-US" sz="2800" dirty="0" smtClean="0"/>
              <a:t>are </a:t>
            </a:r>
            <a:r>
              <a:rPr lang="en-US" sz="2800" dirty="0" smtClean="0"/>
              <a:t>the </a:t>
            </a:r>
            <a:r>
              <a:rPr lang="en-US" sz="2800" dirty="0" smtClean="0"/>
              <a:t>mechanisms </a:t>
            </a:r>
            <a:r>
              <a:rPr lang="en-US" sz="2800" dirty="0"/>
              <a:t>of interest to </a:t>
            </a:r>
            <a:r>
              <a:rPr lang="en-US" sz="2800" dirty="0" smtClean="0"/>
              <a:t>the study of AA/TSF?</a:t>
            </a:r>
          </a:p>
          <a:p>
            <a:r>
              <a:rPr lang="en-US" sz="2800" dirty="0" smtClean="0"/>
              <a:t>What are the implications </a:t>
            </a:r>
            <a:r>
              <a:rPr lang="en-US" sz="2800" dirty="0"/>
              <a:t>of </a:t>
            </a:r>
            <a:r>
              <a:rPr lang="en-US" sz="2800" dirty="0" smtClean="0"/>
              <a:t>AA/TSF MOBC research for </a:t>
            </a:r>
            <a:r>
              <a:rPr lang="en-US" sz="2800" dirty="0"/>
              <a:t>direct care to patients and/or programs/service </a:t>
            </a:r>
            <a:r>
              <a:rPr lang="en-US" sz="2800" dirty="0" smtClean="0"/>
              <a:t>contexts?</a:t>
            </a:r>
          </a:p>
          <a:p>
            <a:r>
              <a:rPr lang="en-US" sz="2800" dirty="0" smtClean="0"/>
              <a:t>What are the next </a:t>
            </a:r>
            <a:r>
              <a:rPr lang="en-US" sz="2800" dirty="0"/>
              <a:t>steps for </a:t>
            </a:r>
            <a:r>
              <a:rPr lang="en-US" sz="2800" dirty="0" smtClean="0"/>
              <a:t>this work </a:t>
            </a:r>
            <a:r>
              <a:rPr lang="en-US" sz="2800" dirty="0"/>
              <a:t>in relation to informing direct care to patients and/or programs/service </a:t>
            </a:r>
            <a:r>
              <a:rPr lang="en-US" sz="2800" dirty="0" smtClean="0"/>
              <a:t>contexts?</a:t>
            </a:r>
            <a:r>
              <a:rPr lang="en-US" sz="2800" dirty="0"/>
              <a:t> </a:t>
            </a:r>
          </a:p>
        </p:txBody>
      </p:sp>
    </p:spTree>
    <p:extLst>
      <p:ext uri="{BB962C8B-B14F-4D97-AF65-F5344CB8AC3E}">
        <p14:creationId xmlns:p14="http://schemas.microsoft.com/office/powerpoint/2010/main" val="2449101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214380E7-0386-4E1E-9519-B99A4489F66E}" type="slidenum">
              <a:rPr lang="en-US" smtClean="0"/>
              <a:pPr>
                <a:defRPr/>
              </a:pPr>
              <a:t>40</a:t>
            </a:fld>
            <a:endParaRPr lang="en-US"/>
          </a:p>
        </p:txBody>
      </p:sp>
      <p:grpSp>
        <p:nvGrpSpPr>
          <p:cNvPr id="3" name="Group 2"/>
          <p:cNvGrpSpPr/>
          <p:nvPr/>
        </p:nvGrpSpPr>
        <p:grpSpPr>
          <a:xfrm>
            <a:off x="3918092" y="2776393"/>
            <a:ext cx="4311508" cy="2511540"/>
            <a:chOff x="4114800" y="2776393"/>
            <a:chExt cx="4114800" cy="3167207"/>
          </a:xfrm>
        </p:grpSpPr>
        <p:graphicFrame>
          <p:nvGraphicFramePr>
            <p:cNvPr id="125" name="Diagram 124"/>
            <p:cNvGraphicFramePr/>
            <p:nvPr>
              <p:extLst/>
            </p:nvPr>
          </p:nvGraphicFramePr>
          <p:xfrm>
            <a:off x="4114800" y="3429000"/>
            <a:ext cx="41148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8" name="Straight Arrow Connector 127"/>
            <p:cNvCxnSpPr/>
            <p:nvPr/>
          </p:nvCxnSpPr>
          <p:spPr bwMode="auto">
            <a:xfrm flipV="1">
              <a:off x="5943600" y="2776393"/>
              <a:ext cx="0" cy="653401"/>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grpSp>
      <p:grpSp>
        <p:nvGrpSpPr>
          <p:cNvPr id="126" name="Group 125"/>
          <p:cNvGrpSpPr/>
          <p:nvPr/>
        </p:nvGrpSpPr>
        <p:grpSpPr>
          <a:xfrm>
            <a:off x="685800" y="990600"/>
            <a:ext cx="8229600" cy="3505200"/>
            <a:chOff x="304800" y="685800"/>
            <a:chExt cx="8534400" cy="4191000"/>
          </a:xfrm>
        </p:grpSpPr>
        <p:sp>
          <p:nvSpPr>
            <p:cNvPr id="29" name="Rectangle 28"/>
            <p:cNvSpPr/>
            <p:nvPr/>
          </p:nvSpPr>
          <p:spPr bwMode="auto">
            <a:xfrm>
              <a:off x="6781800" y="2209800"/>
              <a:ext cx="2057400" cy="1143000"/>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Verdana" pitchFamily="34" charset="0"/>
                </a:rPr>
                <a:t>RELAPSE</a:t>
              </a:r>
            </a:p>
          </p:txBody>
        </p:sp>
        <p:grpSp>
          <p:nvGrpSpPr>
            <p:cNvPr id="108" name="Group 107"/>
            <p:cNvGrpSpPr/>
            <p:nvPr/>
          </p:nvGrpSpPr>
          <p:grpSpPr>
            <a:xfrm>
              <a:off x="304800" y="685800"/>
              <a:ext cx="3353594" cy="4191000"/>
              <a:chOff x="304800" y="1447800"/>
              <a:chExt cx="3353594" cy="4191000"/>
            </a:xfrm>
          </p:grpSpPr>
          <p:sp>
            <p:nvSpPr>
              <p:cNvPr id="23" name="Rectangle 22"/>
              <p:cNvSpPr/>
              <p:nvPr/>
            </p:nvSpPr>
            <p:spPr bwMode="auto">
              <a:xfrm>
                <a:off x="304800" y="1447800"/>
                <a:ext cx="2514600" cy="914400"/>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Cue Induced</a:t>
                </a:r>
              </a:p>
            </p:txBody>
          </p:sp>
          <p:sp>
            <p:nvSpPr>
              <p:cNvPr id="25" name="Rectangle 24"/>
              <p:cNvSpPr/>
              <p:nvPr/>
            </p:nvSpPr>
            <p:spPr bwMode="auto">
              <a:xfrm>
                <a:off x="304800" y="3124200"/>
                <a:ext cx="2514600" cy="914400"/>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Stress</a:t>
                </a:r>
                <a:r>
                  <a:rPr kumimoji="0" lang="en-US" sz="1800" b="0" i="0" u="none" strike="noStrike" cap="none" normalizeH="0" dirty="0" smtClean="0">
                    <a:ln>
                      <a:noFill/>
                    </a:ln>
                    <a:solidFill>
                      <a:schemeClr val="tx1"/>
                    </a:solidFill>
                    <a:effectLst/>
                    <a:latin typeface="Verdana" pitchFamily="34" charset="0"/>
                  </a:rPr>
                  <a:t> Induced</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6" name="Rectangle 25"/>
              <p:cNvSpPr/>
              <p:nvPr/>
            </p:nvSpPr>
            <p:spPr bwMode="auto">
              <a:xfrm>
                <a:off x="304800" y="4724400"/>
                <a:ext cx="2514600" cy="914400"/>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Alcohol Induced</a:t>
                </a:r>
              </a:p>
            </p:txBody>
          </p:sp>
          <p:cxnSp>
            <p:nvCxnSpPr>
              <p:cNvPr id="90" name="Straight Connector 89"/>
              <p:cNvCxnSpPr/>
              <p:nvPr/>
            </p:nvCxnSpPr>
            <p:spPr bwMode="auto">
              <a:xfrm rot="5400000">
                <a:off x="2019300" y="3543300"/>
                <a:ext cx="3276600"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92" name="Straight Connector 91"/>
              <p:cNvCxnSpPr>
                <a:stCxn id="23" idx="3"/>
              </p:cNvCxnSpPr>
              <p:nvPr/>
            </p:nvCxnSpPr>
            <p:spPr bwMode="auto">
              <a:xfrm>
                <a:off x="2819400" y="1905000"/>
                <a:ext cx="838200"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00" name="Straight Connector 99"/>
              <p:cNvCxnSpPr>
                <a:stCxn id="25" idx="3"/>
              </p:cNvCxnSpPr>
              <p:nvPr/>
            </p:nvCxnSpPr>
            <p:spPr bwMode="auto">
              <a:xfrm>
                <a:off x="2819400" y="3581400"/>
                <a:ext cx="838200"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02" name="Straight Connector 101"/>
              <p:cNvCxnSpPr>
                <a:stCxn id="26" idx="3"/>
              </p:cNvCxnSpPr>
              <p:nvPr/>
            </p:nvCxnSpPr>
            <p:spPr bwMode="auto">
              <a:xfrm>
                <a:off x="2819400" y="5181600"/>
                <a:ext cx="838200"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grpSp>
        <p:cxnSp>
          <p:nvCxnSpPr>
            <p:cNvPr id="110" name="Straight Arrow Connector 109"/>
            <p:cNvCxnSpPr>
              <a:endCxn id="29" idx="1"/>
            </p:cNvCxnSpPr>
            <p:nvPr/>
          </p:nvCxnSpPr>
          <p:spPr bwMode="auto">
            <a:xfrm flipV="1">
              <a:off x="3657600" y="2781300"/>
              <a:ext cx="3124200" cy="38100"/>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grpSp>
      <p:sp>
        <p:nvSpPr>
          <p:cNvPr id="2" name="TextBox 1"/>
          <p:cNvSpPr txBox="1"/>
          <p:nvPr/>
        </p:nvSpPr>
        <p:spPr>
          <a:xfrm>
            <a:off x="609600" y="228600"/>
            <a:ext cx="7848600" cy="369332"/>
          </a:xfrm>
          <a:prstGeom prst="rect">
            <a:avLst/>
          </a:prstGeom>
          <a:noFill/>
        </p:spPr>
        <p:txBody>
          <a:bodyPr wrap="square" rtlCol="0">
            <a:spAutoFit/>
          </a:bodyPr>
          <a:lstStyle/>
          <a:p>
            <a:r>
              <a:rPr lang="en-US" dirty="0" smtClean="0"/>
              <a:t>So, how might AA reduce relapse risk and aid recovery?</a:t>
            </a:r>
            <a:endParaRPr lang="en-US" dirty="0"/>
          </a:p>
        </p:txBody>
      </p:sp>
      <p:sp>
        <p:nvSpPr>
          <p:cNvPr id="6" name="TextBox 5"/>
          <p:cNvSpPr txBox="1"/>
          <p:nvPr/>
        </p:nvSpPr>
        <p:spPr>
          <a:xfrm>
            <a:off x="5283225" y="5532857"/>
            <a:ext cx="1113474" cy="923330"/>
          </a:xfrm>
          <a:prstGeom prst="rect">
            <a:avLst/>
          </a:prstGeom>
          <a:solidFill>
            <a:srgbClr val="0066FF"/>
          </a:solidFill>
        </p:spPr>
        <p:txBody>
          <a:bodyPr wrap="square" rtlCol="0">
            <a:spAutoFit/>
          </a:bodyPr>
          <a:lstStyle/>
          <a:p>
            <a:pPr algn="ctr"/>
            <a:endParaRPr lang="en-US" dirty="0" smtClean="0"/>
          </a:p>
          <a:p>
            <a:pPr algn="ctr"/>
            <a:r>
              <a:rPr lang="en-US" dirty="0" smtClean="0">
                <a:solidFill>
                  <a:schemeClr val="bg1"/>
                </a:solidFill>
              </a:rPr>
              <a:t>AA</a:t>
            </a:r>
          </a:p>
          <a:p>
            <a:pPr algn="ctr"/>
            <a:endParaRPr lang="en-US" dirty="0" smtClean="0">
              <a:solidFill>
                <a:schemeClr val="bg1"/>
              </a:solidFill>
            </a:endParaRPr>
          </a:p>
        </p:txBody>
      </p:sp>
      <p:cxnSp>
        <p:nvCxnSpPr>
          <p:cNvPr id="24" name="Straight Arrow Connector 23"/>
          <p:cNvCxnSpPr>
            <a:stCxn id="6" idx="0"/>
          </p:cNvCxnSpPr>
          <p:nvPr/>
        </p:nvCxnSpPr>
        <p:spPr bwMode="auto">
          <a:xfrm flipV="1">
            <a:off x="5839962" y="5197519"/>
            <a:ext cx="0" cy="33533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7" name="Straight Connector 26"/>
          <p:cNvCxnSpPr>
            <a:endCxn id="6" idx="3"/>
          </p:cNvCxnSpPr>
          <p:nvPr/>
        </p:nvCxnSpPr>
        <p:spPr bwMode="auto">
          <a:xfrm flipH="1" flipV="1">
            <a:off x="6396699" y="5994522"/>
            <a:ext cx="1604301" cy="2527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8" name="Straight Connector 27"/>
          <p:cNvCxnSpPr/>
          <p:nvPr/>
        </p:nvCxnSpPr>
        <p:spPr bwMode="auto">
          <a:xfrm>
            <a:off x="8001000" y="3225431"/>
            <a:ext cx="0" cy="2794369"/>
          </a:xfrm>
          <a:prstGeom prst="line">
            <a:avLst/>
          </a:prstGeom>
          <a:solidFill>
            <a:schemeClr val="accent1"/>
          </a:solidFill>
          <a:ln w="38100" cap="flat" cmpd="sng" algn="ctr">
            <a:solidFill>
              <a:schemeClr val="accent2"/>
            </a:solidFill>
            <a:prstDash val="solid"/>
            <a:round/>
            <a:headEnd type="triangle" w="med" len="med"/>
            <a:tailEnd type="none" w="med" len="med"/>
          </a:ln>
          <a:effectLst/>
        </p:spPr>
      </p:cxnSp>
      <p:sp>
        <p:nvSpPr>
          <p:cNvPr id="4" name="TextBox 3"/>
          <p:cNvSpPr txBox="1"/>
          <p:nvPr/>
        </p:nvSpPr>
        <p:spPr>
          <a:xfrm>
            <a:off x="0" y="6611779"/>
            <a:ext cx="6992620" cy="246221"/>
          </a:xfrm>
          <a:prstGeom prst="rect">
            <a:avLst/>
          </a:prstGeom>
          <a:noFill/>
        </p:spPr>
        <p:txBody>
          <a:bodyPr wrap="none" rtlCol="0">
            <a:spAutoFit/>
          </a:bodyPr>
          <a:lstStyle/>
          <a:p>
            <a:r>
              <a:rPr lang="en-US" sz="1000" dirty="0" smtClean="0"/>
              <a:t>Kelly, JF Yeterian, JD In: </a:t>
            </a:r>
            <a:r>
              <a:rPr lang="en-US" sz="1000" dirty="0" err="1" smtClean="0"/>
              <a:t>McCrady</a:t>
            </a:r>
            <a:r>
              <a:rPr lang="en-US" sz="1000" dirty="0" smtClean="0"/>
              <a:t> and </a:t>
            </a:r>
            <a:r>
              <a:rPr lang="en-US" sz="1000" dirty="0" err="1" smtClean="0"/>
              <a:t>Epstien</a:t>
            </a:r>
            <a:r>
              <a:rPr lang="en-US" sz="1000" dirty="0" smtClean="0"/>
              <a:t> </a:t>
            </a:r>
            <a:r>
              <a:rPr lang="en-US" sz="1000" i="1" dirty="0" smtClean="0"/>
              <a:t>Addictions</a:t>
            </a:r>
            <a:r>
              <a:rPr lang="en-US" sz="1000" dirty="0" smtClean="0"/>
              <a:t>: </a:t>
            </a:r>
            <a:r>
              <a:rPr lang="en-US" sz="1000" i="1" dirty="0" smtClean="0"/>
              <a:t>A comprehensive Guidebook, Oxford University Press (2013)</a:t>
            </a:r>
            <a:endParaRPr lang="en-US" sz="1000" i="1" dirty="0"/>
          </a:p>
        </p:txBody>
      </p:sp>
    </p:spTree>
    <p:extLst>
      <p:ext uri="{BB962C8B-B14F-4D97-AF65-F5344CB8AC3E}">
        <p14:creationId xmlns:p14="http://schemas.microsoft.com/office/powerpoint/2010/main" val="400676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214380E7-0386-4E1E-9519-B99A4489F66E}" type="slidenum">
              <a:rPr lang="en-US" smtClean="0"/>
              <a:pPr>
                <a:defRPr/>
              </a:pPr>
              <a:t>41</a:t>
            </a:fld>
            <a:endParaRPr lang="en-US"/>
          </a:p>
        </p:txBody>
      </p:sp>
      <p:grpSp>
        <p:nvGrpSpPr>
          <p:cNvPr id="3" name="Group 2"/>
          <p:cNvGrpSpPr/>
          <p:nvPr/>
        </p:nvGrpSpPr>
        <p:grpSpPr>
          <a:xfrm>
            <a:off x="3918092" y="2776393"/>
            <a:ext cx="4311508" cy="2511540"/>
            <a:chOff x="4114800" y="2776393"/>
            <a:chExt cx="4114800" cy="3167207"/>
          </a:xfrm>
        </p:grpSpPr>
        <p:graphicFrame>
          <p:nvGraphicFramePr>
            <p:cNvPr id="125" name="Diagram 124"/>
            <p:cNvGraphicFramePr/>
            <p:nvPr>
              <p:extLst/>
            </p:nvPr>
          </p:nvGraphicFramePr>
          <p:xfrm>
            <a:off x="4114800" y="3429000"/>
            <a:ext cx="41148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8" name="Straight Arrow Connector 127"/>
            <p:cNvCxnSpPr/>
            <p:nvPr/>
          </p:nvCxnSpPr>
          <p:spPr bwMode="auto">
            <a:xfrm flipV="1">
              <a:off x="5943600" y="2776393"/>
              <a:ext cx="0" cy="653401"/>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grpSp>
      <p:grpSp>
        <p:nvGrpSpPr>
          <p:cNvPr id="126" name="Group 125"/>
          <p:cNvGrpSpPr/>
          <p:nvPr/>
        </p:nvGrpSpPr>
        <p:grpSpPr>
          <a:xfrm>
            <a:off x="685800" y="990600"/>
            <a:ext cx="8229600" cy="3505200"/>
            <a:chOff x="304800" y="685800"/>
            <a:chExt cx="8534400" cy="4191000"/>
          </a:xfrm>
        </p:grpSpPr>
        <p:sp>
          <p:nvSpPr>
            <p:cNvPr id="29" name="Rectangle 28"/>
            <p:cNvSpPr/>
            <p:nvPr/>
          </p:nvSpPr>
          <p:spPr bwMode="auto">
            <a:xfrm>
              <a:off x="6781800" y="2209800"/>
              <a:ext cx="2057400" cy="1143000"/>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Verdana" pitchFamily="34" charset="0"/>
                </a:rPr>
                <a:t>RELAPSE</a:t>
              </a:r>
            </a:p>
          </p:txBody>
        </p:sp>
        <p:grpSp>
          <p:nvGrpSpPr>
            <p:cNvPr id="108" name="Group 107"/>
            <p:cNvGrpSpPr/>
            <p:nvPr/>
          </p:nvGrpSpPr>
          <p:grpSpPr>
            <a:xfrm>
              <a:off x="304800" y="685800"/>
              <a:ext cx="3353594" cy="4191000"/>
              <a:chOff x="304800" y="1447800"/>
              <a:chExt cx="3353594" cy="4191000"/>
            </a:xfrm>
          </p:grpSpPr>
          <p:sp>
            <p:nvSpPr>
              <p:cNvPr id="23" name="Rectangle 22"/>
              <p:cNvSpPr/>
              <p:nvPr/>
            </p:nvSpPr>
            <p:spPr bwMode="auto">
              <a:xfrm>
                <a:off x="304800" y="1447800"/>
                <a:ext cx="2514600" cy="914400"/>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Cue Induced</a:t>
                </a:r>
              </a:p>
            </p:txBody>
          </p:sp>
          <p:sp>
            <p:nvSpPr>
              <p:cNvPr id="25" name="Rectangle 24"/>
              <p:cNvSpPr/>
              <p:nvPr/>
            </p:nvSpPr>
            <p:spPr bwMode="auto">
              <a:xfrm>
                <a:off x="304800" y="3124200"/>
                <a:ext cx="2514600" cy="914400"/>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Stress</a:t>
                </a:r>
                <a:r>
                  <a:rPr kumimoji="0" lang="en-US" sz="1800" b="0" i="0" u="none" strike="noStrike" cap="none" normalizeH="0" dirty="0" smtClean="0">
                    <a:ln>
                      <a:noFill/>
                    </a:ln>
                    <a:solidFill>
                      <a:schemeClr val="tx1"/>
                    </a:solidFill>
                    <a:effectLst/>
                    <a:latin typeface="Verdana" pitchFamily="34" charset="0"/>
                  </a:rPr>
                  <a:t> Induced</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6" name="Rectangle 25"/>
              <p:cNvSpPr/>
              <p:nvPr/>
            </p:nvSpPr>
            <p:spPr bwMode="auto">
              <a:xfrm>
                <a:off x="304800" y="4724400"/>
                <a:ext cx="2514600" cy="914400"/>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Alcohol Induced</a:t>
                </a:r>
              </a:p>
            </p:txBody>
          </p:sp>
          <p:cxnSp>
            <p:nvCxnSpPr>
              <p:cNvPr id="90" name="Straight Connector 89"/>
              <p:cNvCxnSpPr/>
              <p:nvPr/>
            </p:nvCxnSpPr>
            <p:spPr bwMode="auto">
              <a:xfrm rot="5400000">
                <a:off x="2019300" y="3543300"/>
                <a:ext cx="3276600"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92" name="Straight Connector 91"/>
              <p:cNvCxnSpPr>
                <a:stCxn id="23" idx="3"/>
              </p:cNvCxnSpPr>
              <p:nvPr/>
            </p:nvCxnSpPr>
            <p:spPr bwMode="auto">
              <a:xfrm>
                <a:off x="2819400" y="1905000"/>
                <a:ext cx="838200"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00" name="Straight Connector 99"/>
              <p:cNvCxnSpPr>
                <a:stCxn id="25" idx="3"/>
              </p:cNvCxnSpPr>
              <p:nvPr/>
            </p:nvCxnSpPr>
            <p:spPr bwMode="auto">
              <a:xfrm>
                <a:off x="2819400" y="3581400"/>
                <a:ext cx="838200"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102" name="Straight Connector 101"/>
              <p:cNvCxnSpPr>
                <a:stCxn id="26" idx="3"/>
              </p:cNvCxnSpPr>
              <p:nvPr/>
            </p:nvCxnSpPr>
            <p:spPr bwMode="auto">
              <a:xfrm>
                <a:off x="2819400" y="5181600"/>
                <a:ext cx="838200" cy="158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grpSp>
        <p:cxnSp>
          <p:nvCxnSpPr>
            <p:cNvPr id="110" name="Straight Arrow Connector 109"/>
            <p:cNvCxnSpPr>
              <a:endCxn id="29" idx="1"/>
            </p:cNvCxnSpPr>
            <p:nvPr/>
          </p:nvCxnSpPr>
          <p:spPr bwMode="auto">
            <a:xfrm flipV="1">
              <a:off x="3657600" y="2781300"/>
              <a:ext cx="3124200" cy="38100"/>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grpSp>
      <p:sp>
        <p:nvSpPr>
          <p:cNvPr id="2" name="TextBox 1"/>
          <p:cNvSpPr txBox="1"/>
          <p:nvPr/>
        </p:nvSpPr>
        <p:spPr>
          <a:xfrm>
            <a:off x="609600" y="228600"/>
            <a:ext cx="7848600" cy="369332"/>
          </a:xfrm>
          <a:prstGeom prst="rect">
            <a:avLst/>
          </a:prstGeom>
          <a:noFill/>
        </p:spPr>
        <p:txBody>
          <a:bodyPr wrap="square" rtlCol="0">
            <a:spAutoFit/>
          </a:bodyPr>
          <a:lstStyle/>
          <a:p>
            <a:r>
              <a:rPr lang="en-US" dirty="0" smtClean="0"/>
              <a:t>How might AA reduce relapse risk and aid recovery?</a:t>
            </a:r>
            <a:endParaRPr lang="en-US" dirty="0"/>
          </a:p>
        </p:txBody>
      </p:sp>
      <p:sp>
        <p:nvSpPr>
          <p:cNvPr id="6" name="TextBox 5"/>
          <p:cNvSpPr txBox="1"/>
          <p:nvPr/>
        </p:nvSpPr>
        <p:spPr>
          <a:xfrm>
            <a:off x="5283225" y="5532857"/>
            <a:ext cx="1113474" cy="923330"/>
          </a:xfrm>
          <a:prstGeom prst="rect">
            <a:avLst/>
          </a:prstGeom>
          <a:solidFill>
            <a:srgbClr val="0066FF"/>
          </a:solidFill>
        </p:spPr>
        <p:txBody>
          <a:bodyPr wrap="square" rtlCol="0">
            <a:spAutoFit/>
          </a:bodyPr>
          <a:lstStyle/>
          <a:p>
            <a:pPr algn="ctr"/>
            <a:endParaRPr lang="en-US" dirty="0" smtClean="0"/>
          </a:p>
          <a:p>
            <a:pPr algn="ctr"/>
            <a:r>
              <a:rPr lang="en-US" dirty="0" smtClean="0">
                <a:solidFill>
                  <a:schemeClr val="bg1"/>
                </a:solidFill>
              </a:rPr>
              <a:t>AA</a:t>
            </a:r>
          </a:p>
          <a:p>
            <a:pPr algn="ctr"/>
            <a:endParaRPr lang="en-US" dirty="0" smtClean="0">
              <a:solidFill>
                <a:schemeClr val="bg1"/>
              </a:solidFill>
            </a:endParaRPr>
          </a:p>
        </p:txBody>
      </p:sp>
      <p:cxnSp>
        <p:nvCxnSpPr>
          <p:cNvPr id="24" name="Straight Arrow Connector 23"/>
          <p:cNvCxnSpPr>
            <a:stCxn id="6" idx="0"/>
          </p:cNvCxnSpPr>
          <p:nvPr/>
        </p:nvCxnSpPr>
        <p:spPr bwMode="auto">
          <a:xfrm flipV="1">
            <a:off x="5839962" y="5197519"/>
            <a:ext cx="0" cy="33533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7" name="Straight Connector 26"/>
          <p:cNvCxnSpPr>
            <a:endCxn id="6" idx="3"/>
          </p:cNvCxnSpPr>
          <p:nvPr/>
        </p:nvCxnSpPr>
        <p:spPr bwMode="auto">
          <a:xfrm flipH="1" flipV="1">
            <a:off x="6396699" y="5994522"/>
            <a:ext cx="1604301" cy="25278"/>
          </a:xfrm>
          <a:prstGeom prst="line">
            <a:avLst/>
          </a:prstGeom>
          <a:solidFill>
            <a:schemeClr val="accent1"/>
          </a:solidFill>
          <a:ln w="38100" cap="flat" cmpd="sng" algn="ctr">
            <a:solidFill>
              <a:schemeClr val="accent2"/>
            </a:solidFill>
            <a:prstDash val="solid"/>
            <a:round/>
            <a:headEnd type="none" w="med" len="med"/>
            <a:tailEnd type="none" w="med" len="med"/>
          </a:ln>
          <a:effectLst/>
        </p:spPr>
      </p:cxnSp>
      <p:cxnSp>
        <p:nvCxnSpPr>
          <p:cNvPr id="28" name="Straight Connector 27"/>
          <p:cNvCxnSpPr/>
          <p:nvPr/>
        </p:nvCxnSpPr>
        <p:spPr bwMode="auto">
          <a:xfrm>
            <a:off x="8001000" y="3225431"/>
            <a:ext cx="0" cy="2794369"/>
          </a:xfrm>
          <a:prstGeom prst="line">
            <a:avLst/>
          </a:prstGeom>
          <a:solidFill>
            <a:schemeClr val="accent1"/>
          </a:solidFill>
          <a:ln w="38100" cap="flat" cmpd="sng" algn="ctr">
            <a:solidFill>
              <a:schemeClr val="accent2"/>
            </a:solidFill>
            <a:prstDash val="solid"/>
            <a:round/>
            <a:headEnd type="triangle" w="med" len="med"/>
            <a:tailEnd type="none" w="med" len="med"/>
          </a:ln>
          <a:effectLst/>
        </p:spPr>
      </p:cxnSp>
      <p:sp>
        <p:nvSpPr>
          <p:cNvPr id="22" name="Line Callout 2 21"/>
          <p:cNvSpPr/>
          <p:nvPr/>
        </p:nvSpPr>
        <p:spPr>
          <a:xfrm>
            <a:off x="2590800" y="1704265"/>
            <a:ext cx="4770338" cy="3593325"/>
          </a:xfrm>
          <a:prstGeom prst="borderCallout2">
            <a:avLst>
              <a:gd name="adj1" fmla="val 18750"/>
              <a:gd name="adj2" fmla="val -8333"/>
              <a:gd name="adj3" fmla="val 18750"/>
              <a:gd name="adj4" fmla="val -4488"/>
              <a:gd name="adj5" fmla="val 18807"/>
              <a:gd name="adj6" fmla="val -628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r>
              <a:rPr lang="en-US" sz="1600" u="sng" dirty="0" smtClean="0"/>
              <a:t>CUES:</a:t>
            </a:r>
            <a:r>
              <a:rPr lang="en-US" sz="1600" dirty="0" smtClean="0"/>
              <a:t> </a:t>
            </a:r>
            <a:r>
              <a:rPr lang="en-US" sz="1600" dirty="0"/>
              <a:t>-AA reduces relapse risks </a:t>
            </a:r>
            <a:r>
              <a:rPr lang="en-US" sz="1600" dirty="0" smtClean="0"/>
              <a:t>via social network changes that may reduce exposure to triggers and increase active coping and social ASE; AA may also reduce craving and impulsivity; </a:t>
            </a:r>
          </a:p>
          <a:p>
            <a:endParaRPr lang="en-US" sz="1600" u="sng" dirty="0" smtClean="0"/>
          </a:p>
          <a:p>
            <a:r>
              <a:rPr lang="en-US" sz="1600" u="sng" dirty="0" smtClean="0"/>
              <a:t>STRESS: </a:t>
            </a:r>
            <a:r>
              <a:rPr lang="en-US" sz="1600" dirty="0" smtClean="0"/>
              <a:t>AA helps reduce stress induced relapse possibly via increased coping skills and spiritual framework and boosting NA ASE, particularly among women </a:t>
            </a:r>
          </a:p>
          <a:p>
            <a:endParaRPr lang="en-US" sz="1600" u="sng" dirty="0" smtClean="0"/>
          </a:p>
          <a:p>
            <a:r>
              <a:rPr lang="en-US" sz="1600" u="sng" dirty="0" smtClean="0"/>
              <a:t>ALCOHOL: </a:t>
            </a:r>
            <a:r>
              <a:rPr lang="en-US" sz="1600" dirty="0" smtClean="0"/>
              <a:t>AA may reduce </a:t>
            </a:r>
            <a:r>
              <a:rPr lang="en-US" sz="1600" dirty="0"/>
              <a:t>alcohol induced relapse via </a:t>
            </a:r>
            <a:r>
              <a:rPr lang="en-US" sz="1600" dirty="0" smtClean="0"/>
              <a:t>reducing cravings, strong emphasis on abstinence (preventing priming dose exposure); boosting social and NA ASE</a:t>
            </a:r>
            <a:endParaRPr lang="en-US" sz="1600" dirty="0"/>
          </a:p>
        </p:txBody>
      </p:sp>
    </p:spTree>
    <p:extLst>
      <p:ext uri="{BB962C8B-B14F-4D97-AF65-F5344CB8AC3E}">
        <p14:creationId xmlns:p14="http://schemas.microsoft.com/office/powerpoint/2010/main" val="216378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414" y="304800"/>
            <a:ext cx="9067800" cy="563562"/>
          </a:xfrm>
        </p:spPr>
        <p:txBody>
          <a:bodyPr>
            <a:normAutofit fontScale="90000"/>
          </a:bodyPr>
          <a:lstStyle/>
          <a:p>
            <a:r>
              <a:rPr lang="en-US" dirty="0" smtClean="0"/>
              <a:t>Implications For AA Referral/TSF </a:t>
            </a:r>
            <a:br>
              <a:rPr lang="en-US" dirty="0" smtClean="0"/>
            </a:br>
            <a:r>
              <a:rPr lang="en-US" dirty="0" smtClean="0"/>
              <a:t>“Big </a:t>
            </a:r>
            <a:r>
              <a:rPr lang="en-US" dirty="0"/>
              <a:t>Book</a:t>
            </a:r>
            <a:r>
              <a:rPr lang="en-US" dirty="0" smtClean="0"/>
              <a:t>” vs </a:t>
            </a:r>
            <a:r>
              <a:rPr lang="en-US" dirty="0"/>
              <a:t>“</a:t>
            </a:r>
            <a:r>
              <a:rPr lang="en-US" dirty="0" smtClean="0"/>
              <a:t>Living Sober”</a:t>
            </a:r>
            <a:endParaRPr lang="en-US" dirty="0"/>
          </a:p>
        </p:txBody>
      </p:sp>
      <p:sp>
        <p:nvSpPr>
          <p:cNvPr id="3" name="Content Placeholder 2"/>
          <p:cNvSpPr>
            <a:spLocks noGrp="1"/>
          </p:cNvSpPr>
          <p:nvPr>
            <p:ph sz="quarter" idx="1"/>
          </p:nvPr>
        </p:nvSpPr>
        <p:spPr>
          <a:xfrm>
            <a:off x="72656" y="1049026"/>
            <a:ext cx="9067800" cy="4873752"/>
          </a:xfrm>
        </p:spPr>
        <p:txBody>
          <a:bodyPr/>
          <a:lstStyle/>
          <a:p>
            <a:r>
              <a:rPr lang="en-US" dirty="0" smtClean="0"/>
              <a:t>Although AA’s foundational text (Alcoholics Anonmous,1939; the “Big Book”), based on &lt;100 severely addicted male cases and limited sober experience, posited recovery achieved through quasi-religious/spiritual means (“spiritual awakening”), MOBC research suggest this may be true only for minority</a:t>
            </a:r>
          </a:p>
          <a:p>
            <a:endParaRPr lang="en-US" dirty="0" smtClean="0"/>
          </a:p>
          <a:p>
            <a:r>
              <a:rPr lang="en-US" dirty="0" smtClean="0"/>
              <a:t>The way AA works appears to have a closer fit with the pragmatic social, cognitive, and behavioral experiences of how its members stay sober documented in its later publications (</a:t>
            </a:r>
            <a:r>
              <a:rPr lang="en-US" i="1" dirty="0" smtClean="0"/>
              <a:t>Living Sober</a:t>
            </a:r>
            <a:r>
              <a:rPr lang="en-US" dirty="0" smtClean="0"/>
              <a:t>, 1975) based on more than 1 million members half of whom had 5+yrs of sobriety. </a:t>
            </a:r>
            <a:endParaRPr lang="en-US" dirty="0"/>
          </a:p>
        </p:txBody>
      </p:sp>
      <p:pic>
        <p:nvPicPr>
          <p:cNvPr id="229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029" y="4835599"/>
            <a:ext cx="1820757"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835599"/>
            <a:ext cx="1752600" cy="217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949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a:bodyPr>
          <a:lstStyle/>
          <a:p>
            <a:r>
              <a:rPr lang="en-US" dirty="0" smtClean="0"/>
              <a:t>Clinical implications</a:t>
            </a:r>
            <a:r>
              <a:rPr lang="en-US" dirty="0"/>
              <a:t> </a:t>
            </a:r>
            <a:r>
              <a:rPr lang="en-US" dirty="0" smtClean="0"/>
              <a:t>of AA/TSF Research</a:t>
            </a:r>
            <a:endParaRPr lang="en-US" dirty="0"/>
          </a:p>
        </p:txBody>
      </p:sp>
      <p:sp>
        <p:nvSpPr>
          <p:cNvPr id="3" name="Content Placeholder 2"/>
          <p:cNvSpPr>
            <a:spLocks noGrp="1"/>
          </p:cNvSpPr>
          <p:nvPr>
            <p:ph sz="quarter" idx="1"/>
          </p:nvPr>
        </p:nvSpPr>
        <p:spPr>
          <a:xfrm>
            <a:off x="32442" y="990600"/>
            <a:ext cx="9144000" cy="4541838"/>
          </a:xfrm>
        </p:spPr>
        <p:txBody>
          <a:bodyPr/>
          <a:lstStyle/>
          <a:p>
            <a:r>
              <a:rPr lang="en-US" sz="2000" dirty="0" smtClean="0"/>
              <a:t>To help enhance patients’ outcomes including full remission, a cost-effective clinical recommendation is to </a:t>
            </a:r>
            <a:r>
              <a:rPr lang="en-US" sz="2000" b="1" u="sng" dirty="0" smtClean="0"/>
              <a:t>implement TSF procedures</a:t>
            </a:r>
          </a:p>
          <a:p>
            <a:endParaRPr lang="en-US" sz="2000" dirty="0" smtClean="0"/>
          </a:p>
          <a:p>
            <a:r>
              <a:rPr lang="en-US" sz="2000" dirty="0" smtClean="0"/>
              <a:t>Patients with high network support for drinking are especially likely to benefit from TSF and AA through </a:t>
            </a:r>
            <a:r>
              <a:rPr lang="en-US" sz="2000" b="1" u="sng" dirty="0"/>
              <a:t>AA’s ability to facilitate changes in social </a:t>
            </a:r>
            <a:r>
              <a:rPr lang="en-US" sz="2000" b="1" u="sng" dirty="0" smtClean="0"/>
              <a:t>networks and boost social ASE</a:t>
            </a:r>
          </a:p>
          <a:p>
            <a:endParaRPr lang="en-US" sz="2000" dirty="0" smtClean="0"/>
          </a:p>
          <a:p>
            <a:r>
              <a:rPr lang="en-US" sz="2000" b="1" u="sng" dirty="0" smtClean="0"/>
              <a:t>“Spirituality” need not be a barrier to participation; </a:t>
            </a:r>
            <a:r>
              <a:rPr lang="en-US" sz="2000" dirty="0" smtClean="0"/>
              <a:t>although AA ostensibly “spiritual”, the largest part of the effect for facilitating recovery is </a:t>
            </a:r>
            <a:r>
              <a:rPr lang="en-US" sz="2000" b="1" dirty="0" smtClean="0"/>
              <a:t>social</a:t>
            </a:r>
            <a:r>
              <a:rPr lang="en-US" sz="2000" dirty="0" smtClean="0"/>
              <a:t> (i.e. “</a:t>
            </a:r>
            <a:r>
              <a:rPr lang="en-US" sz="2000" b="1" dirty="0" smtClean="0"/>
              <a:t>fellowship” vs “program</a:t>
            </a:r>
            <a:r>
              <a:rPr lang="en-US" sz="2000" dirty="0" smtClean="0"/>
              <a:t>”) and </a:t>
            </a:r>
            <a:r>
              <a:rPr lang="en-US" sz="2000" b="1" dirty="0" smtClean="0"/>
              <a:t>otherwise</a:t>
            </a:r>
            <a:r>
              <a:rPr lang="en-US" sz="2000" dirty="0" smtClean="0"/>
              <a:t>, therapeutically </a:t>
            </a:r>
            <a:r>
              <a:rPr lang="en-US" sz="2000" b="1" dirty="0" smtClean="0"/>
              <a:t>multifaceted</a:t>
            </a:r>
            <a:r>
              <a:rPr lang="en-US" sz="2000" dirty="0" smtClean="0"/>
              <a:t>; </a:t>
            </a:r>
            <a:r>
              <a:rPr lang="en-US" sz="2000" b="1" u="sng" dirty="0" smtClean="0"/>
              <a:t>emphasizing this to patients may help remove this attendance barrier</a:t>
            </a:r>
          </a:p>
          <a:p>
            <a:endParaRPr lang="en-US" sz="2000" dirty="0" smtClean="0"/>
          </a:p>
          <a:p>
            <a:endParaRPr lang="en-US" sz="2000" dirty="0"/>
          </a:p>
        </p:txBody>
      </p:sp>
    </p:spTree>
    <p:extLst>
      <p:ext uri="{BB962C8B-B14F-4D97-AF65-F5344CB8AC3E}">
        <p14:creationId xmlns:p14="http://schemas.microsoft.com/office/powerpoint/2010/main" val="2491171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2"/>
            <a:ext cx="8686800" cy="528638"/>
          </a:xfrm>
        </p:spPr>
        <p:txBody>
          <a:bodyPr>
            <a:normAutofit fontScale="90000"/>
          </a:bodyPr>
          <a:lstStyle/>
          <a:p>
            <a:r>
              <a:rPr lang="en-US" dirty="0" smtClean="0"/>
              <a:t>Broader Clinical treatment design and testing</a:t>
            </a:r>
            <a:endParaRPr lang="en-US" dirty="0"/>
          </a:p>
        </p:txBody>
      </p:sp>
      <p:sp>
        <p:nvSpPr>
          <p:cNvPr id="3" name="Content Placeholder 2"/>
          <p:cNvSpPr>
            <a:spLocks noGrp="1"/>
          </p:cNvSpPr>
          <p:nvPr>
            <p:ph sz="quarter" idx="1"/>
          </p:nvPr>
        </p:nvSpPr>
        <p:spPr>
          <a:xfrm>
            <a:off x="0" y="1066800"/>
            <a:ext cx="9435974" cy="5638800"/>
          </a:xfrm>
        </p:spPr>
        <p:txBody>
          <a:bodyPr/>
          <a:lstStyle/>
          <a:p>
            <a:r>
              <a:rPr lang="en-US" sz="1800" dirty="0" smtClean="0"/>
              <a:t>Men </a:t>
            </a:r>
            <a:r>
              <a:rPr lang="en-US" sz="1800" dirty="0"/>
              <a:t>use AA more/benefit from AA more by it boosting their </a:t>
            </a:r>
            <a:r>
              <a:rPr lang="en-US" sz="1800" b="1" dirty="0"/>
              <a:t>social ASE</a:t>
            </a:r>
            <a:r>
              <a:rPr lang="en-US" sz="1800" dirty="0"/>
              <a:t>; women use AA more/benefit from AA more by it boosting their </a:t>
            </a:r>
            <a:r>
              <a:rPr lang="en-US" sz="1800" b="1" dirty="0" smtClean="0"/>
              <a:t>NA ASE</a:t>
            </a:r>
            <a:r>
              <a:rPr lang="en-US" sz="1800" dirty="0"/>
              <a:t>; Young people benefit through AA helping them </a:t>
            </a:r>
            <a:r>
              <a:rPr lang="en-US" sz="1800" b="1" dirty="0"/>
              <a:t>reduce high risk social network</a:t>
            </a:r>
            <a:r>
              <a:rPr lang="en-US" sz="1800" dirty="0"/>
              <a:t> members and </a:t>
            </a:r>
            <a:r>
              <a:rPr lang="en-US" sz="1800" b="1" dirty="0"/>
              <a:t>boosting social ASE</a:t>
            </a:r>
          </a:p>
          <a:p>
            <a:endParaRPr lang="en-US" sz="1800" b="1" dirty="0" smtClean="0"/>
          </a:p>
          <a:p>
            <a:r>
              <a:rPr lang="en-US" sz="1800" b="1" dirty="0" smtClean="0"/>
              <a:t>Thus, treatments </a:t>
            </a:r>
            <a:r>
              <a:rPr lang="en-US" sz="1800" b="1" dirty="0"/>
              <a:t>designed to </a:t>
            </a:r>
            <a:r>
              <a:rPr lang="en-US" sz="1800" b="1" dirty="0" smtClean="0"/>
              <a:t>emphasize relapse </a:t>
            </a:r>
            <a:r>
              <a:rPr lang="en-US" sz="1800" b="1" dirty="0"/>
              <a:t>risks associated with these specific </a:t>
            </a:r>
            <a:r>
              <a:rPr lang="en-US" sz="1800" b="1" u="sng" dirty="0"/>
              <a:t>biobehavioral life-stage </a:t>
            </a:r>
            <a:r>
              <a:rPr lang="en-US" sz="1800" b="1" u="sng" dirty="0" smtClean="0"/>
              <a:t>contexts </a:t>
            </a:r>
            <a:r>
              <a:rPr lang="en-US" sz="1800" b="1" dirty="0" smtClean="0"/>
              <a:t>may </a:t>
            </a:r>
            <a:r>
              <a:rPr lang="en-US" sz="1800" b="1" dirty="0"/>
              <a:t>improve </a:t>
            </a:r>
            <a:r>
              <a:rPr lang="en-US" sz="1800" b="1" dirty="0" smtClean="0"/>
              <a:t>outcomes</a:t>
            </a:r>
          </a:p>
          <a:p>
            <a:pPr lvl="1"/>
            <a:endParaRPr lang="en-US" sz="1500" b="1" dirty="0" smtClean="0"/>
          </a:p>
          <a:p>
            <a:pPr lvl="1"/>
            <a:r>
              <a:rPr lang="en-US" sz="1500" b="1" dirty="0" smtClean="0"/>
              <a:t>For men and young adults greater emphasis on </a:t>
            </a:r>
            <a:r>
              <a:rPr lang="en-US" sz="1500" b="1" u="sng" dirty="0" smtClean="0"/>
              <a:t>social network relapse factors </a:t>
            </a:r>
            <a:r>
              <a:rPr lang="en-US" sz="1500" b="1" dirty="0" smtClean="0"/>
              <a:t>may yield greater dividends; for women, greater clinical attention to </a:t>
            </a:r>
            <a:r>
              <a:rPr lang="en-US" sz="1500" b="1" u="sng" dirty="0" smtClean="0"/>
              <a:t>negative affect</a:t>
            </a:r>
            <a:r>
              <a:rPr lang="en-US" sz="1500" b="1" dirty="0" smtClean="0"/>
              <a:t> may yield dividends</a:t>
            </a:r>
            <a:r>
              <a:rPr lang="en-US" sz="1500" dirty="0" smtClean="0"/>
              <a:t> </a:t>
            </a:r>
          </a:p>
          <a:p>
            <a:endParaRPr lang="en-US" sz="1800" dirty="0" smtClean="0"/>
          </a:p>
          <a:p>
            <a:r>
              <a:rPr lang="en-US" sz="1800" dirty="0" smtClean="0"/>
              <a:t>For </a:t>
            </a:r>
            <a:r>
              <a:rPr lang="en-US" sz="1800" dirty="0"/>
              <a:t>more severe patients, </a:t>
            </a:r>
            <a:r>
              <a:rPr lang="en-US" sz="1800" dirty="0" smtClean="0"/>
              <a:t>spirituality may provide framework </a:t>
            </a:r>
            <a:r>
              <a:rPr lang="en-US" sz="1800" dirty="0"/>
              <a:t>giving new meaning and purpose as well </a:t>
            </a:r>
            <a:r>
              <a:rPr lang="en-US" sz="1800" dirty="0" smtClean="0"/>
              <a:t>self-forgiveness </a:t>
            </a:r>
            <a:r>
              <a:rPr lang="en-US" sz="1800" dirty="0"/>
              <a:t>reducing </a:t>
            </a:r>
            <a:r>
              <a:rPr lang="en-US" sz="1800" dirty="0" smtClean="0"/>
              <a:t>guilt/shame; teach </a:t>
            </a:r>
            <a:r>
              <a:rPr lang="en-US" sz="1800" dirty="0"/>
              <a:t>new adaptive ways of reinterpreting and coping with stress; </a:t>
            </a:r>
            <a:r>
              <a:rPr lang="en-US" sz="1800" b="1" dirty="0"/>
              <a:t>clinicians need to be comfortable broaching </a:t>
            </a:r>
            <a:r>
              <a:rPr lang="en-US" sz="1800" b="1" dirty="0" smtClean="0"/>
              <a:t>and supporting S/R </a:t>
            </a:r>
            <a:r>
              <a:rPr lang="en-US" sz="1800" b="1" dirty="0"/>
              <a:t>practices as a way </a:t>
            </a:r>
            <a:r>
              <a:rPr lang="en-US" sz="1800" b="1" dirty="0" smtClean="0"/>
              <a:t>potentially to enhance recovery efforts</a:t>
            </a:r>
            <a:endParaRPr lang="en-US" sz="1800" b="1" dirty="0"/>
          </a:p>
          <a:p>
            <a:endParaRPr lang="en-US" sz="1800" dirty="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722177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6200" y="1371600"/>
            <a:ext cx="8991600" cy="4953000"/>
          </a:xfrm>
        </p:spPr>
        <p:txBody>
          <a:bodyPr/>
          <a:lstStyle/>
          <a:p>
            <a:r>
              <a:rPr lang="en-US" sz="2800" dirty="0" smtClean="0">
                <a:solidFill>
                  <a:schemeClr val="bg1">
                    <a:lumMod val="40000"/>
                    <a:lumOff val="60000"/>
                  </a:schemeClr>
                </a:solidFill>
              </a:rPr>
              <a:t>Is there a real effect of AA/TSF that needs explaining? Does AA participation (causally) lead to better outcomes? </a:t>
            </a:r>
          </a:p>
          <a:p>
            <a:r>
              <a:rPr lang="en-US" sz="2800" dirty="0" smtClean="0">
                <a:solidFill>
                  <a:schemeClr val="bg1">
                    <a:lumMod val="40000"/>
                    <a:lumOff val="60000"/>
                  </a:schemeClr>
                </a:solidFill>
              </a:rPr>
              <a:t>What is/are the </a:t>
            </a:r>
            <a:r>
              <a:rPr lang="en-US" sz="2800" dirty="0">
                <a:solidFill>
                  <a:schemeClr val="bg1">
                    <a:lumMod val="40000"/>
                    <a:lumOff val="60000"/>
                  </a:schemeClr>
                </a:solidFill>
              </a:rPr>
              <a:t>mechanism/s of interest to </a:t>
            </a:r>
            <a:r>
              <a:rPr lang="en-US" sz="2800" dirty="0" smtClean="0">
                <a:solidFill>
                  <a:schemeClr val="bg1">
                    <a:lumMod val="40000"/>
                    <a:lumOff val="60000"/>
                  </a:schemeClr>
                </a:solidFill>
              </a:rPr>
              <a:t>the study of AA/TSF?</a:t>
            </a:r>
          </a:p>
          <a:p>
            <a:r>
              <a:rPr lang="en-US" sz="2800" dirty="0" smtClean="0">
                <a:solidFill>
                  <a:schemeClr val="bg1">
                    <a:lumMod val="40000"/>
                    <a:lumOff val="60000"/>
                  </a:schemeClr>
                </a:solidFill>
              </a:rPr>
              <a:t>What are the implications </a:t>
            </a:r>
            <a:r>
              <a:rPr lang="en-US" sz="2800" dirty="0">
                <a:solidFill>
                  <a:schemeClr val="bg1">
                    <a:lumMod val="40000"/>
                    <a:lumOff val="60000"/>
                  </a:schemeClr>
                </a:solidFill>
              </a:rPr>
              <a:t>of </a:t>
            </a:r>
            <a:r>
              <a:rPr lang="en-US" sz="2800" dirty="0" smtClean="0">
                <a:solidFill>
                  <a:schemeClr val="bg1">
                    <a:lumMod val="40000"/>
                    <a:lumOff val="60000"/>
                  </a:schemeClr>
                </a:solidFill>
              </a:rPr>
              <a:t>AA/TSF MOBC research for </a:t>
            </a:r>
            <a:r>
              <a:rPr lang="en-US" sz="2800" dirty="0">
                <a:solidFill>
                  <a:schemeClr val="bg1">
                    <a:lumMod val="40000"/>
                    <a:lumOff val="60000"/>
                  </a:schemeClr>
                </a:solidFill>
              </a:rPr>
              <a:t>direct care to patients and/or programs/service </a:t>
            </a:r>
            <a:r>
              <a:rPr lang="en-US" sz="2800" dirty="0" smtClean="0">
                <a:solidFill>
                  <a:schemeClr val="bg1">
                    <a:lumMod val="40000"/>
                    <a:lumOff val="60000"/>
                  </a:schemeClr>
                </a:solidFill>
              </a:rPr>
              <a:t>contexts?</a:t>
            </a:r>
          </a:p>
          <a:p>
            <a:r>
              <a:rPr lang="en-US" sz="2800" dirty="0" smtClean="0">
                <a:solidFill>
                  <a:schemeClr val="tx1"/>
                </a:solidFill>
              </a:rPr>
              <a:t>What are the next </a:t>
            </a:r>
            <a:r>
              <a:rPr lang="en-US" sz="2800" dirty="0">
                <a:solidFill>
                  <a:schemeClr val="tx1"/>
                </a:solidFill>
              </a:rPr>
              <a:t>steps for </a:t>
            </a:r>
            <a:r>
              <a:rPr lang="en-US" sz="2800" dirty="0" smtClean="0">
                <a:solidFill>
                  <a:schemeClr val="tx1"/>
                </a:solidFill>
              </a:rPr>
              <a:t>this work </a:t>
            </a:r>
            <a:r>
              <a:rPr lang="en-US" sz="2800" dirty="0">
                <a:solidFill>
                  <a:schemeClr val="tx1"/>
                </a:solidFill>
              </a:rPr>
              <a:t>in relation to informing direct care to patients and/or programs/service </a:t>
            </a:r>
            <a:r>
              <a:rPr lang="en-US" sz="2800" dirty="0" smtClean="0">
                <a:solidFill>
                  <a:schemeClr val="tx1"/>
                </a:solidFill>
              </a:rPr>
              <a:t>contexts?</a:t>
            </a:r>
            <a:r>
              <a:rPr lang="en-US" sz="2800" dirty="0">
                <a:solidFill>
                  <a:schemeClr val="tx1"/>
                </a:solidFill>
              </a:rPr>
              <a:t> </a:t>
            </a:r>
          </a:p>
        </p:txBody>
      </p:sp>
    </p:spTree>
    <p:extLst>
      <p:ext uri="{BB962C8B-B14F-4D97-AF65-F5344CB8AC3E}">
        <p14:creationId xmlns:p14="http://schemas.microsoft.com/office/powerpoint/2010/main" val="1946280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524000" y="291170"/>
            <a:ext cx="7489651" cy="5271430"/>
            <a:chOff x="553138" y="293213"/>
            <a:chExt cx="8591647" cy="6115637"/>
          </a:xfrm>
        </p:grpSpPr>
        <p:sp>
          <p:nvSpPr>
            <p:cNvPr id="11" name="Oval 10"/>
            <p:cNvSpPr/>
            <p:nvPr/>
          </p:nvSpPr>
          <p:spPr>
            <a:xfrm>
              <a:off x="5912180" y="533400"/>
              <a:ext cx="3232605" cy="300224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 (50%)</a:t>
              </a:r>
            </a:p>
            <a:p>
              <a:pPr algn="ctr"/>
              <a:endParaRPr lang="en-US" sz="1600" dirty="0">
                <a:solidFill>
                  <a:prstClr val="white"/>
                </a:solidFill>
              </a:endParaRPr>
            </a:p>
          </p:txBody>
        </p:sp>
        <p:sp>
          <p:nvSpPr>
            <p:cNvPr id="10" name="Oval 9"/>
            <p:cNvSpPr/>
            <p:nvPr/>
          </p:nvSpPr>
          <p:spPr>
            <a:xfrm>
              <a:off x="3604668" y="3650724"/>
              <a:ext cx="2552700" cy="228599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Negative Affect Abstinence self-efficacy</a:t>
              </a:r>
              <a:endParaRPr lang="en-US" sz="1600" dirty="0">
                <a:solidFill>
                  <a:prstClr val="white"/>
                </a:solidFill>
              </a:endParaRPr>
            </a:p>
          </p:txBody>
        </p:sp>
        <p:sp>
          <p:nvSpPr>
            <p:cNvPr id="23" name="Oval 22"/>
            <p:cNvSpPr/>
            <p:nvPr/>
          </p:nvSpPr>
          <p:spPr>
            <a:xfrm>
              <a:off x="553138" y="293213"/>
              <a:ext cx="3716124" cy="350480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Social network</a:t>
              </a:r>
            </a:p>
            <a:p>
              <a:pPr algn="ctr"/>
              <a:endParaRPr lang="en-US" sz="1600" dirty="0">
                <a:solidFill>
                  <a:prstClr val="white"/>
                </a:solidFill>
              </a:endParaRPr>
            </a:p>
          </p:txBody>
        </p:sp>
        <p:sp>
          <p:nvSpPr>
            <p:cNvPr id="16" name="Oval 15"/>
            <p:cNvSpPr/>
            <p:nvPr/>
          </p:nvSpPr>
          <p:spPr>
            <a:xfrm>
              <a:off x="5912181" y="3529943"/>
              <a:ext cx="2112389" cy="19159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Psychological well-being</a:t>
              </a:r>
              <a:endParaRPr lang="en-US" sz="1600" dirty="0">
                <a:solidFill>
                  <a:prstClr val="white"/>
                </a:solidFill>
              </a:endParaRPr>
            </a:p>
          </p:txBody>
        </p:sp>
        <p:sp>
          <p:nvSpPr>
            <p:cNvPr id="17" name="Oval 16"/>
            <p:cNvSpPr/>
            <p:nvPr/>
          </p:nvSpPr>
          <p:spPr>
            <a:xfrm>
              <a:off x="4616924" y="987063"/>
              <a:ext cx="1830764" cy="15471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Spirituality</a:t>
              </a:r>
              <a:endParaRPr lang="en-US" sz="1600" dirty="0">
                <a:solidFill>
                  <a:prstClr val="white"/>
                </a:solidFill>
              </a:endParaRPr>
            </a:p>
          </p:txBody>
        </p:sp>
        <p:sp>
          <p:nvSpPr>
            <p:cNvPr id="18" name="Oval 17"/>
            <p:cNvSpPr/>
            <p:nvPr/>
          </p:nvSpPr>
          <p:spPr>
            <a:xfrm>
              <a:off x="2945139" y="1807982"/>
              <a:ext cx="2552700" cy="2285999"/>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Social Abstinence self-efficacy</a:t>
              </a:r>
              <a:endParaRPr lang="en-US" sz="1600" dirty="0">
                <a:solidFill>
                  <a:prstClr val="white"/>
                </a:solidFill>
              </a:endParaRPr>
            </a:p>
          </p:txBody>
        </p:sp>
        <p:sp>
          <p:nvSpPr>
            <p:cNvPr id="19" name="Oval 18"/>
            <p:cNvSpPr/>
            <p:nvPr/>
          </p:nvSpPr>
          <p:spPr>
            <a:xfrm>
              <a:off x="1164894" y="3403861"/>
              <a:ext cx="2194484" cy="19254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Recovery motivation</a:t>
              </a:r>
              <a:endParaRPr lang="en-US" sz="1600" dirty="0">
                <a:solidFill>
                  <a:prstClr val="white"/>
                </a:solidFill>
              </a:endParaRPr>
            </a:p>
          </p:txBody>
        </p:sp>
        <p:sp>
          <p:nvSpPr>
            <p:cNvPr id="20" name="Oval 19"/>
            <p:cNvSpPr/>
            <p:nvPr/>
          </p:nvSpPr>
          <p:spPr>
            <a:xfrm>
              <a:off x="2348991" y="4808650"/>
              <a:ext cx="1828800" cy="1600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Impulsivity</a:t>
              </a:r>
              <a:endParaRPr lang="en-US" sz="1600" dirty="0">
                <a:solidFill>
                  <a:prstClr val="white"/>
                </a:solidFill>
              </a:endParaRPr>
            </a:p>
          </p:txBody>
        </p:sp>
        <p:sp>
          <p:nvSpPr>
            <p:cNvPr id="21" name="Oval 20"/>
            <p:cNvSpPr/>
            <p:nvPr/>
          </p:nvSpPr>
          <p:spPr>
            <a:xfrm>
              <a:off x="5283830" y="4704756"/>
              <a:ext cx="1664804" cy="155974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Craving</a:t>
              </a:r>
              <a:endParaRPr lang="en-US" sz="1600" dirty="0">
                <a:solidFill>
                  <a:prstClr val="white"/>
                </a:solidFill>
              </a:endParaRPr>
            </a:p>
          </p:txBody>
        </p:sp>
        <p:sp>
          <p:nvSpPr>
            <p:cNvPr id="22" name="Oval 21"/>
            <p:cNvSpPr/>
            <p:nvPr/>
          </p:nvSpPr>
          <p:spPr>
            <a:xfrm>
              <a:off x="5179145" y="2274020"/>
              <a:ext cx="1769489" cy="152399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Coping skills</a:t>
              </a:r>
              <a:endParaRPr lang="en-US" sz="1600" dirty="0">
                <a:solidFill>
                  <a:prstClr val="white"/>
                </a:solidFill>
              </a:endParaRPr>
            </a:p>
          </p:txBody>
        </p:sp>
      </p:grpSp>
      <p:sp>
        <p:nvSpPr>
          <p:cNvPr id="13" name="Content Placeholder 2"/>
          <p:cNvSpPr txBox="1">
            <a:spLocks/>
          </p:cNvSpPr>
          <p:nvPr/>
        </p:nvSpPr>
        <p:spPr>
          <a:xfrm>
            <a:off x="-28353" y="4726897"/>
            <a:ext cx="4572000" cy="2057400"/>
          </a:xfrm>
          <a:prstGeom prst="rect">
            <a:avLst/>
          </a:prstGeom>
        </p:spPr>
        <p:txBody>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1800" dirty="0" smtClean="0"/>
              <a:t>Next Steps: </a:t>
            </a:r>
          </a:p>
          <a:p>
            <a:r>
              <a:rPr lang="en-US" sz="1800" dirty="0" smtClean="0"/>
              <a:t>Educate clinicians about empirically supported MOBCs of AA</a:t>
            </a:r>
          </a:p>
          <a:p>
            <a:r>
              <a:rPr lang="en-US" sz="1800" dirty="0" smtClean="0"/>
              <a:t>New Cochrane Review (Fall, 2017)</a:t>
            </a:r>
          </a:p>
          <a:p>
            <a:r>
              <a:rPr lang="en-US" sz="1800" dirty="0" smtClean="0"/>
              <a:t>Conduct further MOBC</a:t>
            </a:r>
          </a:p>
          <a:p>
            <a:endParaRPr lang="en-US" sz="1800" dirty="0" smtClean="0"/>
          </a:p>
          <a:p>
            <a:endParaRPr lang="en-US" sz="1800" dirty="0"/>
          </a:p>
        </p:txBody>
      </p:sp>
    </p:spTree>
    <p:extLst>
      <p:ext uri="{BB962C8B-B14F-4D97-AF65-F5344CB8AC3E}">
        <p14:creationId xmlns:p14="http://schemas.microsoft.com/office/powerpoint/2010/main" val="1183475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7" y="1524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recovery research instit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recovery research institu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9906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060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6200" y="1371600"/>
            <a:ext cx="8991600" cy="4953000"/>
          </a:xfrm>
        </p:spPr>
        <p:txBody>
          <a:bodyPr/>
          <a:lstStyle/>
          <a:p>
            <a:r>
              <a:rPr lang="en-US" sz="2800" dirty="0" smtClean="0"/>
              <a:t>Is there a real effect of AA/TSF that needs explaining? Does AA participation (causally) lead to better outcomes? </a:t>
            </a:r>
          </a:p>
          <a:p>
            <a:r>
              <a:rPr lang="en-US" sz="2800" dirty="0" smtClean="0">
                <a:solidFill>
                  <a:schemeClr val="bg1">
                    <a:lumMod val="40000"/>
                    <a:lumOff val="60000"/>
                  </a:schemeClr>
                </a:solidFill>
              </a:rPr>
              <a:t>What is/are the </a:t>
            </a:r>
            <a:r>
              <a:rPr lang="en-US" sz="2800" dirty="0">
                <a:solidFill>
                  <a:schemeClr val="bg1">
                    <a:lumMod val="40000"/>
                    <a:lumOff val="60000"/>
                  </a:schemeClr>
                </a:solidFill>
              </a:rPr>
              <a:t>mechanism/s of interest to </a:t>
            </a:r>
            <a:r>
              <a:rPr lang="en-US" sz="2800" dirty="0" smtClean="0">
                <a:solidFill>
                  <a:schemeClr val="bg1">
                    <a:lumMod val="40000"/>
                    <a:lumOff val="60000"/>
                  </a:schemeClr>
                </a:solidFill>
              </a:rPr>
              <a:t>the study of AA/TSF?</a:t>
            </a:r>
          </a:p>
          <a:p>
            <a:r>
              <a:rPr lang="en-US" sz="2800" dirty="0" smtClean="0">
                <a:solidFill>
                  <a:schemeClr val="bg1">
                    <a:lumMod val="40000"/>
                    <a:lumOff val="60000"/>
                  </a:schemeClr>
                </a:solidFill>
              </a:rPr>
              <a:t>What are the implications </a:t>
            </a:r>
            <a:r>
              <a:rPr lang="en-US" sz="2800" dirty="0">
                <a:solidFill>
                  <a:schemeClr val="bg1">
                    <a:lumMod val="40000"/>
                    <a:lumOff val="60000"/>
                  </a:schemeClr>
                </a:solidFill>
              </a:rPr>
              <a:t>of </a:t>
            </a:r>
            <a:r>
              <a:rPr lang="en-US" sz="2800" dirty="0" smtClean="0">
                <a:solidFill>
                  <a:schemeClr val="bg1">
                    <a:lumMod val="40000"/>
                    <a:lumOff val="60000"/>
                  </a:schemeClr>
                </a:solidFill>
              </a:rPr>
              <a:t>AA/TSF MOBC research for </a:t>
            </a:r>
            <a:r>
              <a:rPr lang="en-US" sz="2800" dirty="0">
                <a:solidFill>
                  <a:schemeClr val="bg1">
                    <a:lumMod val="40000"/>
                    <a:lumOff val="60000"/>
                  </a:schemeClr>
                </a:solidFill>
              </a:rPr>
              <a:t>direct care to patients and/or programs/service </a:t>
            </a:r>
            <a:r>
              <a:rPr lang="en-US" sz="2800" dirty="0" smtClean="0">
                <a:solidFill>
                  <a:schemeClr val="bg1">
                    <a:lumMod val="40000"/>
                    <a:lumOff val="60000"/>
                  </a:schemeClr>
                </a:solidFill>
              </a:rPr>
              <a:t>contexts?</a:t>
            </a:r>
          </a:p>
          <a:p>
            <a:r>
              <a:rPr lang="en-US" sz="2800" dirty="0" smtClean="0">
                <a:solidFill>
                  <a:schemeClr val="bg1">
                    <a:lumMod val="40000"/>
                    <a:lumOff val="60000"/>
                  </a:schemeClr>
                </a:solidFill>
              </a:rPr>
              <a:t>What are the next </a:t>
            </a:r>
            <a:r>
              <a:rPr lang="en-US" sz="2800" dirty="0">
                <a:solidFill>
                  <a:schemeClr val="bg1">
                    <a:lumMod val="40000"/>
                    <a:lumOff val="60000"/>
                  </a:schemeClr>
                </a:solidFill>
              </a:rPr>
              <a:t>steps for your work in relation to informing direct care to patients and/or programs/service </a:t>
            </a:r>
            <a:r>
              <a:rPr lang="en-US" sz="2800" dirty="0" smtClean="0">
                <a:solidFill>
                  <a:schemeClr val="bg1">
                    <a:lumMod val="40000"/>
                    <a:lumOff val="60000"/>
                  </a:schemeClr>
                </a:solidFill>
              </a:rPr>
              <a:t>contexts?</a:t>
            </a:r>
            <a:r>
              <a:rPr lang="en-US" sz="2800" dirty="0">
                <a:solidFill>
                  <a:schemeClr val="bg1">
                    <a:lumMod val="40000"/>
                    <a:lumOff val="60000"/>
                  </a:schemeClr>
                </a:solidFill>
              </a:rPr>
              <a:t> </a:t>
            </a:r>
          </a:p>
        </p:txBody>
      </p:sp>
    </p:spTree>
    <p:extLst>
      <p:ext uri="{BB962C8B-B14F-4D97-AF65-F5344CB8AC3E}">
        <p14:creationId xmlns:p14="http://schemas.microsoft.com/office/powerpoint/2010/main" val="1293118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56700" cy="6858000"/>
          </a:xfrm>
          <a:prstGeom prst="rect">
            <a:avLst/>
          </a:prstGeom>
        </p:spPr>
      </p:pic>
      <p:pic>
        <p:nvPicPr>
          <p:cNvPr id="4" name="Picture 3"/>
          <p:cNvPicPr>
            <a:picLocks noChangeAspect="1"/>
          </p:cNvPicPr>
          <p:nvPr/>
        </p:nvPicPr>
        <p:blipFill>
          <a:blip r:embed="rId4"/>
          <a:stretch>
            <a:fillRect/>
          </a:stretch>
        </p:blipFill>
        <p:spPr>
          <a:xfrm>
            <a:off x="0" y="0"/>
            <a:ext cx="3755926" cy="5084674"/>
          </a:xfrm>
          <a:prstGeom prst="rect">
            <a:avLst/>
          </a:prstGeom>
        </p:spPr>
      </p:pic>
      <p:pic>
        <p:nvPicPr>
          <p:cNvPr id="6" name="Picture 5"/>
          <p:cNvPicPr>
            <a:picLocks noChangeAspect="1"/>
          </p:cNvPicPr>
          <p:nvPr/>
        </p:nvPicPr>
        <p:blipFill>
          <a:blip r:embed="rId5"/>
          <a:stretch>
            <a:fillRect/>
          </a:stretch>
        </p:blipFill>
        <p:spPr>
          <a:xfrm>
            <a:off x="5727699" y="0"/>
            <a:ext cx="1656567" cy="1752600"/>
          </a:xfrm>
          <a:prstGeom prst="rect">
            <a:avLst/>
          </a:prstGeom>
        </p:spPr>
      </p:pic>
      <p:pic>
        <p:nvPicPr>
          <p:cNvPr id="7" name="Content Placeholder 4"/>
          <p:cNvPicPr>
            <a:picLocks noChangeAspect="1"/>
          </p:cNvPicPr>
          <p:nvPr/>
        </p:nvPicPr>
        <p:blipFill>
          <a:blip r:embed="rId6"/>
          <a:stretch>
            <a:fillRect/>
          </a:stretch>
        </p:blipFill>
        <p:spPr bwMode="auto">
          <a:xfrm>
            <a:off x="4093519" y="0"/>
            <a:ext cx="163418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Research on Alcoholics Anonymous: Opportunities and Alternativ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6906" y="1905000"/>
            <a:ext cx="3567094"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83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1143000"/>
          </a:xfrm>
          <a:solidFill>
            <a:schemeClr val="accent1">
              <a:lumMod val="20000"/>
              <a:lumOff val="80000"/>
            </a:schemeClr>
          </a:solidFill>
          <a:ln>
            <a:solidFill>
              <a:schemeClr val="tx1"/>
            </a:solidFill>
          </a:ln>
        </p:spPr>
        <p:txBody>
          <a:bodyPr/>
          <a:lstStyle/>
          <a:p>
            <a:pPr algn="ctr">
              <a:defRPr/>
            </a:pPr>
            <a:r>
              <a:rPr lang="en-US" dirty="0" smtClean="0"/>
              <a:t>TSF Delivery Modes</a:t>
            </a:r>
            <a:endParaRPr lang="en-US" dirty="0"/>
          </a:p>
        </p:txBody>
      </p:sp>
      <p:grpSp>
        <p:nvGrpSpPr>
          <p:cNvPr id="93187" name="Group 29"/>
          <p:cNvGrpSpPr>
            <a:grpSpLocks/>
          </p:cNvGrpSpPr>
          <p:nvPr/>
        </p:nvGrpSpPr>
        <p:grpSpPr bwMode="auto">
          <a:xfrm>
            <a:off x="1219200" y="2743200"/>
            <a:ext cx="762000" cy="762000"/>
            <a:chOff x="838200" y="2209800"/>
            <a:chExt cx="762000" cy="762000"/>
          </a:xfrm>
        </p:grpSpPr>
        <p:sp>
          <p:nvSpPr>
            <p:cNvPr id="10" name="Rectangle 9"/>
            <p:cNvSpPr/>
            <p:nvPr/>
          </p:nvSpPr>
          <p:spPr>
            <a:xfrm>
              <a:off x="8382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371600" y="2209800"/>
              <a:ext cx="228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grpSp>
        <p:nvGrpSpPr>
          <p:cNvPr id="93188" name="Group 27"/>
          <p:cNvGrpSpPr>
            <a:grpSpLocks/>
          </p:cNvGrpSpPr>
          <p:nvPr/>
        </p:nvGrpSpPr>
        <p:grpSpPr bwMode="auto">
          <a:xfrm>
            <a:off x="6248400" y="2743200"/>
            <a:ext cx="1371600" cy="762000"/>
            <a:chOff x="5410200" y="2209800"/>
            <a:chExt cx="1371600" cy="762000"/>
          </a:xfrm>
        </p:grpSpPr>
        <p:sp>
          <p:nvSpPr>
            <p:cNvPr id="14" name="Rectangle 13"/>
            <p:cNvSpPr/>
            <p:nvPr/>
          </p:nvSpPr>
          <p:spPr>
            <a:xfrm>
              <a:off x="57912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102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5532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172200" y="2209800"/>
              <a:ext cx="228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grpSp>
        <p:nvGrpSpPr>
          <p:cNvPr id="93189" name="Group 30"/>
          <p:cNvGrpSpPr>
            <a:grpSpLocks/>
          </p:cNvGrpSpPr>
          <p:nvPr/>
        </p:nvGrpSpPr>
        <p:grpSpPr bwMode="auto">
          <a:xfrm>
            <a:off x="1219200" y="4419600"/>
            <a:ext cx="762000" cy="990600"/>
            <a:chOff x="838200" y="3886200"/>
            <a:chExt cx="762000" cy="990600"/>
          </a:xfrm>
        </p:grpSpPr>
        <p:sp>
          <p:nvSpPr>
            <p:cNvPr id="18" name="Rectangle 17"/>
            <p:cNvSpPr/>
            <p:nvPr/>
          </p:nvSpPr>
          <p:spPr>
            <a:xfrm>
              <a:off x="1371600" y="4114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838200" y="4114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838200" y="3886200"/>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371600" y="3886200"/>
              <a:ext cx="228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
        <p:nvSpPr>
          <p:cNvPr id="93190" name="Rectangle 21"/>
          <p:cNvSpPr>
            <a:spLocks noChangeArrowheads="1"/>
          </p:cNvSpPr>
          <p:nvPr/>
        </p:nvSpPr>
        <p:spPr bwMode="auto">
          <a:xfrm>
            <a:off x="609600" y="2057400"/>
            <a:ext cx="2438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90600" lvl="1" indent="-533400">
              <a:buClr>
                <a:schemeClr val="tx1"/>
              </a:buClr>
            </a:pPr>
            <a:r>
              <a:rPr lang="en-US" sz="1300"/>
              <a:t>Stand alone </a:t>
            </a:r>
          </a:p>
          <a:p>
            <a:pPr marL="990600" lvl="1" indent="-533400">
              <a:buClr>
                <a:schemeClr val="tx1"/>
              </a:buClr>
            </a:pPr>
            <a:r>
              <a:rPr lang="en-US" sz="1300"/>
              <a:t>Independent therapy</a:t>
            </a:r>
          </a:p>
        </p:txBody>
      </p:sp>
      <p:sp>
        <p:nvSpPr>
          <p:cNvPr id="93191" name="Rectangle 22"/>
          <p:cNvSpPr>
            <a:spLocks noChangeArrowheads="1"/>
          </p:cNvSpPr>
          <p:nvPr/>
        </p:nvSpPr>
        <p:spPr bwMode="auto">
          <a:xfrm>
            <a:off x="2819400" y="2057400"/>
            <a:ext cx="2590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90600" lvl="1" indent="-533400">
              <a:buClr>
                <a:schemeClr val="tx1"/>
              </a:buClr>
            </a:pPr>
            <a:r>
              <a:rPr lang="en-US" sz="1300"/>
              <a:t>Integrated into an existing therapy</a:t>
            </a:r>
          </a:p>
        </p:txBody>
      </p:sp>
      <p:sp>
        <p:nvSpPr>
          <p:cNvPr id="93192" name="Rectangle 23"/>
          <p:cNvSpPr>
            <a:spLocks noChangeArrowheads="1"/>
          </p:cNvSpPr>
          <p:nvPr/>
        </p:nvSpPr>
        <p:spPr bwMode="auto">
          <a:xfrm>
            <a:off x="5410200" y="2057400"/>
            <a:ext cx="2895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90600" lvl="1" indent="-533400">
              <a:buClr>
                <a:schemeClr val="tx1"/>
              </a:buClr>
            </a:pPr>
            <a:r>
              <a:rPr lang="en-US" sz="1300"/>
              <a:t>Component of a treatment package (e.g., an additional group)</a:t>
            </a:r>
          </a:p>
        </p:txBody>
      </p:sp>
      <p:grpSp>
        <p:nvGrpSpPr>
          <p:cNvPr id="93193" name="Group 28"/>
          <p:cNvGrpSpPr>
            <a:grpSpLocks/>
          </p:cNvGrpSpPr>
          <p:nvPr/>
        </p:nvGrpSpPr>
        <p:grpSpPr bwMode="auto">
          <a:xfrm>
            <a:off x="3962400" y="2743200"/>
            <a:ext cx="685800" cy="762000"/>
            <a:chOff x="3581400" y="2209800"/>
            <a:chExt cx="685800" cy="762000"/>
          </a:xfrm>
        </p:grpSpPr>
        <p:grpSp>
          <p:nvGrpSpPr>
            <p:cNvPr id="93198" name="Group 25"/>
            <p:cNvGrpSpPr>
              <a:grpSpLocks/>
            </p:cNvGrpSpPr>
            <p:nvPr/>
          </p:nvGrpSpPr>
          <p:grpSpPr bwMode="auto">
            <a:xfrm>
              <a:off x="4038600" y="2209800"/>
              <a:ext cx="228600" cy="762000"/>
              <a:chOff x="3581400" y="2209800"/>
              <a:chExt cx="228600" cy="762000"/>
            </a:xfrm>
          </p:grpSpPr>
          <p:sp>
            <p:nvSpPr>
              <p:cNvPr id="12" name="Rectangle 11"/>
              <p:cNvSpPr/>
              <p:nvPr/>
            </p:nvSpPr>
            <p:spPr>
              <a:xfrm>
                <a:off x="35814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733800" y="2209800"/>
                <a:ext cx="76200" cy="762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
          <p:nvSpPr>
            <p:cNvPr id="25" name="Rectangle 24"/>
            <p:cNvSpPr/>
            <p:nvPr/>
          </p:nvSpPr>
          <p:spPr>
            <a:xfrm>
              <a:off x="35814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3194" name="TextBox 31"/>
          <p:cNvSpPr txBox="1">
            <a:spLocks noChangeArrowheads="1"/>
          </p:cNvSpPr>
          <p:nvPr/>
        </p:nvSpPr>
        <p:spPr bwMode="auto">
          <a:xfrm>
            <a:off x="1066800" y="3886200"/>
            <a:ext cx="1981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a:t>As Modular appendage linkage component</a:t>
            </a:r>
          </a:p>
        </p:txBody>
      </p:sp>
      <p:grpSp>
        <p:nvGrpSpPr>
          <p:cNvPr id="93195" name="Group 34"/>
          <p:cNvGrpSpPr>
            <a:grpSpLocks/>
          </p:cNvGrpSpPr>
          <p:nvPr/>
        </p:nvGrpSpPr>
        <p:grpSpPr bwMode="auto">
          <a:xfrm>
            <a:off x="914400" y="304800"/>
            <a:ext cx="990600" cy="914400"/>
            <a:chOff x="1295400" y="5715000"/>
            <a:chExt cx="990600" cy="914400"/>
          </a:xfrm>
        </p:grpSpPr>
        <p:sp>
          <p:nvSpPr>
            <p:cNvPr id="33" name="Rectangle 32"/>
            <p:cNvSpPr/>
            <p:nvPr/>
          </p:nvSpPr>
          <p:spPr>
            <a:xfrm>
              <a:off x="1295400" y="5715000"/>
              <a:ext cx="381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TSF</a:t>
              </a:r>
            </a:p>
          </p:txBody>
        </p:sp>
        <p:sp>
          <p:nvSpPr>
            <p:cNvPr id="34" name="Rectangle 33"/>
            <p:cNvSpPr/>
            <p:nvPr/>
          </p:nvSpPr>
          <p:spPr>
            <a:xfrm>
              <a:off x="1905000" y="5715000"/>
              <a:ext cx="381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OTH</a:t>
              </a:r>
            </a:p>
          </p:txBody>
        </p:sp>
      </p:grpSp>
      <p:sp>
        <p:nvSpPr>
          <p:cNvPr id="28" name="TextBox 27"/>
          <p:cNvSpPr txBox="1"/>
          <p:nvPr/>
        </p:nvSpPr>
        <p:spPr>
          <a:xfrm>
            <a:off x="3962400" y="4290536"/>
            <a:ext cx="4000500" cy="1200329"/>
          </a:xfrm>
          <a:prstGeom prst="rect">
            <a:avLst/>
          </a:prstGeom>
          <a:solidFill>
            <a:srgbClr val="C00000"/>
          </a:solidFill>
        </p:spPr>
        <p:txBody>
          <a:bodyPr wrap="square" rtlCol="0">
            <a:spAutoFit/>
          </a:bodyPr>
          <a:lstStyle/>
          <a:p>
            <a:r>
              <a:rPr lang="en-US" dirty="0" smtClean="0">
                <a:solidFill>
                  <a:schemeClr val="bg1"/>
                </a:solidFill>
                <a:latin typeface="arial" panose="020B0604020202020204" pitchFamily="34" charset="0"/>
              </a:rPr>
              <a:t>In past 25 years, AA research has gone from contemporaneous correlational research to rigorous RCTs and …</a:t>
            </a: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3489126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2800">
                <a:solidFill>
                  <a:schemeClr val="tx2"/>
                </a:solidFill>
                <a:latin typeface="Calibri" pitchFamily="34" charset="0"/>
              </a:defRPr>
            </a:lvl1pPr>
            <a:lvl2pPr marL="742950" indent="-285750" eaLnBrk="0" hangingPunct="0">
              <a:spcBef>
                <a:spcPct val="20000"/>
              </a:spcBef>
              <a:buFont typeface="Arial" pitchFamily="34"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pitchFamily="34" charset="0"/>
              <a:buChar char="–"/>
              <a:defRPr>
                <a:solidFill>
                  <a:schemeClr val="tx1"/>
                </a:solidFill>
                <a:latin typeface="Calibri" pitchFamily="34" charset="0"/>
              </a:defRPr>
            </a:lvl4pPr>
            <a:lvl5pPr marL="2057400" indent="-228600" eaLnBrk="0" hangingPunct="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Tx/>
              <a:buNone/>
            </a:pPr>
            <a:endParaRPr lang="en-US" altLang="en-US" sz="1800">
              <a:solidFill>
                <a:prstClr val="black"/>
              </a:solidFill>
              <a:cs typeface="Arial" charset="0"/>
            </a:endParaRPr>
          </a:p>
        </p:txBody>
      </p:sp>
      <p:sp>
        <p:nvSpPr>
          <p:cNvPr id="67588" name="TextBox 3"/>
          <p:cNvSpPr txBox="1">
            <a:spLocks noChangeArrowheads="1"/>
          </p:cNvSpPr>
          <p:nvPr/>
        </p:nvSpPr>
        <p:spPr bwMode="auto">
          <a:xfrm>
            <a:off x="188913" y="6248400"/>
            <a:ext cx="8929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2"/>
                </a:solidFill>
                <a:latin typeface="Calibri" pitchFamily="34" charset="0"/>
              </a:defRPr>
            </a:lvl1pPr>
            <a:lvl2pPr marL="742950" indent="-285750" eaLnBrk="0" hangingPunct="0">
              <a:spcBef>
                <a:spcPct val="20000"/>
              </a:spcBef>
              <a:buFont typeface="Arial" pitchFamily="34" charset="0"/>
              <a:buChar char="˃"/>
              <a:defRPr>
                <a:solidFill>
                  <a:schemeClr val="tx1"/>
                </a:solidFill>
                <a:latin typeface="Calibri" pitchFamily="34" charset="0"/>
              </a:defRPr>
            </a:lvl2pPr>
            <a:lvl3pPr marL="1143000" indent="-228600" eaLnBrk="0" hangingPunct="0">
              <a:spcBef>
                <a:spcPct val="20000"/>
              </a:spcBef>
              <a:buFont typeface="Calibri" pitchFamily="34" charset="0"/>
              <a:buChar char="+"/>
              <a:defRPr>
                <a:solidFill>
                  <a:schemeClr val="tx1"/>
                </a:solidFill>
                <a:latin typeface="Calibri" pitchFamily="34" charset="0"/>
              </a:defRPr>
            </a:lvl3pPr>
            <a:lvl4pPr marL="1600200" indent="-228600" eaLnBrk="0" hangingPunct="0">
              <a:spcBef>
                <a:spcPct val="20000"/>
              </a:spcBef>
              <a:buFont typeface="Arial" pitchFamily="34" charset="0"/>
              <a:buChar char="–"/>
              <a:defRPr>
                <a:solidFill>
                  <a:schemeClr val="tx1"/>
                </a:solidFill>
                <a:latin typeface="Calibri" pitchFamily="34" charset="0"/>
              </a:defRPr>
            </a:lvl4pPr>
            <a:lvl5pPr marL="2057400" indent="-228600" eaLnBrk="0" hangingPunct="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Tx/>
              <a:buNone/>
            </a:pPr>
            <a:r>
              <a:rPr lang="en-US" altLang="en-US" sz="1200" dirty="0">
                <a:solidFill>
                  <a:schemeClr val="bg1"/>
                </a:solidFill>
                <a:cs typeface="Arial" charset="0"/>
              </a:rPr>
              <a:t>Source: Kelly, Hoeppner, Stout, Pagano (2012) , Determining the relative importance of the mechanisms of behavior change within Alcoholics Anonymous: A multiple mediator analysis. </a:t>
            </a:r>
            <a:r>
              <a:rPr lang="en-US" altLang="en-US" sz="1200" i="1" dirty="0">
                <a:solidFill>
                  <a:schemeClr val="bg1"/>
                </a:solidFill>
                <a:cs typeface="Arial" charset="0"/>
              </a:rPr>
              <a:t>Addiction 107(2):289-99</a:t>
            </a:r>
          </a:p>
        </p:txBody>
      </p:sp>
      <p:graphicFrame>
        <p:nvGraphicFramePr>
          <p:cNvPr id="67587" name="Object 2"/>
          <p:cNvGraphicFramePr>
            <a:graphicFrameLocks noChangeAspect="1"/>
          </p:cNvGraphicFramePr>
          <p:nvPr>
            <p:extLst>
              <p:ext uri="{D42A27DB-BD31-4B8C-83A1-F6EECF244321}">
                <p14:modId xmlns:p14="http://schemas.microsoft.com/office/powerpoint/2010/main" val="651052593"/>
              </p:ext>
            </p:extLst>
          </p:nvPr>
        </p:nvGraphicFramePr>
        <p:xfrm>
          <a:off x="214313" y="533400"/>
          <a:ext cx="8904287" cy="5632450"/>
        </p:xfrm>
        <a:graphic>
          <a:graphicData uri="http://schemas.openxmlformats.org/presentationml/2006/ole">
            <mc:AlternateContent xmlns:mc="http://schemas.openxmlformats.org/markup-compatibility/2006">
              <mc:Choice xmlns:v="urn:schemas-microsoft-com:vml" Requires="v">
                <p:oleObj spid="_x0000_s225646" r:id="rId3" imgW="7170949" imgH="3968460" progId="Visio.Drawing.6">
                  <p:embed/>
                </p:oleObj>
              </mc:Choice>
              <mc:Fallback>
                <p:oleObj r:id="rId3" imgW="7170949" imgH="396846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533400"/>
                        <a:ext cx="8904287" cy="5632450"/>
                      </a:xfrm>
                      <a:prstGeom prst="rect">
                        <a:avLst/>
                      </a:prstGeom>
                      <a:solidFill>
                        <a:schemeClr val="bg1"/>
                      </a:solidFill>
                      <a:ln>
                        <a:noFill/>
                      </a:ln>
                      <a:extLst/>
                    </p:spPr>
                  </p:pic>
                </p:oleObj>
              </mc:Fallback>
            </mc:AlternateContent>
          </a:graphicData>
        </a:graphic>
      </p:graphicFrame>
      <p:sp>
        <p:nvSpPr>
          <p:cNvPr id="5" name="TextBox 4"/>
          <p:cNvSpPr txBox="1"/>
          <p:nvPr/>
        </p:nvSpPr>
        <p:spPr>
          <a:xfrm>
            <a:off x="5118100" y="1713805"/>
            <a:ext cx="4000500" cy="923330"/>
          </a:xfrm>
          <a:prstGeom prst="rect">
            <a:avLst/>
          </a:prstGeom>
          <a:solidFill>
            <a:srgbClr val="C00000"/>
          </a:solidFill>
        </p:spPr>
        <p:txBody>
          <a:bodyPr wrap="square" rtlCol="0">
            <a:spAutoFit/>
          </a:bodyPr>
          <a:lstStyle/>
          <a:p>
            <a:r>
              <a:rPr lang="en-US" dirty="0" smtClean="0">
                <a:solidFill>
                  <a:schemeClr val="bg1"/>
                </a:solidFill>
                <a:latin typeface="arial" panose="020B0604020202020204" pitchFamily="34" charset="0"/>
              </a:rPr>
              <a:t>…and lagged moderated multiple mediation studies to elucidate its impact and MOBCs</a:t>
            </a: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2696107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1143000"/>
          </a:xfrm>
          <a:solidFill>
            <a:schemeClr val="accent1">
              <a:lumMod val="20000"/>
              <a:lumOff val="80000"/>
            </a:schemeClr>
          </a:solidFill>
          <a:ln>
            <a:solidFill>
              <a:schemeClr val="tx1"/>
            </a:solidFill>
          </a:ln>
        </p:spPr>
        <p:txBody>
          <a:bodyPr/>
          <a:lstStyle/>
          <a:p>
            <a:pPr algn="ctr">
              <a:defRPr/>
            </a:pPr>
            <a:r>
              <a:rPr lang="en-US" dirty="0" smtClean="0"/>
              <a:t>TSF Delivery Modes</a:t>
            </a:r>
            <a:endParaRPr lang="en-US" dirty="0"/>
          </a:p>
        </p:txBody>
      </p:sp>
      <p:grpSp>
        <p:nvGrpSpPr>
          <p:cNvPr id="93187" name="Group 29"/>
          <p:cNvGrpSpPr>
            <a:grpSpLocks/>
          </p:cNvGrpSpPr>
          <p:nvPr/>
        </p:nvGrpSpPr>
        <p:grpSpPr bwMode="auto">
          <a:xfrm>
            <a:off x="1219200" y="2743200"/>
            <a:ext cx="762000" cy="762000"/>
            <a:chOff x="838200" y="2209800"/>
            <a:chExt cx="762000" cy="762000"/>
          </a:xfrm>
        </p:grpSpPr>
        <p:sp>
          <p:nvSpPr>
            <p:cNvPr id="10" name="Rectangle 9"/>
            <p:cNvSpPr/>
            <p:nvPr/>
          </p:nvSpPr>
          <p:spPr>
            <a:xfrm>
              <a:off x="8382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371600" y="2209800"/>
              <a:ext cx="228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grpSp>
        <p:nvGrpSpPr>
          <p:cNvPr id="93188" name="Group 27"/>
          <p:cNvGrpSpPr>
            <a:grpSpLocks/>
          </p:cNvGrpSpPr>
          <p:nvPr/>
        </p:nvGrpSpPr>
        <p:grpSpPr bwMode="auto">
          <a:xfrm>
            <a:off x="6248400" y="2743200"/>
            <a:ext cx="1371600" cy="762000"/>
            <a:chOff x="5410200" y="2209800"/>
            <a:chExt cx="1371600" cy="762000"/>
          </a:xfrm>
        </p:grpSpPr>
        <p:sp>
          <p:nvSpPr>
            <p:cNvPr id="14" name="Rectangle 13"/>
            <p:cNvSpPr/>
            <p:nvPr/>
          </p:nvSpPr>
          <p:spPr>
            <a:xfrm>
              <a:off x="57912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102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5532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172200" y="2209800"/>
              <a:ext cx="228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grpSp>
        <p:nvGrpSpPr>
          <p:cNvPr id="93189" name="Group 30"/>
          <p:cNvGrpSpPr>
            <a:grpSpLocks/>
          </p:cNvGrpSpPr>
          <p:nvPr/>
        </p:nvGrpSpPr>
        <p:grpSpPr bwMode="auto">
          <a:xfrm>
            <a:off x="1219200" y="4419600"/>
            <a:ext cx="762000" cy="990600"/>
            <a:chOff x="838200" y="3886200"/>
            <a:chExt cx="762000" cy="990600"/>
          </a:xfrm>
        </p:grpSpPr>
        <p:sp>
          <p:nvSpPr>
            <p:cNvPr id="18" name="Rectangle 17"/>
            <p:cNvSpPr/>
            <p:nvPr/>
          </p:nvSpPr>
          <p:spPr>
            <a:xfrm>
              <a:off x="1371600" y="4114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838200" y="4114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838200" y="3886200"/>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371600" y="3886200"/>
              <a:ext cx="228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
        <p:nvSpPr>
          <p:cNvPr id="93190" name="Rectangle 21"/>
          <p:cNvSpPr>
            <a:spLocks noChangeArrowheads="1"/>
          </p:cNvSpPr>
          <p:nvPr/>
        </p:nvSpPr>
        <p:spPr bwMode="auto">
          <a:xfrm>
            <a:off x="609600" y="2057400"/>
            <a:ext cx="2438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90600" lvl="1" indent="-533400">
              <a:buClr>
                <a:schemeClr val="tx1"/>
              </a:buClr>
            </a:pPr>
            <a:r>
              <a:rPr lang="en-US" sz="1300"/>
              <a:t>Stand alone </a:t>
            </a:r>
          </a:p>
          <a:p>
            <a:pPr marL="990600" lvl="1" indent="-533400">
              <a:buClr>
                <a:schemeClr val="tx1"/>
              </a:buClr>
            </a:pPr>
            <a:r>
              <a:rPr lang="en-US" sz="1300"/>
              <a:t>Independent therapy</a:t>
            </a:r>
          </a:p>
        </p:txBody>
      </p:sp>
      <p:sp>
        <p:nvSpPr>
          <p:cNvPr id="93191" name="Rectangle 22"/>
          <p:cNvSpPr>
            <a:spLocks noChangeArrowheads="1"/>
          </p:cNvSpPr>
          <p:nvPr/>
        </p:nvSpPr>
        <p:spPr bwMode="auto">
          <a:xfrm>
            <a:off x="2819400" y="2057400"/>
            <a:ext cx="2590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90600" lvl="1" indent="-533400">
              <a:buClr>
                <a:schemeClr val="tx1"/>
              </a:buClr>
            </a:pPr>
            <a:r>
              <a:rPr lang="en-US" sz="1300"/>
              <a:t>Integrated into an existing therapy</a:t>
            </a:r>
          </a:p>
        </p:txBody>
      </p:sp>
      <p:sp>
        <p:nvSpPr>
          <p:cNvPr id="93192" name="Rectangle 23"/>
          <p:cNvSpPr>
            <a:spLocks noChangeArrowheads="1"/>
          </p:cNvSpPr>
          <p:nvPr/>
        </p:nvSpPr>
        <p:spPr bwMode="auto">
          <a:xfrm>
            <a:off x="5410200" y="2057400"/>
            <a:ext cx="2895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90600" lvl="1" indent="-533400">
              <a:buClr>
                <a:schemeClr val="tx1"/>
              </a:buClr>
            </a:pPr>
            <a:r>
              <a:rPr lang="en-US" sz="1300"/>
              <a:t>Component of a treatment package (e.g., an additional group)</a:t>
            </a:r>
          </a:p>
        </p:txBody>
      </p:sp>
      <p:grpSp>
        <p:nvGrpSpPr>
          <p:cNvPr id="93193" name="Group 28"/>
          <p:cNvGrpSpPr>
            <a:grpSpLocks/>
          </p:cNvGrpSpPr>
          <p:nvPr/>
        </p:nvGrpSpPr>
        <p:grpSpPr bwMode="auto">
          <a:xfrm>
            <a:off x="3962400" y="2743200"/>
            <a:ext cx="685800" cy="762000"/>
            <a:chOff x="3581400" y="2209800"/>
            <a:chExt cx="685800" cy="762000"/>
          </a:xfrm>
        </p:grpSpPr>
        <p:grpSp>
          <p:nvGrpSpPr>
            <p:cNvPr id="93198" name="Group 25"/>
            <p:cNvGrpSpPr>
              <a:grpSpLocks/>
            </p:cNvGrpSpPr>
            <p:nvPr/>
          </p:nvGrpSpPr>
          <p:grpSpPr bwMode="auto">
            <a:xfrm>
              <a:off x="4038600" y="2209800"/>
              <a:ext cx="228600" cy="762000"/>
              <a:chOff x="3581400" y="2209800"/>
              <a:chExt cx="228600" cy="762000"/>
            </a:xfrm>
          </p:grpSpPr>
          <p:sp>
            <p:nvSpPr>
              <p:cNvPr id="12" name="Rectangle 11"/>
              <p:cNvSpPr/>
              <p:nvPr/>
            </p:nvSpPr>
            <p:spPr>
              <a:xfrm>
                <a:off x="35814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733800" y="2209800"/>
                <a:ext cx="76200" cy="762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
          <p:nvSpPr>
            <p:cNvPr id="25" name="Rectangle 24"/>
            <p:cNvSpPr/>
            <p:nvPr/>
          </p:nvSpPr>
          <p:spPr>
            <a:xfrm>
              <a:off x="3581400" y="2209800"/>
              <a:ext cx="22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3194" name="TextBox 31"/>
          <p:cNvSpPr txBox="1">
            <a:spLocks noChangeArrowheads="1"/>
          </p:cNvSpPr>
          <p:nvPr/>
        </p:nvSpPr>
        <p:spPr bwMode="auto">
          <a:xfrm>
            <a:off x="1066800" y="3886200"/>
            <a:ext cx="1981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a:t>As Modular appendage linkage component</a:t>
            </a:r>
          </a:p>
        </p:txBody>
      </p:sp>
      <p:grpSp>
        <p:nvGrpSpPr>
          <p:cNvPr id="93195" name="Group 34"/>
          <p:cNvGrpSpPr>
            <a:grpSpLocks/>
          </p:cNvGrpSpPr>
          <p:nvPr/>
        </p:nvGrpSpPr>
        <p:grpSpPr bwMode="auto">
          <a:xfrm>
            <a:off x="914400" y="304800"/>
            <a:ext cx="990600" cy="914400"/>
            <a:chOff x="1295400" y="5715000"/>
            <a:chExt cx="990600" cy="914400"/>
          </a:xfrm>
        </p:grpSpPr>
        <p:sp>
          <p:nvSpPr>
            <p:cNvPr id="33" name="Rectangle 32"/>
            <p:cNvSpPr/>
            <p:nvPr/>
          </p:nvSpPr>
          <p:spPr>
            <a:xfrm>
              <a:off x="1295400" y="5715000"/>
              <a:ext cx="381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TSF</a:t>
              </a:r>
            </a:p>
          </p:txBody>
        </p:sp>
        <p:sp>
          <p:nvSpPr>
            <p:cNvPr id="34" name="Rectangle 33"/>
            <p:cNvSpPr/>
            <p:nvPr/>
          </p:nvSpPr>
          <p:spPr>
            <a:xfrm>
              <a:off x="1905000" y="5715000"/>
              <a:ext cx="381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OTH</a:t>
              </a: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3">
      <a:dk1>
        <a:srgbClr val="081D58"/>
      </a:dk1>
      <a:lt1>
        <a:srgbClr val="FFFFFF"/>
      </a:lt1>
      <a:dk2>
        <a:srgbClr val="031E73"/>
      </a:dk2>
      <a:lt2>
        <a:srgbClr val="FAFD00"/>
      </a:lt2>
      <a:accent1>
        <a:srgbClr val="FF5008"/>
      </a:accent1>
      <a:accent2>
        <a:srgbClr val="000000"/>
      </a:accent2>
      <a:accent3>
        <a:srgbClr val="AAABBC"/>
      </a:accent3>
      <a:accent4>
        <a:srgbClr val="DADADA"/>
      </a:accent4>
      <a:accent5>
        <a:srgbClr val="FFB3AA"/>
      </a:accent5>
      <a:accent6>
        <a:srgbClr val="000000"/>
      </a:accent6>
      <a:hlink>
        <a:srgbClr val="00B7A5"/>
      </a:hlink>
      <a:folHlink>
        <a:srgbClr val="063DE8"/>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81D58"/>
        </a:dk1>
        <a:lt1>
          <a:srgbClr val="FFFFFF"/>
        </a:lt1>
        <a:dk2>
          <a:srgbClr val="031E73"/>
        </a:dk2>
        <a:lt2>
          <a:srgbClr val="FAFD00"/>
        </a:lt2>
        <a:accent1>
          <a:srgbClr val="FF5008"/>
        </a:accent1>
        <a:accent2>
          <a:srgbClr val="000000"/>
        </a:accent2>
        <a:accent3>
          <a:srgbClr val="AAABBC"/>
        </a:accent3>
        <a:accent4>
          <a:srgbClr val="DADADA"/>
        </a:accent4>
        <a:accent5>
          <a:srgbClr val="FFB3AA"/>
        </a:accent5>
        <a:accent6>
          <a:srgbClr val="000000"/>
        </a:accent6>
        <a:hlink>
          <a:srgbClr val="00B7A5"/>
        </a:hlink>
        <a:folHlink>
          <a:srgbClr val="063DE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13579</TotalTime>
  <Words>2683</Words>
  <Application>Microsoft Office PowerPoint</Application>
  <PresentationFormat>On-screen Show (4:3)</PresentationFormat>
  <Paragraphs>213</Paragraphs>
  <Slides>47</Slides>
  <Notes>12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47</vt:i4>
      </vt:variant>
    </vt:vector>
  </HeadingPairs>
  <TitlesOfParts>
    <vt:vector size="51" baseType="lpstr">
      <vt:lpstr>Oriel</vt:lpstr>
      <vt:lpstr>Default Design</vt:lpstr>
      <vt:lpstr>Visio.Drawing.6</vt:lpstr>
      <vt:lpstr>Worksheet</vt:lpstr>
      <vt:lpstr>PowerPoint Presentation</vt:lpstr>
      <vt:lpstr>PowerPoint Presentation</vt:lpstr>
      <vt:lpstr>PowerPoint Presentation</vt:lpstr>
      <vt:lpstr>Outline</vt:lpstr>
      <vt:lpstr>Outline</vt:lpstr>
      <vt:lpstr>PowerPoint Presentation</vt:lpstr>
      <vt:lpstr>TSF Delivery Modes</vt:lpstr>
      <vt:lpstr>PowerPoint Presentation</vt:lpstr>
      <vt:lpstr>TSF Delivery Modes</vt:lpstr>
      <vt:lpstr>PowerPoint Presentation</vt:lpstr>
      <vt:lpstr>PowerPoint Presentation</vt:lpstr>
      <vt:lpstr>Linkage to AA can lead to much higher rates of full sustained remission  (Project MATCH, 1997) </vt:lpstr>
      <vt:lpstr>PowerPoint Presentation</vt:lpstr>
      <vt:lpstr>PowerPoint Presentation</vt:lpstr>
      <vt:lpstr>PowerPoint Presentation</vt:lpstr>
      <vt:lpstr>Does AA “cause” better outcomes or is AA participation an outcome of better prognosis? </vt:lpstr>
      <vt:lpstr>Outline</vt:lpstr>
      <vt:lpstr>New York City Addiction Hospital Administrator 1937…</vt:lpstr>
      <vt:lpstr>12-step Specific theoretical mechanisms: Program and Fellowship</vt:lpstr>
      <vt:lpstr>How does AA enhance outcomes? Possible mechanisms</vt:lpstr>
      <vt:lpstr>Review found n=13 full mediational studies on MOBC and n=6 partial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more and less severely alcohol dependent individuals benefit from AA in the same or different ways? </vt:lpstr>
      <vt:lpstr>Do men and women benefit from AA in the same ways? </vt:lpstr>
      <vt:lpstr>Do young Adults benefit as much and in the same ways as older adults</vt:lpstr>
      <vt:lpstr>Moderated-Mechanisms: AA effects Moderated by Severity, Gender, Age…</vt:lpstr>
      <vt:lpstr>PowerPoint Presentation</vt:lpstr>
      <vt:lpstr>Outline</vt:lpstr>
      <vt:lpstr>PowerPoint Presentation</vt:lpstr>
      <vt:lpstr>PowerPoint Presentation</vt:lpstr>
      <vt:lpstr>PowerPoint Presentation</vt:lpstr>
      <vt:lpstr>Implications For AA Referral/TSF  “Big Book” vs “Living Sober”</vt:lpstr>
      <vt:lpstr>Clinical implications of AA/TSF Research</vt:lpstr>
      <vt:lpstr>Broader Clinical treatment design and testing</vt:lpstr>
      <vt:lpstr>Outline</vt:lpstr>
      <vt:lpstr>PowerPoint Presentation</vt:lpstr>
      <vt:lpstr>PowerPoint Presentation</vt:lpstr>
    </vt:vector>
  </TitlesOfParts>
  <Company>Partners HealthCare System,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Facilitating Outpatient Attendance of AA</dc:title>
  <dc:creator>Partners Information Systems</dc:creator>
  <cp:lastModifiedBy>John</cp:lastModifiedBy>
  <cp:revision>1412</cp:revision>
  <dcterms:created xsi:type="dcterms:W3CDTF">2009-12-30T20:32:59Z</dcterms:created>
  <dcterms:modified xsi:type="dcterms:W3CDTF">2016-11-10T11:15:34Z</dcterms:modified>
</cp:coreProperties>
</file>