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theme/theme5.xml" ContentType="application/vnd.openxmlformats-officedocument.theme+xml"/>
  <Override PartName="/ppt/tags/tag8.xml" ContentType="application/vnd.openxmlformats-officedocument.presentationml.tags+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tags/tag38.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34.xml" ContentType="application/vnd.openxmlformats-officedocument.presentationml.tags+xml"/>
  <Override PartName="/ppt/tags/tag52.xml" ContentType="application/vnd.openxmlformats-officedocument.presentationml.tags+xml"/>
  <Override PartName="/ppt/diagrams/layout1.xml" ContentType="application/vnd.openxmlformats-officedocument.drawingml.diagramLayout+xml"/>
  <Override PartName="/ppt/tags/tag12.xml" ContentType="application/vnd.openxmlformats-officedocument.presentationml.tags+xml"/>
  <Override PartName="/ppt/tags/tag23.xml" ContentType="application/vnd.openxmlformats-officedocument.presentationml.tags+xml"/>
  <Override PartName="/ppt/notesSlides/notesSlide7.xml" ContentType="application/vnd.openxmlformats-officedocument.presentationml.notesSlide+xml"/>
  <Override PartName="/ppt/diagrams/data2.xml" ContentType="application/vnd.openxmlformats-officedocument.drawingml.diagramData+xml"/>
  <Override PartName="/ppt/tags/tag41.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Default Extension="emf" ContentType="image/x-emf"/>
  <Override PartName="/ppt/tags/tag39.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theme/themeOverride2.xml" ContentType="application/vnd.openxmlformats-officedocument.themeOverr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tags/tag2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Default Extension="vml" ContentType="application/vnd.openxmlformats-officedocument.vmlDrawing"/>
  <Override PartName="/ppt/diagrams/layout2.xml" ContentType="application/vnd.openxmlformats-officedocument.drawingml.diagramLayout+xml"/>
  <Override PartName="/ppt/notesSlides/notesSlide8.xml" ContentType="application/vnd.openxmlformats-officedocument.presentationml.notesSlide+xml"/>
  <Override PartName="/ppt/tags/tag53.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slides/slide49.xml" ContentType="application/vnd.openxmlformats-officedocument.presentationml.slide+xml"/>
  <Override PartName="/ppt/handoutMasters/handoutMaster1.xml" ContentType="application/vnd.openxmlformats-officedocument.presentationml.handoutMaster+xml"/>
  <Override PartName="/ppt/tags/tag2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tags/tag6.xml" ContentType="application/vnd.openxmlformats-officedocument.presentationml.tags+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tags/tag29.xml" ContentType="application/vnd.openxmlformats-officedocument.presentationml.tags+xml"/>
  <Override PartName="/ppt/tags/tag47.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notesSlides/notesSlide9.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tags/tag7.xml" ContentType="application/vnd.openxmlformats-officedocument.presentationml.tags+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tags/tag3.xml" ContentType="application/vnd.openxmlformats-officedocument.presentationml.tags+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tags/tag26.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22.xml" ContentType="application/vnd.openxmlformats-officedocument.presentationml.tags+xml"/>
  <Override PartName="/ppt/notesSlides/notesSlide6.xml" ContentType="application/vnd.openxmlformats-officedocument.presentationml.notesSlide+xml"/>
  <Override PartName="/ppt/tags/tag40.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diagrams/data1.xml" ContentType="application/vnd.openxmlformats-officedocument.drawingml.diagramData+xml"/>
  <Override PartName="/ppt/tags/tag11.xml" ContentType="application/vnd.openxmlformats-officedocument.presentationml.tags+xml"/>
  <Override PartName="/ppt/slides/slide29.xml" ContentType="application/vnd.openxmlformats-officedocument.presentationml.slide+xml"/>
  <Override PartName="/ppt/slideLayouts/slideLayout39.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 id="2147483698" r:id="rId4"/>
  </p:sldMasterIdLst>
  <p:notesMasterIdLst>
    <p:notesMasterId r:id="rId58"/>
  </p:notesMasterIdLst>
  <p:handoutMasterIdLst>
    <p:handoutMasterId r:id="rId59"/>
  </p:handoutMasterIdLst>
  <p:sldIdLst>
    <p:sldId id="256" r:id="rId5"/>
    <p:sldId id="310" r:id="rId6"/>
    <p:sldId id="342" r:id="rId7"/>
    <p:sldId id="319" r:id="rId8"/>
    <p:sldId id="303" r:id="rId9"/>
    <p:sldId id="304" r:id="rId10"/>
    <p:sldId id="267" r:id="rId11"/>
    <p:sldId id="316" r:id="rId12"/>
    <p:sldId id="332" r:id="rId13"/>
    <p:sldId id="266" r:id="rId14"/>
    <p:sldId id="336" r:id="rId15"/>
    <p:sldId id="324" r:id="rId16"/>
    <p:sldId id="349" r:id="rId17"/>
    <p:sldId id="350" r:id="rId18"/>
    <p:sldId id="321" r:id="rId19"/>
    <p:sldId id="323" r:id="rId20"/>
    <p:sldId id="325" r:id="rId21"/>
    <p:sldId id="317" r:id="rId22"/>
    <p:sldId id="337" r:id="rId23"/>
    <p:sldId id="327" r:id="rId24"/>
    <p:sldId id="329" r:id="rId25"/>
    <p:sldId id="270" r:id="rId26"/>
    <p:sldId id="271" r:id="rId27"/>
    <p:sldId id="272" r:id="rId28"/>
    <p:sldId id="273" r:id="rId29"/>
    <p:sldId id="274" r:id="rId30"/>
    <p:sldId id="275" r:id="rId31"/>
    <p:sldId id="258" r:id="rId32"/>
    <p:sldId id="259" r:id="rId33"/>
    <p:sldId id="261" r:id="rId34"/>
    <p:sldId id="262" r:id="rId35"/>
    <p:sldId id="263" r:id="rId36"/>
    <p:sldId id="338" r:id="rId37"/>
    <p:sldId id="339" r:id="rId38"/>
    <p:sldId id="341" r:id="rId39"/>
    <p:sldId id="265" r:id="rId40"/>
    <p:sldId id="278" r:id="rId41"/>
    <p:sldId id="298" r:id="rId42"/>
    <p:sldId id="347" r:id="rId43"/>
    <p:sldId id="343" r:id="rId44"/>
    <p:sldId id="344" r:id="rId45"/>
    <p:sldId id="345" r:id="rId46"/>
    <p:sldId id="346" r:id="rId47"/>
    <p:sldId id="348" r:id="rId48"/>
    <p:sldId id="279" r:id="rId49"/>
    <p:sldId id="299" r:id="rId50"/>
    <p:sldId id="300" r:id="rId51"/>
    <p:sldId id="305" r:id="rId52"/>
    <p:sldId id="307" r:id="rId53"/>
    <p:sldId id="308" r:id="rId54"/>
    <p:sldId id="311" r:id="rId55"/>
    <p:sldId id="313" r:id="rId56"/>
    <p:sldId id="334" r:id="rId57"/>
  </p:sldIdLst>
  <p:sldSz cx="9144000" cy="6858000" type="screen4x3"/>
  <p:notesSz cx="6858000" cy="9144000"/>
  <p:custDataLst>
    <p:tags r:id="rId60"/>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410" autoAdjust="0"/>
  </p:normalViewPr>
  <p:slideViewPr>
    <p:cSldViewPr>
      <p:cViewPr>
        <p:scale>
          <a:sx n="118" d="100"/>
          <a:sy n="118" d="100"/>
        </p:scale>
        <p:origin x="-72" y="648"/>
      </p:cViewPr>
      <p:guideLst>
        <p:guide orient="horz" pos="2160"/>
        <p:guide pos="2880"/>
      </p:guideLst>
    </p:cSldViewPr>
  </p:slideViewPr>
  <p:notesTextViewPr>
    <p:cViewPr>
      <p:scale>
        <a:sx n="1" d="1"/>
        <a:sy n="1" d="1"/>
      </p:scale>
      <p:origin x="0" y="0"/>
    </p:cViewPr>
  </p:notesTextViewPr>
  <p:sorterViewPr>
    <p:cViewPr>
      <p:scale>
        <a:sx n="150" d="100"/>
        <a:sy n="150" d="100"/>
      </p:scale>
      <p:origin x="0" y="368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53750-E4DD-4005-877C-827C7F72FEFD}" type="doc">
      <dgm:prSet loTypeId="urn:microsoft.com/office/officeart/2005/8/layout/radial4" loCatId="relationship" qsTypeId="urn:microsoft.com/office/officeart/2005/8/quickstyle/simple5" qsCatId="simple" csTypeId="urn:microsoft.com/office/officeart/2005/8/colors/colorful4" csCatId="colorful" phldr="1"/>
      <dgm:spPr/>
      <dgm:t>
        <a:bodyPr/>
        <a:lstStyle/>
        <a:p>
          <a:endParaRPr lang="en-US"/>
        </a:p>
      </dgm:t>
    </dgm:pt>
    <dgm:pt modelId="{90956F05-253E-4884-B91A-3742F50D65B9}">
      <dgm:prSet/>
      <dgm:spPr/>
      <dgm:t>
        <a:bodyPr/>
        <a:lstStyle/>
        <a:p>
          <a:pPr rtl="0"/>
          <a:r>
            <a:rPr lang="en-US" b="1" smtClean="0"/>
            <a:t>Outcomes </a:t>
          </a:r>
          <a:endParaRPr lang="en-US" dirty="0"/>
        </a:p>
      </dgm:t>
    </dgm:pt>
    <dgm:pt modelId="{5A48C054-FEC4-4CB5-8BDF-B9CE5EA04931}" type="parTrans" cxnId="{0FC7C794-9021-49CC-9694-FDA64E93A749}">
      <dgm:prSet/>
      <dgm:spPr/>
      <dgm:t>
        <a:bodyPr/>
        <a:lstStyle/>
        <a:p>
          <a:endParaRPr lang="en-US"/>
        </a:p>
      </dgm:t>
    </dgm:pt>
    <dgm:pt modelId="{3CAEC3C3-D7D3-4598-9B7A-50FD5350A8BD}" type="sibTrans" cxnId="{0FC7C794-9021-49CC-9694-FDA64E93A749}">
      <dgm:prSet/>
      <dgm:spPr/>
      <dgm:t>
        <a:bodyPr/>
        <a:lstStyle/>
        <a:p>
          <a:endParaRPr lang="en-US"/>
        </a:p>
      </dgm:t>
    </dgm:pt>
    <dgm:pt modelId="{8F49CC28-7689-4C2C-B902-7E5CE9830C21}">
      <dgm:prSet custT="1"/>
      <dgm:spPr/>
      <dgm:t>
        <a:bodyPr/>
        <a:lstStyle/>
        <a:p>
          <a:pPr rtl="0"/>
          <a:r>
            <a:rPr lang="en-US" sz="1600" smtClean="0"/>
            <a:t>Rates of drug use lower by </a:t>
          </a:r>
          <a:r>
            <a:rPr lang="en-US" sz="1600" b="1" smtClean="0"/>
            <a:t>67.7%</a:t>
          </a:r>
          <a:r>
            <a:rPr lang="en-US" sz="1600" smtClean="0"/>
            <a:t> </a:t>
          </a:r>
          <a:endParaRPr lang="en-US" sz="1600" dirty="0"/>
        </a:p>
      </dgm:t>
    </dgm:pt>
    <dgm:pt modelId="{5676FC91-88D2-4E86-9DC9-626A518662F1}" type="parTrans" cxnId="{55C00182-1E25-452E-92E1-6BBA0EEF4BE9}">
      <dgm:prSet/>
      <dgm:spPr/>
      <dgm:t>
        <a:bodyPr/>
        <a:lstStyle/>
        <a:p>
          <a:endParaRPr lang="en-US"/>
        </a:p>
      </dgm:t>
    </dgm:pt>
    <dgm:pt modelId="{5DCEB3BF-0960-47F3-8C54-F6CB43D38674}" type="sibTrans" cxnId="{55C00182-1E25-452E-92E1-6BBA0EEF4BE9}">
      <dgm:prSet/>
      <dgm:spPr/>
      <dgm:t>
        <a:bodyPr/>
        <a:lstStyle/>
        <a:p>
          <a:endParaRPr lang="en-US"/>
        </a:p>
      </dgm:t>
    </dgm:pt>
    <dgm:pt modelId="{C5D67544-B41D-47F4-ABBA-7AE5F2A81055}">
      <dgm:prSet custT="1"/>
      <dgm:spPr/>
      <dgm:t>
        <a:bodyPr/>
        <a:lstStyle/>
        <a:p>
          <a:pPr rtl="0"/>
          <a:r>
            <a:rPr lang="en-US" sz="1600" smtClean="0"/>
            <a:t>Rates of heavy alcohol use lower by </a:t>
          </a:r>
          <a:r>
            <a:rPr lang="en-US" sz="1600" b="1" smtClean="0"/>
            <a:t>38.6%</a:t>
          </a:r>
          <a:r>
            <a:rPr lang="en-US" sz="1600" smtClean="0"/>
            <a:t> </a:t>
          </a:r>
          <a:endParaRPr lang="en-US" sz="1600" dirty="0"/>
        </a:p>
      </dgm:t>
    </dgm:pt>
    <dgm:pt modelId="{31B8D75A-C661-4054-A1C6-78BCAB2D05A5}" type="parTrans" cxnId="{5C7D51E4-4D50-46A6-989E-2DE4483A06DC}">
      <dgm:prSet/>
      <dgm:spPr/>
      <dgm:t>
        <a:bodyPr/>
        <a:lstStyle/>
        <a:p>
          <a:endParaRPr lang="en-US"/>
        </a:p>
      </dgm:t>
    </dgm:pt>
    <dgm:pt modelId="{0A88AE6C-76C6-47A9-8F27-9F15881DDB56}" type="sibTrans" cxnId="{5C7D51E4-4D50-46A6-989E-2DE4483A06DC}">
      <dgm:prSet/>
      <dgm:spPr/>
      <dgm:t>
        <a:bodyPr/>
        <a:lstStyle/>
        <a:p>
          <a:endParaRPr lang="en-US"/>
        </a:p>
      </dgm:t>
    </dgm:pt>
    <dgm:pt modelId="{1C8C26C8-0F31-4EF4-93AC-35864D2EE4E2}">
      <dgm:prSet custT="1"/>
      <dgm:spPr/>
      <dgm:t>
        <a:bodyPr/>
        <a:lstStyle/>
        <a:p>
          <a:pPr rtl="0"/>
          <a:r>
            <a:rPr lang="en-US" sz="1600" smtClean="0"/>
            <a:t>Self-reported improvements in general health, mental health and social measures</a:t>
          </a:r>
          <a:endParaRPr lang="en-US" sz="1600" dirty="0"/>
        </a:p>
      </dgm:t>
    </dgm:pt>
    <dgm:pt modelId="{086BB8F4-C424-495B-AEB4-650E3BEB19D9}" type="parTrans" cxnId="{8FB42D37-8338-4A1C-95E7-E3A672AC9D35}">
      <dgm:prSet/>
      <dgm:spPr/>
      <dgm:t>
        <a:bodyPr/>
        <a:lstStyle/>
        <a:p>
          <a:endParaRPr lang="en-US"/>
        </a:p>
      </dgm:t>
    </dgm:pt>
    <dgm:pt modelId="{1429C87F-6397-4369-A96B-B562F67340D8}" type="sibTrans" cxnId="{8FB42D37-8338-4A1C-95E7-E3A672AC9D35}">
      <dgm:prSet/>
      <dgm:spPr/>
      <dgm:t>
        <a:bodyPr/>
        <a:lstStyle/>
        <a:p>
          <a:endParaRPr lang="en-US"/>
        </a:p>
      </dgm:t>
    </dgm:pt>
    <dgm:pt modelId="{19B1E16C-FF9A-4811-A2AA-A990DF0BC3EF}">
      <dgm:prSet/>
      <dgm:spPr/>
      <dgm:t>
        <a:bodyPr/>
        <a:lstStyle/>
        <a:p>
          <a:endParaRPr lang="en-US" dirty="0"/>
        </a:p>
      </dgm:t>
    </dgm:pt>
    <dgm:pt modelId="{5EADE90D-E360-4313-BC6D-25EA8ED7FE04}" type="parTrans" cxnId="{4C580326-7ACE-479B-8DF3-95C9847238A9}">
      <dgm:prSet custAng="10800000" custScaleX="33417" custLinFactNeighborX="-262" custLinFactNeighborY="64669"/>
      <dgm:spPr/>
      <dgm:t>
        <a:bodyPr/>
        <a:lstStyle/>
        <a:p>
          <a:endParaRPr lang="en-US"/>
        </a:p>
      </dgm:t>
    </dgm:pt>
    <dgm:pt modelId="{26D566FA-F5E1-44E4-BE7E-9A253C9CD283}" type="sibTrans" cxnId="{4C580326-7ACE-479B-8DF3-95C9847238A9}">
      <dgm:prSet/>
      <dgm:spPr/>
      <dgm:t>
        <a:bodyPr/>
        <a:lstStyle/>
        <a:p>
          <a:endParaRPr lang="en-US"/>
        </a:p>
      </dgm:t>
    </dgm:pt>
    <dgm:pt modelId="{D18DB9D9-4E2F-4ADD-B50E-8D17CC622E6A}">
      <dgm:prSet/>
      <dgm:spPr/>
      <dgm:t>
        <a:bodyPr/>
        <a:lstStyle/>
        <a:p>
          <a:endParaRPr lang="en-US" dirty="0"/>
        </a:p>
      </dgm:t>
    </dgm:pt>
    <dgm:pt modelId="{42EADC77-1738-4D75-B4D2-D190D8FFD000}" type="parTrans" cxnId="{DBA4E1F0-6689-4E95-90AE-80BC1C8AD107}">
      <dgm:prSet custAng="10800000" custScaleX="33417" custLinFactNeighborX="-262" custLinFactNeighborY="64669"/>
      <dgm:spPr/>
      <dgm:t>
        <a:bodyPr/>
        <a:lstStyle/>
        <a:p>
          <a:endParaRPr lang="en-US"/>
        </a:p>
      </dgm:t>
    </dgm:pt>
    <dgm:pt modelId="{3C34D29C-0C0A-4E34-B8FA-479DE59B18D5}" type="sibTrans" cxnId="{DBA4E1F0-6689-4E95-90AE-80BC1C8AD107}">
      <dgm:prSet/>
      <dgm:spPr/>
      <dgm:t>
        <a:bodyPr/>
        <a:lstStyle/>
        <a:p>
          <a:endParaRPr lang="en-US"/>
        </a:p>
      </dgm:t>
    </dgm:pt>
    <dgm:pt modelId="{24D7EE3F-3D71-45B1-8F26-5A30DA6E5FB0}">
      <dgm:prSet/>
      <dgm:spPr/>
      <dgm:t>
        <a:bodyPr/>
        <a:lstStyle/>
        <a:p>
          <a:endParaRPr lang="en-US" dirty="0"/>
        </a:p>
      </dgm:t>
    </dgm:pt>
    <dgm:pt modelId="{DE69B0ED-F078-40FB-B59A-DA039E378616}" type="parTrans" cxnId="{2BDB1C2F-9F56-4B5B-B6A1-CFF102BEED67}">
      <dgm:prSet custAng="10565446" custScaleX="28943" custLinFactNeighborX="-33803" custLinFactNeighborY="58206"/>
      <dgm:spPr/>
      <dgm:t>
        <a:bodyPr/>
        <a:lstStyle/>
        <a:p>
          <a:endParaRPr lang="en-US"/>
        </a:p>
      </dgm:t>
    </dgm:pt>
    <dgm:pt modelId="{113175F4-4FBF-41D0-8CD7-E9298E1FBE5F}" type="sibTrans" cxnId="{2BDB1C2F-9F56-4B5B-B6A1-CFF102BEED67}">
      <dgm:prSet/>
      <dgm:spPr/>
      <dgm:t>
        <a:bodyPr/>
        <a:lstStyle/>
        <a:p>
          <a:endParaRPr lang="en-US"/>
        </a:p>
      </dgm:t>
    </dgm:pt>
    <dgm:pt modelId="{5B326FB6-57E5-4F39-9B37-BB009917B6BF}">
      <dgm:prSet/>
      <dgm:spPr/>
      <dgm:t>
        <a:bodyPr/>
        <a:lstStyle/>
        <a:p>
          <a:endParaRPr lang="en-US" dirty="0"/>
        </a:p>
      </dgm:t>
    </dgm:pt>
    <dgm:pt modelId="{68695ECD-7938-4ED0-A90C-4A3F66064907}" type="parTrans" cxnId="{26CAAE90-2998-4E0E-8078-A767476E4511}">
      <dgm:prSet custAng="10565446" custScaleX="28943" custLinFactNeighborX="-33803" custLinFactNeighborY="58206"/>
      <dgm:spPr/>
      <dgm:t>
        <a:bodyPr/>
        <a:lstStyle/>
        <a:p>
          <a:endParaRPr lang="en-US"/>
        </a:p>
      </dgm:t>
    </dgm:pt>
    <dgm:pt modelId="{25E7C711-6802-442A-BE4D-063E5A50031A}" type="sibTrans" cxnId="{26CAAE90-2998-4E0E-8078-A767476E4511}">
      <dgm:prSet/>
      <dgm:spPr/>
      <dgm:t>
        <a:bodyPr/>
        <a:lstStyle/>
        <a:p>
          <a:endParaRPr lang="en-US"/>
        </a:p>
      </dgm:t>
    </dgm:pt>
    <dgm:pt modelId="{0DEEEA57-0EF7-4C05-99E7-BC3DBD300E9E}">
      <dgm:prSet/>
      <dgm:spPr/>
      <dgm:t>
        <a:bodyPr/>
        <a:lstStyle/>
        <a:p>
          <a:endParaRPr lang="en-US" dirty="0"/>
        </a:p>
      </dgm:t>
    </dgm:pt>
    <dgm:pt modelId="{FE11EF78-2DD3-418D-9B8B-AE34622D56E1}" type="parTrans" cxnId="{4AFF1366-C965-45CB-8EE7-3980014F70A7}">
      <dgm:prSet custAng="10800000" custScaleX="33417" custLinFactNeighborX="-262" custLinFactNeighborY="64669"/>
      <dgm:spPr/>
      <dgm:t>
        <a:bodyPr/>
        <a:lstStyle/>
        <a:p>
          <a:endParaRPr lang="en-US"/>
        </a:p>
      </dgm:t>
    </dgm:pt>
    <dgm:pt modelId="{23E97FB8-FD81-4387-9A83-D38E7CCA292D}" type="sibTrans" cxnId="{4AFF1366-C965-45CB-8EE7-3980014F70A7}">
      <dgm:prSet/>
      <dgm:spPr/>
      <dgm:t>
        <a:bodyPr/>
        <a:lstStyle/>
        <a:p>
          <a:endParaRPr lang="en-US"/>
        </a:p>
      </dgm:t>
    </dgm:pt>
    <dgm:pt modelId="{E3F61587-1266-462E-A1AA-2CBC644591F6}" type="pres">
      <dgm:prSet presAssocID="{F9C53750-E4DD-4005-877C-827C7F72FEFD}" presName="cycle" presStyleCnt="0">
        <dgm:presLayoutVars>
          <dgm:chMax val="1"/>
          <dgm:dir/>
          <dgm:animLvl val="ctr"/>
          <dgm:resizeHandles val="exact"/>
        </dgm:presLayoutVars>
      </dgm:prSet>
      <dgm:spPr/>
      <dgm:t>
        <a:bodyPr/>
        <a:lstStyle/>
        <a:p>
          <a:endParaRPr lang="en-US"/>
        </a:p>
      </dgm:t>
    </dgm:pt>
    <dgm:pt modelId="{311E9F82-C4FA-4CEA-B650-E7E100B07A3C}" type="pres">
      <dgm:prSet presAssocID="{90956F05-253E-4884-B91A-3742F50D65B9}" presName="centerShape" presStyleLbl="node0" presStyleIdx="0" presStyleCnt="1" custLinFactNeighborX="-463" custLinFactNeighborY="-8338"/>
      <dgm:spPr/>
      <dgm:t>
        <a:bodyPr/>
        <a:lstStyle/>
        <a:p>
          <a:endParaRPr lang="en-US"/>
        </a:p>
      </dgm:t>
    </dgm:pt>
    <dgm:pt modelId="{59909395-9260-440A-B92B-EBC1FA0CEBF2}" type="pres">
      <dgm:prSet presAssocID="{5676FC91-88D2-4E86-9DC9-626A518662F1}" presName="parTrans" presStyleLbl="bgSibTrans2D1" presStyleIdx="0" presStyleCnt="3" custAng="10884538" custScaleX="28198" custLinFactY="42339" custLinFactNeighborX="49" custLinFactNeighborY="100000"/>
      <dgm:spPr/>
      <dgm:t>
        <a:bodyPr/>
        <a:lstStyle/>
        <a:p>
          <a:endParaRPr lang="en-US"/>
        </a:p>
      </dgm:t>
    </dgm:pt>
    <dgm:pt modelId="{E72AF568-F982-4D09-9F35-E53A9B462362}" type="pres">
      <dgm:prSet presAssocID="{8F49CC28-7689-4C2C-B902-7E5CE9830C21}" presName="node" presStyleLbl="node1" presStyleIdx="0" presStyleCnt="3" custScaleY="145225" custRadScaleRad="155159" custRadScaleInc="43415">
        <dgm:presLayoutVars>
          <dgm:bulletEnabled val="1"/>
        </dgm:presLayoutVars>
      </dgm:prSet>
      <dgm:spPr/>
      <dgm:t>
        <a:bodyPr/>
        <a:lstStyle/>
        <a:p>
          <a:endParaRPr lang="en-US"/>
        </a:p>
      </dgm:t>
    </dgm:pt>
    <dgm:pt modelId="{ADBFC176-46EE-42B9-BD55-1D53005DFF75}" type="pres">
      <dgm:prSet presAssocID="{31B8D75A-C661-4054-A1C6-78BCAB2D05A5}" presName="parTrans" presStyleLbl="bgSibTrans2D1" presStyleIdx="1" presStyleCnt="3" custAng="10800000" custScaleX="33417" custLinFactNeighborX="-896" custLinFactNeighborY="97209"/>
      <dgm:spPr/>
      <dgm:t>
        <a:bodyPr/>
        <a:lstStyle/>
        <a:p>
          <a:endParaRPr lang="en-US"/>
        </a:p>
      </dgm:t>
    </dgm:pt>
    <dgm:pt modelId="{95D24B31-F11B-4FC2-BCE0-10909E3835EF}" type="pres">
      <dgm:prSet presAssocID="{C5D67544-B41D-47F4-ABBA-7AE5F2A81055}" presName="node" presStyleLbl="node1" presStyleIdx="1" presStyleCnt="3" custScaleY="145226" custRadScaleRad="147817" custRadScaleInc="1272">
        <dgm:presLayoutVars>
          <dgm:bulletEnabled val="1"/>
        </dgm:presLayoutVars>
      </dgm:prSet>
      <dgm:spPr/>
      <dgm:t>
        <a:bodyPr/>
        <a:lstStyle/>
        <a:p>
          <a:endParaRPr lang="en-US"/>
        </a:p>
      </dgm:t>
    </dgm:pt>
    <dgm:pt modelId="{BF6BBA63-0600-4670-B17C-0A0DAA937780}" type="pres">
      <dgm:prSet presAssocID="{086BB8F4-C424-495B-AEB4-650E3BEB19D9}" presName="parTrans" presStyleLbl="bgSibTrans2D1" presStyleIdx="2" presStyleCnt="3" custAng="10565446" custScaleX="28943" custLinFactY="40556" custLinFactNeighborX="-4860" custLinFactNeighborY="100000"/>
      <dgm:spPr/>
      <dgm:t>
        <a:bodyPr/>
        <a:lstStyle/>
        <a:p>
          <a:endParaRPr lang="en-US"/>
        </a:p>
      </dgm:t>
    </dgm:pt>
    <dgm:pt modelId="{13B8D6B5-CE9E-4F82-BE90-22430260A910}" type="pres">
      <dgm:prSet presAssocID="{1C8C26C8-0F31-4EF4-93AC-35864D2EE4E2}" presName="node" presStyleLbl="node1" presStyleIdx="2" presStyleCnt="3" custScaleY="149046" custRadScaleRad="157994" custRadScaleInc="-41040">
        <dgm:presLayoutVars>
          <dgm:bulletEnabled val="1"/>
        </dgm:presLayoutVars>
      </dgm:prSet>
      <dgm:spPr/>
      <dgm:t>
        <a:bodyPr/>
        <a:lstStyle/>
        <a:p>
          <a:endParaRPr lang="en-US"/>
        </a:p>
      </dgm:t>
    </dgm:pt>
  </dgm:ptLst>
  <dgm:cxnLst>
    <dgm:cxn modelId="{DBA4E1F0-6689-4E95-90AE-80BC1C8AD107}" srcId="{F9C53750-E4DD-4005-877C-827C7F72FEFD}" destId="{D18DB9D9-4E2F-4ADD-B50E-8D17CC622E6A}" srcOrd="2" destOrd="0" parTransId="{42EADC77-1738-4D75-B4D2-D190D8FFD000}" sibTransId="{3C34D29C-0C0A-4E34-B8FA-479DE59B18D5}"/>
    <dgm:cxn modelId="{1CA208B5-A1DF-4D24-BA57-5A97E9E098E9}" type="presOf" srcId="{5676FC91-88D2-4E86-9DC9-626A518662F1}" destId="{59909395-9260-440A-B92B-EBC1FA0CEBF2}" srcOrd="0" destOrd="0" presId="urn:microsoft.com/office/officeart/2005/8/layout/radial4"/>
    <dgm:cxn modelId="{1929E9D9-26C4-49C7-9A78-DE054F1A94B5}" type="presOf" srcId="{086BB8F4-C424-495B-AEB4-650E3BEB19D9}" destId="{BF6BBA63-0600-4670-B17C-0A0DAA937780}" srcOrd="0" destOrd="0" presId="urn:microsoft.com/office/officeart/2005/8/layout/radial4"/>
    <dgm:cxn modelId="{F9A1BE32-A94A-4ECE-801C-05F6A6989042}" type="presOf" srcId="{90956F05-253E-4884-B91A-3742F50D65B9}" destId="{311E9F82-C4FA-4CEA-B650-E7E100B07A3C}" srcOrd="0" destOrd="0" presId="urn:microsoft.com/office/officeart/2005/8/layout/radial4"/>
    <dgm:cxn modelId="{A05D9456-4CD7-4F15-A64C-B8DA93F2E071}" type="presOf" srcId="{8F49CC28-7689-4C2C-B902-7E5CE9830C21}" destId="{E72AF568-F982-4D09-9F35-E53A9B462362}" srcOrd="0" destOrd="0" presId="urn:microsoft.com/office/officeart/2005/8/layout/radial4"/>
    <dgm:cxn modelId="{5C7D51E4-4D50-46A6-989E-2DE4483A06DC}" srcId="{90956F05-253E-4884-B91A-3742F50D65B9}" destId="{C5D67544-B41D-47F4-ABBA-7AE5F2A81055}" srcOrd="1" destOrd="0" parTransId="{31B8D75A-C661-4054-A1C6-78BCAB2D05A5}" sibTransId="{0A88AE6C-76C6-47A9-8F27-9F15881DDB56}"/>
    <dgm:cxn modelId="{8FB42D37-8338-4A1C-95E7-E3A672AC9D35}" srcId="{90956F05-253E-4884-B91A-3742F50D65B9}" destId="{1C8C26C8-0F31-4EF4-93AC-35864D2EE4E2}" srcOrd="2" destOrd="0" parTransId="{086BB8F4-C424-495B-AEB4-650E3BEB19D9}" sibTransId="{1429C87F-6397-4369-A96B-B562F67340D8}"/>
    <dgm:cxn modelId="{4AFF1366-C965-45CB-8EE7-3980014F70A7}" srcId="{F9C53750-E4DD-4005-877C-827C7F72FEFD}" destId="{0DEEEA57-0EF7-4C05-99E7-BC3DBD300E9E}" srcOrd="5" destOrd="0" parTransId="{FE11EF78-2DD3-418D-9B8B-AE34622D56E1}" sibTransId="{23E97FB8-FD81-4387-9A83-D38E7CCA292D}"/>
    <dgm:cxn modelId="{74F73BA3-95A8-41D9-BD25-A085C834BCF8}" type="presOf" srcId="{31B8D75A-C661-4054-A1C6-78BCAB2D05A5}" destId="{ADBFC176-46EE-42B9-BD55-1D53005DFF75}" srcOrd="0" destOrd="0" presId="urn:microsoft.com/office/officeart/2005/8/layout/radial4"/>
    <dgm:cxn modelId="{26CAAE90-2998-4E0E-8078-A767476E4511}" srcId="{F9C53750-E4DD-4005-877C-827C7F72FEFD}" destId="{5B326FB6-57E5-4F39-9B37-BB009917B6BF}" srcOrd="4" destOrd="0" parTransId="{68695ECD-7938-4ED0-A90C-4A3F66064907}" sibTransId="{25E7C711-6802-442A-BE4D-063E5A50031A}"/>
    <dgm:cxn modelId="{BF771D02-D507-4883-AB2E-FCE73E27AE95}" type="presOf" srcId="{C5D67544-B41D-47F4-ABBA-7AE5F2A81055}" destId="{95D24B31-F11B-4FC2-BCE0-10909E3835EF}" srcOrd="0" destOrd="0" presId="urn:microsoft.com/office/officeart/2005/8/layout/radial4"/>
    <dgm:cxn modelId="{1A950788-3BCC-4B08-9C26-77EF9518FECB}" type="presOf" srcId="{F9C53750-E4DD-4005-877C-827C7F72FEFD}" destId="{E3F61587-1266-462E-A1AA-2CBC644591F6}" srcOrd="0" destOrd="0" presId="urn:microsoft.com/office/officeart/2005/8/layout/radial4"/>
    <dgm:cxn modelId="{4C580326-7ACE-479B-8DF3-95C9847238A9}" srcId="{F9C53750-E4DD-4005-877C-827C7F72FEFD}" destId="{19B1E16C-FF9A-4811-A2AA-A990DF0BC3EF}" srcOrd="1" destOrd="0" parTransId="{5EADE90D-E360-4313-BC6D-25EA8ED7FE04}" sibTransId="{26D566FA-F5E1-44E4-BE7E-9A253C9CD283}"/>
    <dgm:cxn modelId="{55C00182-1E25-452E-92E1-6BBA0EEF4BE9}" srcId="{90956F05-253E-4884-B91A-3742F50D65B9}" destId="{8F49CC28-7689-4C2C-B902-7E5CE9830C21}" srcOrd="0" destOrd="0" parTransId="{5676FC91-88D2-4E86-9DC9-626A518662F1}" sibTransId="{5DCEB3BF-0960-47F3-8C54-F6CB43D38674}"/>
    <dgm:cxn modelId="{2BDB1C2F-9F56-4B5B-B6A1-CFF102BEED67}" srcId="{F9C53750-E4DD-4005-877C-827C7F72FEFD}" destId="{24D7EE3F-3D71-45B1-8F26-5A30DA6E5FB0}" srcOrd="3" destOrd="0" parTransId="{DE69B0ED-F078-40FB-B59A-DA039E378616}" sibTransId="{113175F4-4FBF-41D0-8CD7-E9298E1FBE5F}"/>
    <dgm:cxn modelId="{0FC7C794-9021-49CC-9694-FDA64E93A749}" srcId="{F9C53750-E4DD-4005-877C-827C7F72FEFD}" destId="{90956F05-253E-4884-B91A-3742F50D65B9}" srcOrd="0" destOrd="0" parTransId="{5A48C054-FEC4-4CB5-8BDF-B9CE5EA04931}" sibTransId="{3CAEC3C3-D7D3-4598-9B7A-50FD5350A8BD}"/>
    <dgm:cxn modelId="{69EA1F2F-CFD5-4BAF-9C60-13C7055F5191}" type="presOf" srcId="{1C8C26C8-0F31-4EF4-93AC-35864D2EE4E2}" destId="{13B8D6B5-CE9E-4F82-BE90-22430260A910}" srcOrd="0" destOrd="0" presId="urn:microsoft.com/office/officeart/2005/8/layout/radial4"/>
    <dgm:cxn modelId="{85152B92-53C0-4688-BC86-F3E134371F46}" type="presParOf" srcId="{E3F61587-1266-462E-A1AA-2CBC644591F6}" destId="{311E9F82-C4FA-4CEA-B650-E7E100B07A3C}" srcOrd="0" destOrd="0" presId="urn:microsoft.com/office/officeart/2005/8/layout/radial4"/>
    <dgm:cxn modelId="{7B666840-8239-488E-8668-F26707BF42D3}" type="presParOf" srcId="{E3F61587-1266-462E-A1AA-2CBC644591F6}" destId="{59909395-9260-440A-B92B-EBC1FA0CEBF2}" srcOrd="1" destOrd="0" presId="urn:microsoft.com/office/officeart/2005/8/layout/radial4"/>
    <dgm:cxn modelId="{31ED61EB-9C37-4E0B-B859-256CCA7F28AC}" type="presParOf" srcId="{E3F61587-1266-462E-A1AA-2CBC644591F6}" destId="{E72AF568-F982-4D09-9F35-E53A9B462362}" srcOrd="2" destOrd="0" presId="urn:microsoft.com/office/officeart/2005/8/layout/radial4"/>
    <dgm:cxn modelId="{6936DD28-AB1C-4AED-B59C-569CECBEC6FC}" type="presParOf" srcId="{E3F61587-1266-462E-A1AA-2CBC644591F6}" destId="{ADBFC176-46EE-42B9-BD55-1D53005DFF75}" srcOrd="3" destOrd="0" presId="urn:microsoft.com/office/officeart/2005/8/layout/radial4"/>
    <dgm:cxn modelId="{6E598FE0-CA26-4D55-80D6-011ABB3A921A}" type="presParOf" srcId="{E3F61587-1266-462E-A1AA-2CBC644591F6}" destId="{95D24B31-F11B-4FC2-BCE0-10909E3835EF}" srcOrd="4" destOrd="0" presId="urn:microsoft.com/office/officeart/2005/8/layout/radial4"/>
    <dgm:cxn modelId="{00E06107-0C39-4EE7-9B85-114ECF68B804}" type="presParOf" srcId="{E3F61587-1266-462E-A1AA-2CBC644591F6}" destId="{BF6BBA63-0600-4670-B17C-0A0DAA937780}" srcOrd="5" destOrd="0" presId="urn:microsoft.com/office/officeart/2005/8/layout/radial4"/>
    <dgm:cxn modelId="{33A754E9-D7C3-46A8-A245-C2608510E18A}" type="presParOf" srcId="{E3F61587-1266-462E-A1AA-2CBC644591F6}" destId="{13B8D6B5-CE9E-4F82-BE90-22430260A910}" srcOrd="6" destOrd="0" presId="urn:microsoft.com/office/officeart/2005/8/layout/radial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4484A2-D64B-49CE-83F5-1571C3BB6274}" type="doc">
      <dgm:prSet loTypeId="urn:microsoft.com/office/officeart/2005/8/layout/venn2" loCatId="relationship" qsTypeId="urn:microsoft.com/office/officeart/2005/8/quickstyle/simple1#1" qsCatId="simple" csTypeId="urn:microsoft.com/office/officeart/2005/8/colors/accent2_3" csCatId="accent2" phldr="1"/>
      <dgm:spPr/>
      <dgm:t>
        <a:bodyPr/>
        <a:lstStyle/>
        <a:p>
          <a:endParaRPr lang="en-US"/>
        </a:p>
      </dgm:t>
    </dgm:pt>
    <dgm:pt modelId="{06257D7C-5993-4F27-8C93-A8A20F9E0968}">
      <dgm:prSet phldrT="[Text]" custT="1"/>
      <dgm:spPr/>
      <dgm:t>
        <a:bodyPr/>
        <a:lstStyle/>
        <a:p>
          <a:r>
            <a:rPr lang="en-US" sz="1200" b="1" dirty="0" smtClean="0"/>
            <a:t>Social</a:t>
          </a:r>
          <a:endParaRPr lang="en-US" sz="1200" b="1" dirty="0"/>
        </a:p>
      </dgm:t>
    </dgm:pt>
    <dgm:pt modelId="{253E992D-3A66-4EE7-A216-978325BA8575}" type="parTrans" cxnId="{099F1C8F-1E23-486F-A803-0E56268F8178}">
      <dgm:prSet/>
      <dgm:spPr/>
      <dgm:t>
        <a:bodyPr/>
        <a:lstStyle/>
        <a:p>
          <a:endParaRPr lang="en-US" sz="1600"/>
        </a:p>
      </dgm:t>
    </dgm:pt>
    <dgm:pt modelId="{8CF126BC-FD92-4563-A055-3B04DEB7CB2F}" type="sibTrans" cxnId="{099F1C8F-1E23-486F-A803-0E56268F8178}">
      <dgm:prSet/>
      <dgm:spPr/>
      <dgm:t>
        <a:bodyPr/>
        <a:lstStyle/>
        <a:p>
          <a:endParaRPr lang="en-US" sz="1600"/>
        </a:p>
      </dgm:t>
    </dgm:pt>
    <dgm:pt modelId="{E6383B92-2BA3-4876-8278-D068C710FC78}">
      <dgm:prSet phldrT="[Text]" custT="1"/>
      <dgm:spPr/>
      <dgm:t>
        <a:bodyPr/>
        <a:lstStyle/>
        <a:p>
          <a:r>
            <a:rPr lang="en-US" sz="1200" b="1" dirty="0" smtClean="0"/>
            <a:t>Psych</a:t>
          </a:r>
          <a:endParaRPr lang="en-US" sz="1200" b="1" dirty="0"/>
        </a:p>
      </dgm:t>
    </dgm:pt>
    <dgm:pt modelId="{5B97D9D1-C56F-40E7-B51F-FC4DB87B715E}" type="parTrans" cxnId="{B9D14B5A-FAF3-42FB-85D3-D13C2B93BCF3}">
      <dgm:prSet/>
      <dgm:spPr/>
      <dgm:t>
        <a:bodyPr/>
        <a:lstStyle/>
        <a:p>
          <a:endParaRPr lang="en-US" sz="1600"/>
        </a:p>
      </dgm:t>
    </dgm:pt>
    <dgm:pt modelId="{56F5FCE6-B1A8-4ED1-B322-A247DF3BC1F5}" type="sibTrans" cxnId="{B9D14B5A-FAF3-42FB-85D3-D13C2B93BCF3}">
      <dgm:prSet/>
      <dgm:spPr/>
      <dgm:t>
        <a:bodyPr/>
        <a:lstStyle/>
        <a:p>
          <a:endParaRPr lang="en-US" sz="1600"/>
        </a:p>
      </dgm:t>
    </dgm:pt>
    <dgm:pt modelId="{C04B2AA0-05CC-4EBB-8069-E0E19E3F1416}">
      <dgm:prSet phldrT="[Text]" custT="1"/>
      <dgm:spPr/>
      <dgm:t>
        <a:bodyPr/>
        <a:lstStyle/>
        <a:p>
          <a:endParaRPr lang="en-US" sz="1600" b="1" dirty="0" smtClean="0"/>
        </a:p>
        <a:p>
          <a:r>
            <a:rPr lang="en-US" sz="1200" b="1" dirty="0" smtClean="0"/>
            <a:t>Bio-</a:t>
          </a:r>
          <a:r>
            <a:rPr lang="en-US" sz="1200" b="1" dirty="0" err="1" smtClean="0"/>
            <a:t>Neuro</a:t>
          </a:r>
          <a:endParaRPr lang="en-US" sz="1200" b="1" dirty="0" smtClean="0"/>
        </a:p>
        <a:p>
          <a:endParaRPr lang="en-US" sz="1600" b="1" dirty="0"/>
        </a:p>
      </dgm:t>
    </dgm:pt>
    <dgm:pt modelId="{6BB8C4A6-87D6-41CA-BCA4-C19206066575}" type="parTrans" cxnId="{459B4E43-0DDD-4106-9083-4C48BB91EC09}">
      <dgm:prSet/>
      <dgm:spPr/>
      <dgm:t>
        <a:bodyPr/>
        <a:lstStyle/>
        <a:p>
          <a:endParaRPr lang="en-US" sz="1600"/>
        </a:p>
      </dgm:t>
    </dgm:pt>
    <dgm:pt modelId="{192DBCBD-385A-475A-8D1B-148C77643A01}" type="sibTrans" cxnId="{459B4E43-0DDD-4106-9083-4C48BB91EC09}">
      <dgm:prSet/>
      <dgm:spPr/>
      <dgm:t>
        <a:bodyPr/>
        <a:lstStyle/>
        <a:p>
          <a:endParaRPr lang="en-US" sz="1600"/>
        </a:p>
      </dgm:t>
    </dgm:pt>
    <dgm:pt modelId="{1C70169E-50B3-4D3A-A146-50D97596E641}" type="pres">
      <dgm:prSet presAssocID="{784484A2-D64B-49CE-83F5-1571C3BB6274}" presName="Name0" presStyleCnt="0">
        <dgm:presLayoutVars>
          <dgm:chMax val="7"/>
          <dgm:resizeHandles val="exact"/>
        </dgm:presLayoutVars>
      </dgm:prSet>
      <dgm:spPr/>
      <dgm:t>
        <a:bodyPr/>
        <a:lstStyle/>
        <a:p>
          <a:endParaRPr lang="en-US"/>
        </a:p>
      </dgm:t>
    </dgm:pt>
    <dgm:pt modelId="{1A6C3D2E-31CA-4090-B5E8-4892A445EBA2}" type="pres">
      <dgm:prSet presAssocID="{784484A2-D64B-49CE-83F5-1571C3BB6274}" presName="comp1" presStyleCnt="0"/>
      <dgm:spPr/>
    </dgm:pt>
    <dgm:pt modelId="{B818AC99-0810-46A2-8A6D-2CC89DC0BBA9}" type="pres">
      <dgm:prSet presAssocID="{784484A2-D64B-49CE-83F5-1571C3BB6274}" presName="circle1" presStyleLbl="node1" presStyleIdx="0" presStyleCnt="3" custScaleX="127077" custLinFactNeighborX="-14251" custLinFactNeighborY="32"/>
      <dgm:spPr/>
      <dgm:t>
        <a:bodyPr/>
        <a:lstStyle/>
        <a:p>
          <a:endParaRPr lang="en-US"/>
        </a:p>
      </dgm:t>
    </dgm:pt>
    <dgm:pt modelId="{82CACF67-990F-4A3C-A8AB-DF96F4E37FBA}" type="pres">
      <dgm:prSet presAssocID="{784484A2-D64B-49CE-83F5-1571C3BB6274}" presName="c1text" presStyleLbl="node1" presStyleIdx="0" presStyleCnt="3">
        <dgm:presLayoutVars>
          <dgm:bulletEnabled val="1"/>
        </dgm:presLayoutVars>
      </dgm:prSet>
      <dgm:spPr/>
      <dgm:t>
        <a:bodyPr/>
        <a:lstStyle/>
        <a:p>
          <a:endParaRPr lang="en-US"/>
        </a:p>
      </dgm:t>
    </dgm:pt>
    <dgm:pt modelId="{F1BC80C8-198E-4B01-8B35-039E5C9FCB5A}" type="pres">
      <dgm:prSet presAssocID="{784484A2-D64B-49CE-83F5-1571C3BB6274}" presName="comp2" presStyleCnt="0"/>
      <dgm:spPr/>
    </dgm:pt>
    <dgm:pt modelId="{3D8F566F-1585-488C-A6A3-C863752CC87E}" type="pres">
      <dgm:prSet presAssocID="{784484A2-D64B-49CE-83F5-1571C3BB6274}" presName="circle2" presStyleLbl="node1" presStyleIdx="1" presStyleCnt="3" custScaleX="152768" custScaleY="88811" custLinFactNeighborX="-16545" custLinFactNeighborY="-15028"/>
      <dgm:spPr/>
      <dgm:t>
        <a:bodyPr/>
        <a:lstStyle/>
        <a:p>
          <a:endParaRPr lang="en-US"/>
        </a:p>
      </dgm:t>
    </dgm:pt>
    <dgm:pt modelId="{E2075B14-2E21-4304-B9A5-EA859010B2F0}" type="pres">
      <dgm:prSet presAssocID="{784484A2-D64B-49CE-83F5-1571C3BB6274}" presName="c2text" presStyleLbl="node1" presStyleIdx="1" presStyleCnt="3">
        <dgm:presLayoutVars>
          <dgm:bulletEnabled val="1"/>
        </dgm:presLayoutVars>
      </dgm:prSet>
      <dgm:spPr/>
      <dgm:t>
        <a:bodyPr/>
        <a:lstStyle/>
        <a:p>
          <a:endParaRPr lang="en-US"/>
        </a:p>
      </dgm:t>
    </dgm:pt>
    <dgm:pt modelId="{90890047-41E1-4815-B8BF-342FF4623BD2}" type="pres">
      <dgm:prSet presAssocID="{784484A2-D64B-49CE-83F5-1571C3BB6274}" presName="comp3" presStyleCnt="0"/>
      <dgm:spPr/>
    </dgm:pt>
    <dgm:pt modelId="{1AEB0FB8-EA66-4336-BC4A-0385328803DF}" type="pres">
      <dgm:prSet presAssocID="{784484A2-D64B-49CE-83F5-1571C3BB6274}" presName="circle3" presStyleLbl="node1" presStyleIdx="2" presStyleCnt="3" custScaleX="158731" custScaleY="83217" custLinFactNeighborX="-28501" custLinFactNeighborY="-41725"/>
      <dgm:spPr/>
      <dgm:t>
        <a:bodyPr/>
        <a:lstStyle/>
        <a:p>
          <a:endParaRPr lang="en-US"/>
        </a:p>
      </dgm:t>
    </dgm:pt>
    <dgm:pt modelId="{5894FBF5-DD83-423E-93A1-A64B4A9103E9}" type="pres">
      <dgm:prSet presAssocID="{784484A2-D64B-49CE-83F5-1571C3BB6274}" presName="c3text" presStyleLbl="node1" presStyleIdx="2" presStyleCnt="3">
        <dgm:presLayoutVars>
          <dgm:bulletEnabled val="1"/>
        </dgm:presLayoutVars>
      </dgm:prSet>
      <dgm:spPr/>
      <dgm:t>
        <a:bodyPr/>
        <a:lstStyle/>
        <a:p>
          <a:endParaRPr lang="en-US"/>
        </a:p>
      </dgm:t>
    </dgm:pt>
  </dgm:ptLst>
  <dgm:cxnLst>
    <dgm:cxn modelId="{F250BAD7-B977-49E1-AF97-96D1DEDFDE62}" type="presOf" srcId="{C04B2AA0-05CC-4EBB-8069-E0E19E3F1416}" destId="{1AEB0FB8-EA66-4336-BC4A-0385328803DF}" srcOrd="0" destOrd="0" presId="urn:microsoft.com/office/officeart/2005/8/layout/venn2"/>
    <dgm:cxn modelId="{907D89EF-1AE8-43BC-8670-1FC367D4035D}" type="presOf" srcId="{784484A2-D64B-49CE-83F5-1571C3BB6274}" destId="{1C70169E-50B3-4D3A-A146-50D97596E641}" srcOrd="0" destOrd="0" presId="urn:microsoft.com/office/officeart/2005/8/layout/venn2"/>
    <dgm:cxn modelId="{CC97E039-2134-4FFC-8820-099D941BD2CA}" type="presOf" srcId="{C04B2AA0-05CC-4EBB-8069-E0E19E3F1416}" destId="{5894FBF5-DD83-423E-93A1-A64B4A9103E9}" srcOrd="1" destOrd="0" presId="urn:microsoft.com/office/officeart/2005/8/layout/venn2"/>
    <dgm:cxn modelId="{0449A4B4-3806-4685-A4C1-10D87F5A4FE8}" type="presOf" srcId="{06257D7C-5993-4F27-8C93-A8A20F9E0968}" destId="{B818AC99-0810-46A2-8A6D-2CC89DC0BBA9}" srcOrd="0" destOrd="0" presId="urn:microsoft.com/office/officeart/2005/8/layout/venn2"/>
    <dgm:cxn modelId="{099F1C8F-1E23-486F-A803-0E56268F8178}" srcId="{784484A2-D64B-49CE-83F5-1571C3BB6274}" destId="{06257D7C-5993-4F27-8C93-A8A20F9E0968}" srcOrd="0" destOrd="0" parTransId="{253E992D-3A66-4EE7-A216-978325BA8575}" sibTransId="{8CF126BC-FD92-4563-A055-3B04DEB7CB2F}"/>
    <dgm:cxn modelId="{B9D14B5A-FAF3-42FB-85D3-D13C2B93BCF3}" srcId="{784484A2-D64B-49CE-83F5-1571C3BB6274}" destId="{E6383B92-2BA3-4876-8278-D068C710FC78}" srcOrd="1" destOrd="0" parTransId="{5B97D9D1-C56F-40E7-B51F-FC4DB87B715E}" sibTransId="{56F5FCE6-B1A8-4ED1-B322-A247DF3BC1F5}"/>
    <dgm:cxn modelId="{EF66FBAC-18FF-4057-8DC3-EAEDEF1C78DE}" type="presOf" srcId="{06257D7C-5993-4F27-8C93-A8A20F9E0968}" destId="{82CACF67-990F-4A3C-A8AB-DF96F4E37FBA}" srcOrd="1" destOrd="0" presId="urn:microsoft.com/office/officeart/2005/8/layout/venn2"/>
    <dgm:cxn modelId="{459B4E43-0DDD-4106-9083-4C48BB91EC09}" srcId="{784484A2-D64B-49CE-83F5-1571C3BB6274}" destId="{C04B2AA0-05CC-4EBB-8069-E0E19E3F1416}" srcOrd="2" destOrd="0" parTransId="{6BB8C4A6-87D6-41CA-BCA4-C19206066575}" sibTransId="{192DBCBD-385A-475A-8D1B-148C77643A01}"/>
    <dgm:cxn modelId="{F87027B4-C497-4A00-A6A1-934A99DE997C}" type="presOf" srcId="{E6383B92-2BA3-4876-8278-D068C710FC78}" destId="{E2075B14-2E21-4304-B9A5-EA859010B2F0}" srcOrd="1" destOrd="0" presId="urn:microsoft.com/office/officeart/2005/8/layout/venn2"/>
    <dgm:cxn modelId="{188BF818-85DF-4391-B167-230808986C84}" type="presOf" srcId="{E6383B92-2BA3-4876-8278-D068C710FC78}" destId="{3D8F566F-1585-488C-A6A3-C863752CC87E}" srcOrd="0" destOrd="0" presId="urn:microsoft.com/office/officeart/2005/8/layout/venn2"/>
    <dgm:cxn modelId="{427C244D-371C-4599-B233-5C306E7F31B3}" type="presParOf" srcId="{1C70169E-50B3-4D3A-A146-50D97596E641}" destId="{1A6C3D2E-31CA-4090-B5E8-4892A445EBA2}" srcOrd="0" destOrd="0" presId="urn:microsoft.com/office/officeart/2005/8/layout/venn2"/>
    <dgm:cxn modelId="{3D8BB9A1-FDE0-4FF0-955C-8DBAEE01B9FE}" type="presParOf" srcId="{1A6C3D2E-31CA-4090-B5E8-4892A445EBA2}" destId="{B818AC99-0810-46A2-8A6D-2CC89DC0BBA9}" srcOrd="0" destOrd="0" presId="urn:microsoft.com/office/officeart/2005/8/layout/venn2"/>
    <dgm:cxn modelId="{EF13FE3E-5B11-4AEE-AFF0-8335A00591BA}" type="presParOf" srcId="{1A6C3D2E-31CA-4090-B5E8-4892A445EBA2}" destId="{82CACF67-990F-4A3C-A8AB-DF96F4E37FBA}" srcOrd="1" destOrd="0" presId="urn:microsoft.com/office/officeart/2005/8/layout/venn2"/>
    <dgm:cxn modelId="{2B736F26-4DFD-479E-83E6-3F23D0EFEB48}" type="presParOf" srcId="{1C70169E-50B3-4D3A-A146-50D97596E641}" destId="{F1BC80C8-198E-4B01-8B35-039E5C9FCB5A}" srcOrd="1" destOrd="0" presId="urn:microsoft.com/office/officeart/2005/8/layout/venn2"/>
    <dgm:cxn modelId="{02164830-5E5E-4A20-8AC2-E6FB5B4ACF7A}" type="presParOf" srcId="{F1BC80C8-198E-4B01-8B35-039E5C9FCB5A}" destId="{3D8F566F-1585-488C-A6A3-C863752CC87E}" srcOrd="0" destOrd="0" presId="urn:microsoft.com/office/officeart/2005/8/layout/venn2"/>
    <dgm:cxn modelId="{D43A33E1-9C09-45EF-BA73-DF21379BF627}" type="presParOf" srcId="{F1BC80C8-198E-4B01-8B35-039E5C9FCB5A}" destId="{E2075B14-2E21-4304-B9A5-EA859010B2F0}" srcOrd="1" destOrd="0" presId="urn:microsoft.com/office/officeart/2005/8/layout/venn2"/>
    <dgm:cxn modelId="{48EF798B-0E2A-4B46-B454-3541A4BF4A28}" type="presParOf" srcId="{1C70169E-50B3-4D3A-A146-50D97596E641}" destId="{90890047-41E1-4815-B8BF-342FF4623BD2}" srcOrd="2" destOrd="0" presId="urn:microsoft.com/office/officeart/2005/8/layout/venn2"/>
    <dgm:cxn modelId="{E3E4D77E-943D-4395-9C55-F3AD8911691C}" type="presParOf" srcId="{90890047-41E1-4815-B8BF-342FF4623BD2}" destId="{1AEB0FB8-EA66-4336-BC4A-0385328803DF}" srcOrd="0" destOrd="0" presId="urn:microsoft.com/office/officeart/2005/8/layout/venn2"/>
    <dgm:cxn modelId="{0B57ABF6-85D3-4AF2-8840-8D49DE54EC65}" type="presParOf" srcId="{90890047-41E1-4815-B8BF-342FF4623BD2}" destId="{5894FBF5-DD83-423E-93A1-A64B4A9103E9}" srcOrd="1" destOrd="0" presId="urn:microsoft.com/office/officeart/2005/8/layout/venn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6A188D4A-A41E-412D-9519-460AAA01D03D}" type="datetimeFigureOut">
              <a:rPr lang="en-US"/>
              <a:pPr>
                <a:defRPr/>
              </a:pPr>
              <a:t>11/9/2012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5C2ECFE-7EA0-4A2F-BC72-E58AC52856C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C73E6BD6-2484-4306-9C7D-6C34D54AF05A}" type="datetimeFigureOut">
              <a:rPr lang="en-US"/>
              <a:pPr>
                <a:defRPr/>
              </a:pPr>
              <a:t>11/9/2012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F2C90E3F-C8B0-40EA-B026-B3342D2F73C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Examined 20 variables </a:t>
            </a:r>
          </a:p>
        </p:txBody>
      </p:sp>
      <p:sp>
        <p:nvSpPr>
          <p:cNvPr id="61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064E3C-DEA6-462B-95EB-928FC8BCF966}" type="slidenum">
              <a:rPr lang="en-US"/>
              <a:pPr fontAlgn="base">
                <a:spcBef>
                  <a:spcPct val="0"/>
                </a:spcBef>
                <a:spcAft>
                  <a:spcPct val="0"/>
                </a:spcAft>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Some regression to the mean will be operating here, but overall, brief interventions confer small to moderate effect size</a:t>
            </a:r>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BE62D5-4F77-4976-B2B2-FB9644CC234F}" type="slidenum">
              <a:rPr lang="en-US"/>
              <a:pPr fontAlgn="base">
                <a:spcBef>
                  <a:spcPct val="0"/>
                </a:spcBef>
                <a:spcAft>
                  <a:spcPct val="0"/>
                </a:spcAft>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08050" fontAlgn="base">
              <a:spcBef>
                <a:spcPct val="0"/>
              </a:spcBef>
              <a:spcAft>
                <a:spcPct val="0"/>
              </a:spcAft>
            </a:pPr>
            <a:fld id="{491F3EA4-3E25-49DD-956D-B2C4AAABA8FD}" type="slidenum">
              <a:rPr lang="en-US">
                <a:latin typeface="Times New Roman" pitchFamily="18" charset="0"/>
                <a:ea typeface="ＭＳ Ｐゴシック"/>
                <a:cs typeface="ＭＳ Ｐゴシック"/>
              </a:rPr>
              <a:pPr defTabSz="908050" fontAlgn="base">
                <a:spcBef>
                  <a:spcPct val="0"/>
                </a:spcBef>
                <a:spcAft>
                  <a:spcPct val="0"/>
                </a:spcAft>
              </a:pPr>
              <a:t>10</a:t>
            </a:fld>
            <a:endParaRPr lang="en-US">
              <a:latin typeface="Times New Roman" pitchFamily="18" charset="0"/>
              <a:ea typeface="ＭＳ Ｐゴシック"/>
              <a:cs typeface="ＭＳ Ｐゴシック"/>
            </a:endParaRPr>
          </a:p>
        </p:txBody>
      </p:sp>
      <p:sp>
        <p:nvSpPr>
          <p:cNvPr id="6861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32" tIns="45716" rIns="91432" bIns="45716" anchor="b"/>
          <a:lstStyle/>
          <a:p>
            <a:pPr algn="r" defTabSz="966788"/>
            <a:fld id="{18E5CE13-519A-4F72-B115-C8AC3D7495D2}" type="slidenum">
              <a:rPr lang="en-US" sz="1200">
                <a:latin typeface="Times New Roman" pitchFamily="18" charset="0"/>
                <a:ea typeface="ＭＳ Ｐゴシック"/>
                <a:cs typeface="ＭＳ Ｐゴシック"/>
              </a:rPr>
              <a:pPr algn="r" defTabSz="966788"/>
              <a:t>10</a:t>
            </a:fld>
            <a:endParaRPr lang="en-US" sz="1200">
              <a:latin typeface="Times New Roman" pitchFamily="18" charset="0"/>
              <a:ea typeface="ＭＳ Ｐゴシック"/>
              <a:cs typeface="ＭＳ Ｐゴシック"/>
            </a:endParaRPr>
          </a:p>
        </p:txBody>
      </p:sp>
      <p:sp>
        <p:nvSpPr>
          <p:cNvPr id="68611"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wrap="none" lIns="91074" tIns="45538" rIns="91074" bIns="45538" anchor="b"/>
          <a:lstStyle/>
          <a:p>
            <a:pPr algn="r" defTabSz="962025"/>
            <a:fld id="{AFE3DFB1-A4BE-4D83-BC49-C40EC5A9A79E}" type="slidenum">
              <a:rPr lang="en-US" sz="1200">
                <a:latin typeface="Times New Roman" pitchFamily="18" charset="0"/>
                <a:ea typeface="ＭＳ Ｐゴシック"/>
                <a:cs typeface="ＭＳ Ｐゴシック"/>
              </a:rPr>
              <a:pPr algn="r" defTabSz="962025"/>
              <a:t>10</a:t>
            </a:fld>
            <a:endParaRPr lang="en-US" sz="1200">
              <a:latin typeface="Times New Roman" pitchFamily="18" charset="0"/>
              <a:ea typeface="ＭＳ Ｐゴシック"/>
              <a:cs typeface="ＭＳ Ｐゴシック"/>
            </a:endParaRPr>
          </a:p>
        </p:txBody>
      </p:sp>
      <p:sp>
        <p:nvSpPr>
          <p:cNvPr id="68612"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p:spPr>
      </p:sp>
      <p:sp>
        <p:nvSpPr>
          <p:cNvPr id="68613" name="Rectangle 3"/>
          <p:cNvSpPr>
            <a:spLocks noGrp="1" noChangeArrowheads="1"/>
          </p:cNvSpPr>
          <p:nvPr>
            <p:ph type="body" idx="1"/>
          </p:nvPr>
        </p:nvSpPr>
        <p:spPr bwMode="auto">
          <a:xfrm>
            <a:off x="915988" y="4343400"/>
            <a:ext cx="5026025" cy="276225"/>
          </a:xfrm>
          <a:noFill/>
        </p:spPr>
        <p:txBody>
          <a:bodyPr wrap="square" lIns="91074" tIns="45538" rIns="91074" bIns="45538" numCol="1" anchor="t" anchorCtr="0" compatLnSpc="1">
            <a:prstTxWarp prst="textNoShape">
              <a:avLst/>
            </a:prstTxWarp>
            <a:spAutoFit/>
          </a:bodyPr>
          <a:lstStyle/>
          <a:p>
            <a:pPr>
              <a:spcBef>
                <a:spcPct val="0"/>
              </a:spcBef>
            </a:pPr>
            <a:r>
              <a:rPr lang="en-US" smtClean="0"/>
              <a:t>So, if you get tx between 0-9 yrs after onset of SUD, you reach FSR sooner.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Arial" charset="0"/>
              </a:rPr>
              <a:t>Although this program is not implemented in the judicial system, it provides a framework which can be used as part of the judicial system. Individuals in the PHPs are motivated to stay sober because of a threat of losing something valuable (their medical license). In the case of the judicial system, offenders would be motivated to participate in a program like that and stay sober because of a threat of losing their freedom.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499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Comparison-group probationers were not randomly tested.  Testing was conducted on dates scheduled in advance, during routine office visits.  HOPE probationers were subject to routine testing, but were also tested randomly (six times per month during their first two months, and less frequently thereafter based on performance).  Although the study groups were selected to be comparable (drawn from similar cases from the caseloads of other first circuit courts), baseline data show higher-risk (based on recent history of drug use and missed appointments) probationers were assigned to HOPE. HOPE caused a reversal:  HOPE probationers had higher positive drug test rates than the comparison group before being placed on the program, but much lower rates thereafter.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bwMode="auto">
          <a:noFill/>
          <a:ln>
            <a:solidFill>
              <a:srgbClr val="000000"/>
            </a:solidFill>
            <a:miter lim="800000"/>
            <a:headEnd/>
            <a:tailEnd/>
          </a:ln>
        </p:spPr>
      </p:sp>
      <p:sp>
        <p:nvSpPr>
          <p:cNvPr id="972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Social learning, stress and coping, and behavioral economic theories all pertain to ongoing mutual-help organization participation that can aid long term recovery…</a:t>
            </a:r>
          </a:p>
        </p:txBody>
      </p:sp>
      <p:sp>
        <p:nvSpPr>
          <p:cNvPr id="972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1F4752-7C0C-4BD3-BBD2-B8B6E87FEB37}" type="slidenum">
              <a:rPr lang="en-US"/>
              <a:pPr fontAlgn="base">
                <a:spcBef>
                  <a:spcPct val="0"/>
                </a:spcBef>
                <a:spcAft>
                  <a:spcPct val="0"/>
                </a:spcAft>
              </a:pPr>
              <a:t>35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03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55E4DE6-28AB-4CE9-9C18-F1AB00C8E976}" type="slidenum">
              <a:rPr lang="en-US">
                <a:solidFill>
                  <a:srgbClr val="000000"/>
                </a:solidFill>
              </a:rPr>
              <a:pPr fontAlgn="base">
                <a:spcBef>
                  <a:spcPct val="0"/>
                </a:spcBef>
                <a:spcAft>
                  <a:spcPct val="0"/>
                </a:spcAft>
              </a:pPr>
              <a:t>37</a:t>
            </a:fld>
            <a:endParaRPr lang="en-US">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6C8B443-806E-4AD8-99B5-CB428281E4D2}" type="slidenum">
              <a:rPr lang="en-US"/>
              <a:pPr fontAlgn="base">
                <a:spcBef>
                  <a:spcPct val="0"/>
                </a:spcBef>
                <a:spcAft>
                  <a:spcPct val="0"/>
                </a:spcAft>
              </a:pPr>
              <a:t>43</a:t>
            </a:fld>
            <a:endParaRPr lang="en-US"/>
          </a:p>
        </p:txBody>
      </p:sp>
      <p:sp>
        <p:nvSpPr>
          <p:cNvPr id="1095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95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buFontTx/>
              <a:buChar char="•"/>
            </a:pPr>
            <a:r>
              <a:rPr lang="en-US" smtClean="0">
                <a:cs typeface="Times New Roman" pitchFamily="18" charset="0"/>
              </a:rPr>
              <a:t>For example, patients with more severe alcohol dependence had better outcomes in TSF.  In addition, less psychiatrically severe patients had better outcomes in TSF than in comparison treatments (Project MATCH Research Group, 1997).  Also, outpatients with social networks supportive of drinking, measured at treatment intake, had better long-term outcomes in TSF than in the other treatment conditions (Longabaugh, Wirtz, Zweben &amp; Stout, 1998).  </a:t>
            </a:r>
          </a:p>
          <a:p>
            <a:pPr>
              <a:spcBef>
                <a:spcPct val="0"/>
              </a:spcBef>
              <a:buFontTx/>
              <a:buChar char="•"/>
            </a:pPr>
            <a:r>
              <a:rPr lang="en-US" smtClean="0">
                <a:cs typeface="Times New Roman" pitchFamily="18" charset="0"/>
              </a:rPr>
              <a:t>For outpatients at 3yrs 36% of TSF patients were abstinent compared to 25% in MET and CBT (that’s almost 50% more)</a:t>
            </a:r>
          </a:p>
          <a:p>
            <a:pPr>
              <a:spcBef>
                <a:spcPct val="0"/>
              </a:spcBef>
              <a:buFontTx/>
              <a:buChar char="•"/>
            </a:pPr>
            <a:r>
              <a:rPr lang="en-US" smtClean="0">
                <a:cs typeface="Times New Roman" pitchFamily="18" charset="0"/>
              </a:rPr>
              <a:t>The superior outcomes attained by these patient subgroups when treated in TSF appear to be explained by mutual-help group attendance during the follow-up period.  Such attendance may have buffered the negative effect from the existing social network and provided a new abstinence-focused social network. (Project MATCH Research Group, 1997, 1998). </a:t>
            </a:r>
          </a:p>
          <a:p>
            <a:pPr>
              <a:spcBef>
                <a:spcPct val="0"/>
              </a:spcBef>
              <a:buFont typeface="Wingdings" pitchFamily="2" charset="2"/>
              <a:buChar char="§"/>
            </a:pPr>
            <a:r>
              <a:rPr lang="en-US" sz="1000" smtClean="0">
                <a:cs typeface="Times New Roman" pitchFamily="18" charset="0"/>
              </a:rPr>
              <a:t>Also, regardless of which tx patients had received, those who attended 12-step groups had better outcomes</a:t>
            </a:r>
          </a:p>
          <a:p>
            <a:pPr>
              <a:spcBef>
                <a:spcPct val="0"/>
              </a:spcBef>
              <a:buFont typeface="Wingdings" pitchFamily="2" charset="2"/>
              <a:buChar char="§"/>
            </a:pPr>
            <a:r>
              <a:rPr lang="en-US" sz="1000" smtClean="0">
                <a:cs typeface="Times New Roman" pitchFamily="18" charset="0"/>
              </a:rPr>
              <a:t>mutual-help valuable adjunct to SUD treatment - even when not formally emphasized</a:t>
            </a:r>
          </a:p>
          <a:p>
            <a:pPr>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p:cNvSpPr>
          <p:nvPr>
            <p:ph type="sldImg"/>
          </p:nvPr>
        </p:nvSpPr>
        <p:spPr bwMode="auto">
          <a:noFill/>
          <a:ln>
            <a:solidFill>
              <a:srgbClr val="000000"/>
            </a:solidFill>
            <a:miter lim="800000"/>
            <a:headEnd/>
            <a:tailEnd/>
          </a:ln>
        </p:spPr>
      </p:sp>
      <p:sp>
        <p:nvSpPr>
          <p:cNvPr id="1146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Men may use AA more than women to help them buffer socially-relevant relapse risks. Women appear to benefit in similar ways, but more work is needed to understand the additional ways women derive recovery benefit from AA. The pattern of findings underscores some gender-based differences that may have broader implications for the addiction treatment and recovery field.  For women between the ages of 30 and 50, a focus on finding alternative ways to cope with negative affect may yield recovery benefits, while among men in the same life-stage, a relatively greater focus on coping with high risk social situations may yield recovery related benefits. </a:t>
            </a:r>
          </a:p>
          <a:p>
            <a:pPr>
              <a:spcBef>
                <a:spcPct val="0"/>
              </a:spcBef>
            </a:pPr>
            <a:endParaRPr lang="en-US" smtClean="0"/>
          </a:p>
        </p:txBody>
      </p:sp>
      <p:sp>
        <p:nvSpPr>
          <p:cNvPr id="1146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C9FBD66-984E-4DCB-89C4-F9DF4FED5349}" type="slidenum">
              <a:rPr lang="en-US"/>
              <a:pPr fontAlgn="base">
                <a:spcBef>
                  <a:spcPct val="0"/>
                </a:spcBef>
                <a:spcAft>
                  <a:spcPct val="0"/>
                </a:spcAft>
              </a:pPr>
              <a:t>46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79352533-42C3-4F42-84E3-B69EBFFCBF21}" type="datetimeFigureOut">
              <a:rPr lang="en-US"/>
              <a:pPr>
                <a:defRPr/>
              </a:pPr>
              <a:t>11/9/2012</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D05FE30D-E192-412D-8D08-904241B981FD}"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61EDACE3-5FAB-43B3-B53B-57E241CF9663}" type="datetimeFigureOut">
              <a:rPr lang="en-US"/>
              <a:pPr>
                <a:defRPr/>
              </a:pPr>
              <a:t>11/9/2012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6810834-72D8-4683-ABA1-19689A7D7EE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6531690B-A469-496A-8F14-86C87AA3F446}" type="datetimeFigureOut">
              <a:rPr lang="en-US"/>
              <a:pPr>
                <a:defRPr/>
              </a:pPr>
              <a:t>11/9/2012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5BABB9E-1E60-4DCC-B3BF-6F59D951A10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en-US" sz="2400">
              <a:solidFill>
                <a:srgbClr val="FFFFFF"/>
              </a:solidFill>
              <a:latin typeface="Times New Roman" pitchFamily="18" charset="0"/>
            </a:endParaRPr>
          </a:p>
        </p:txBody>
      </p:sp>
      <p:sp>
        <p:nvSpPr>
          <p:cNvPr id="18434"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18435"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a:xfrm>
            <a:off x="3124200" y="6248400"/>
            <a:ext cx="2895600" cy="457200"/>
          </a:xfrm>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a:xfrm>
            <a:off x="6553200" y="6248400"/>
            <a:ext cx="1905000" cy="457200"/>
          </a:xfrm>
        </p:spPr>
        <p:txBody>
          <a:bodyPr/>
          <a:lstStyle>
            <a:lvl1pPr fontAlgn="auto">
              <a:spcBef>
                <a:spcPts val="0"/>
              </a:spcBef>
              <a:spcAft>
                <a:spcPts val="0"/>
              </a:spcAft>
              <a:defRPr/>
            </a:lvl1pPr>
          </a:lstStyle>
          <a:p>
            <a:pPr>
              <a:defRPr/>
            </a:pPr>
            <a:fld id="{D2282ADB-9A50-4BD7-9E33-2B50ED28DD1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8"/>
          <p:cNvSpPr>
            <a:spLocks noGrp="1" noChangeArrowheads="1"/>
          </p:cNvSpPr>
          <p:nvPr>
            <p:ph type="sldNum" sz="quarter" idx="12"/>
          </p:nvPr>
        </p:nvSpPr>
        <p:spPr/>
        <p:txBody>
          <a:bodyPr/>
          <a:lstStyle>
            <a:lvl1pPr fontAlgn="auto">
              <a:spcBef>
                <a:spcPts val="0"/>
              </a:spcBef>
              <a:spcAft>
                <a:spcPts val="0"/>
              </a:spcAft>
              <a:defRPr/>
            </a:lvl1pPr>
          </a:lstStyle>
          <a:p>
            <a:pPr>
              <a:defRPr/>
            </a:pPr>
            <a:fld id="{85560153-5DB8-41EA-B372-82E505B95CD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8"/>
          <p:cNvSpPr>
            <a:spLocks noGrp="1" noChangeArrowheads="1"/>
          </p:cNvSpPr>
          <p:nvPr>
            <p:ph type="sldNum" sz="quarter" idx="12"/>
          </p:nvPr>
        </p:nvSpPr>
        <p:spPr/>
        <p:txBody>
          <a:bodyPr/>
          <a:lstStyle>
            <a:lvl1pPr fontAlgn="auto">
              <a:spcBef>
                <a:spcPts val="0"/>
              </a:spcBef>
              <a:spcAft>
                <a:spcPts val="0"/>
              </a:spcAft>
              <a:defRPr/>
            </a:lvl1pPr>
          </a:lstStyle>
          <a:p>
            <a:pPr>
              <a:defRPr/>
            </a:pPr>
            <a:fld id="{2B5F15EE-B286-47CF-9F25-C2BF56606C4D}"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8"/>
          <p:cNvSpPr>
            <a:spLocks noGrp="1" noChangeArrowheads="1"/>
          </p:cNvSpPr>
          <p:nvPr>
            <p:ph type="sldNum" sz="quarter" idx="12"/>
          </p:nvPr>
        </p:nvSpPr>
        <p:spPr/>
        <p:txBody>
          <a:bodyPr/>
          <a:lstStyle>
            <a:lvl1pPr fontAlgn="auto">
              <a:spcBef>
                <a:spcPts val="0"/>
              </a:spcBef>
              <a:spcAft>
                <a:spcPts val="0"/>
              </a:spcAft>
              <a:defRPr/>
            </a:lvl1pPr>
          </a:lstStyle>
          <a:p>
            <a:pPr>
              <a:defRPr/>
            </a:pPr>
            <a:fld id="{1719DA78-2897-4B99-B24F-F33BE3DFC6C9}"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8" name="Rectangle 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Rectangle 8"/>
          <p:cNvSpPr>
            <a:spLocks noGrp="1" noChangeArrowheads="1"/>
          </p:cNvSpPr>
          <p:nvPr>
            <p:ph type="sldNum" sz="quarter" idx="12"/>
          </p:nvPr>
        </p:nvSpPr>
        <p:spPr/>
        <p:txBody>
          <a:bodyPr/>
          <a:lstStyle>
            <a:lvl1pPr fontAlgn="auto">
              <a:spcBef>
                <a:spcPts val="0"/>
              </a:spcBef>
              <a:spcAft>
                <a:spcPts val="0"/>
              </a:spcAft>
              <a:defRPr/>
            </a:lvl1pPr>
          </a:lstStyle>
          <a:p>
            <a:pPr>
              <a:defRPr/>
            </a:pPr>
            <a:fld id="{0A5E0D00-7B44-4B7D-9B26-8A7F66216AA6}"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4" name="Rectangle 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Rectangle 8"/>
          <p:cNvSpPr>
            <a:spLocks noGrp="1" noChangeArrowheads="1"/>
          </p:cNvSpPr>
          <p:nvPr>
            <p:ph type="sldNum" sz="quarter" idx="12"/>
          </p:nvPr>
        </p:nvSpPr>
        <p:spPr/>
        <p:txBody>
          <a:bodyPr/>
          <a:lstStyle>
            <a:lvl1pPr fontAlgn="auto">
              <a:spcBef>
                <a:spcPts val="0"/>
              </a:spcBef>
              <a:spcAft>
                <a:spcPts val="0"/>
              </a:spcAft>
              <a:defRPr/>
            </a:lvl1pPr>
          </a:lstStyle>
          <a:p>
            <a:pPr>
              <a:defRPr/>
            </a:pPr>
            <a:fld id="{9501B6CA-ADA2-43D3-BFCC-0D2F4B97B480}"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3" name="Rectangle 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Rectangle 8"/>
          <p:cNvSpPr>
            <a:spLocks noGrp="1" noChangeArrowheads="1"/>
          </p:cNvSpPr>
          <p:nvPr>
            <p:ph type="sldNum" sz="quarter" idx="12"/>
          </p:nvPr>
        </p:nvSpPr>
        <p:spPr/>
        <p:txBody>
          <a:bodyPr/>
          <a:lstStyle>
            <a:lvl1pPr fontAlgn="auto">
              <a:spcBef>
                <a:spcPts val="0"/>
              </a:spcBef>
              <a:spcAft>
                <a:spcPts val="0"/>
              </a:spcAft>
              <a:defRPr/>
            </a:lvl1pPr>
          </a:lstStyle>
          <a:p>
            <a:pPr>
              <a:defRPr/>
            </a:pPr>
            <a:fld id="{AC44EC43-45B8-448F-A321-02F7546C7AA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8"/>
          <p:cNvSpPr>
            <a:spLocks noGrp="1" noChangeArrowheads="1"/>
          </p:cNvSpPr>
          <p:nvPr>
            <p:ph type="sldNum" sz="quarter" idx="12"/>
          </p:nvPr>
        </p:nvSpPr>
        <p:spPr/>
        <p:txBody>
          <a:bodyPr/>
          <a:lstStyle>
            <a:lvl1pPr fontAlgn="auto">
              <a:spcBef>
                <a:spcPts val="0"/>
              </a:spcBef>
              <a:spcAft>
                <a:spcPts val="0"/>
              </a:spcAft>
              <a:defRPr/>
            </a:lvl1pPr>
          </a:lstStyle>
          <a:p>
            <a:pPr>
              <a:defRPr/>
            </a:pPr>
            <a:fld id="{D1FDFA6A-0859-42BB-8446-7F427BF5BA0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29C7198-F597-4EC4-A81E-965D7BF75C3D}" type="datetimeFigureOut">
              <a:rPr lang="en-US"/>
              <a:pPr>
                <a:defRPr/>
              </a:pPr>
              <a:t>11/9/2012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1090779-0E46-4375-B50C-2FB9EF626425}"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8"/>
          <p:cNvSpPr>
            <a:spLocks noGrp="1" noChangeArrowheads="1"/>
          </p:cNvSpPr>
          <p:nvPr>
            <p:ph type="sldNum" sz="quarter" idx="12"/>
          </p:nvPr>
        </p:nvSpPr>
        <p:spPr/>
        <p:txBody>
          <a:bodyPr/>
          <a:lstStyle>
            <a:lvl1pPr fontAlgn="auto">
              <a:spcBef>
                <a:spcPts val="0"/>
              </a:spcBef>
              <a:spcAft>
                <a:spcPts val="0"/>
              </a:spcAft>
              <a:defRPr/>
            </a:lvl1pPr>
          </a:lstStyle>
          <a:p>
            <a:pPr>
              <a:defRPr/>
            </a:pPr>
            <a:fld id="{B83B41F5-5152-4F70-AE59-78EF49B66B73}"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8"/>
          <p:cNvSpPr>
            <a:spLocks noGrp="1" noChangeArrowheads="1"/>
          </p:cNvSpPr>
          <p:nvPr>
            <p:ph type="sldNum" sz="quarter" idx="12"/>
          </p:nvPr>
        </p:nvSpPr>
        <p:spPr/>
        <p:txBody>
          <a:bodyPr/>
          <a:lstStyle>
            <a:lvl1pPr fontAlgn="auto">
              <a:spcBef>
                <a:spcPts val="0"/>
              </a:spcBef>
              <a:spcAft>
                <a:spcPts val="0"/>
              </a:spcAft>
              <a:defRPr/>
            </a:lvl1pPr>
          </a:lstStyle>
          <a:p>
            <a:pPr>
              <a:defRPr/>
            </a:pPr>
            <a:fld id="{9307816F-8D99-40E8-8F54-A1B55184B07F}"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8"/>
          <p:cNvSpPr>
            <a:spLocks noGrp="1" noChangeArrowheads="1"/>
          </p:cNvSpPr>
          <p:nvPr>
            <p:ph type="sldNum" sz="quarter" idx="12"/>
          </p:nvPr>
        </p:nvSpPr>
        <p:spPr/>
        <p:txBody>
          <a:bodyPr/>
          <a:lstStyle>
            <a:lvl1pPr fontAlgn="auto">
              <a:spcBef>
                <a:spcPts val="0"/>
              </a:spcBef>
              <a:spcAft>
                <a:spcPts val="0"/>
              </a:spcAft>
              <a:defRPr/>
            </a:lvl1pPr>
          </a:lstStyle>
          <a:p>
            <a:pPr>
              <a:defRPr/>
            </a:pPr>
            <a:fld id="{CEDB408E-5665-4D5F-ABF3-3BB8A24CFB56}"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66738" y="1752600"/>
            <a:ext cx="8001000" cy="4267200"/>
          </a:xfrm>
        </p:spPr>
        <p:txBody>
          <a:bodyPr/>
          <a:lstStyle/>
          <a:p>
            <a:pPr lvl="0"/>
            <a:endParaRPr lang="en-US" noProof="0" smtClean="0"/>
          </a:p>
        </p:txBody>
      </p:sp>
      <p:sp>
        <p:nvSpPr>
          <p:cNvPr id="4" name="Rectangle 6"/>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8"/>
          <p:cNvSpPr>
            <a:spLocks noGrp="1" noChangeArrowheads="1"/>
          </p:cNvSpPr>
          <p:nvPr>
            <p:ph type="sldNum" sz="quarter" idx="12"/>
          </p:nvPr>
        </p:nvSpPr>
        <p:spPr/>
        <p:txBody>
          <a:bodyPr/>
          <a:lstStyle>
            <a:lvl1pPr fontAlgn="auto">
              <a:spcBef>
                <a:spcPts val="0"/>
              </a:spcBef>
              <a:spcAft>
                <a:spcPts val="0"/>
              </a:spcAft>
              <a:defRPr/>
            </a:lvl1pPr>
          </a:lstStyle>
          <a:p>
            <a:pPr>
              <a:defRPr/>
            </a:pPr>
            <a:fld id="{FBF70A1E-535E-456B-BAB9-2E2FCE808C79}"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en-US" sz="2400">
              <a:solidFill>
                <a:srgbClr val="FFFFFF"/>
              </a:solidFill>
              <a:latin typeface="Times New Roman" pitchFamily="18" charset="0"/>
            </a:endParaRPr>
          </a:p>
        </p:txBody>
      </p:sp>
      <p:sp>
        <p:nvSpPr>
          <p:cNvPr id="18434"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18435"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a:xfrm>
            <a:off x="3124200" y="6248400"/>
            <a:ext cx="2895600" cy="457200"/>
          </a:xfrm>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a:xfrm>
            <a:off x="6553200" y="6248400"/>
            <a:ext cx="1905000" cy="457200"/>
          </a:xfrm>
        </p:spPr>
        <p:txBody>
          <a:bodyPr/>
          <a:lstStyle>
            <a:lvl1pPr fontAlgn="auto">
              <a:spcBef>
                <a:spcPts val="0"/>
              </a:spcBef>
              <a:spcAft>
                <a:spcPts val="0"/>
              </a:spcAft>
              <a:defRPr/>
            </a:lvl1pPr>
          </a:lstStyle>
          <a:p>
            <a:pPr>
              <a:defRPr/>
            </a:pPr>
            <a:fld id="{7884801A-B481-4791-9AF9-ADD15CD56ED7}"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8"/>
          <p:cNvSpPr>
            <a:spLocks noGrp="1" noChangeArrowheads="1"/>
          </p:cNvSpPr>
          <p:nvPr>
            <p:ph type="sldNum" sz="quarter" idx="12"/>
          </p:nvPr>
        </p:nvSpPr>
        <p:spPr/>
        <p:txBody>
          <a:bodyPr/>
          <a:lstStyle>
            <a:lvl1pPr fontAlgn="auto">
              <a:spcBef>
                <a:spcPts val="0"/>
              </a:spcBef>
              <a:spcAft>
                <a:spcPts val="0"/>
              </a:spcAft>
              <a:defRPr/>
            </a:lvl1pPr>
          </a:lstStyle>
          <a:p>
            <a:pPr>
              <a:defRPr/>
            </a:pPr>
            <a:fld id="{E7223F4E-035C-4F1F-B691-82E388E64355}"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8"/>
          <p:cNvSpPr>
            <a:spLocks noGrp="1" noChangeArrowheads="1"/>
          </p:cNvSpPr>
          <p:nvPr>
            <p:ph type="sldNum" sz="quarter" idx="12"/>
          </p:nvPr>
        </p:nvSpPr>
        <p:spPr/>
        <p:txBody>
          <a:bodyPr/>
          <a:lstStyle>
            <a:lvl1pPr fontAlgn="auto">
              <a:spcBef>
                <a:spcPts val="0"/>
              </a:spcBef>
              <a:spcAft>
                <a:spcPts val="0"/>
              </a:spcAft>
              <a:defRPr/>
            </a:lvl1pPr>
          </a:lstStyle>
          <a:p>
            <a:pPr>
              <a:defRPr/>
            </a:pPr>
            <a:fld id="{BEF26339-5802-4717-8039-1ABA2FF013D5}"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8"/>
          <p:cNvSpPr>
            <a:spLocks noGrp="1" noChangeArrowheads="1"/>
          </p:cNvSpPr>
          <p:nvPr>
            <p:ph type="sldNum" sz="quarter" idx="12"/>
          </p:nvPr>
        </p:nvSpPr>
        <p:spPr/>
        <p:txBody>
          <a:bodyPr/>
          <a:lstStyle>
            <a:lvl1pPr fontAlgn="auto">
              <a:spcBef>
                <a:spcPts val="0"/>
              </a:spcBef>
              <a:spcAft>
                <a:spcPts val="0"/>
              </a:spcAft>
              <a:defRPr/>
            </a:lvl1pPr>
          </a:lstStyle>
          <a:p>
            <a:pPr>
              <a:defRPr/>
            </a:pPr>
            <a:fld id="{D8CAD13E-C4C2-4069-ABC2-9B993750572D}"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8" name="Rectangle 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Rectangle 8"/>
          <p:cNvSpPr>
            <a:spLocks noGrp="1" noChangeArrowheads="1"/>
          </p:cNvSpPr>
          <p:nvPr>
            <p:ph type="sldNum" sz="quarter" idx="12"/>
          </p:nvPr>
        </p:nvSpPr>
        <p:spPr/>
        <p:txBody>
          <a:bodyPr/>
          <a:lstStyle>
            <a:lvl1pPr fontAlgn="auto">
              <a:spcBef>
                <a:spcPts val="0"/>
              </a:spcBef>
              <a:spcAft>
                <a:spcPts val="0"/>
              </a:spcAft>
              <a:defRPr/>
            </a:lvl1pPr>
          </a:lstStyle>
          <a:p>
            <a:pPr>
              <a:defRPr/>
            </a:pPr>
            <a:fld id="{49CD74EA-7024-446A-8C8F-19E28A80AA08}"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4" name="Rectangle 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Rectangle 8"/>
          <p:cNvSpPr>
            <a:spLocks noGrp="1" noChangeArrowheads="1"/>
          </p:cNvSpPr>
          <p:nvPr>
            <p:ph type="sldNum" sz="quarter" idx="12"/>
          </p:nvPr>
        </p:nvSpPr>
        <p:spPr/>
        <p:txBody>
          <a:bodyPr/>
          <a:lstStyle>
            <a:lvl1pPr fontAlgn="auto">
              <a:spcBef>
                <a:spcPts val="0"/>
              </a:spcBef>
              <a:spcAft>
                <a:spcPts val="0"/>
              </a:spcAft>
              <a:defRPr/>
            </a:lvl1pPr>
          </a:lstStyle>
          <a:p>
            <a:pPr>
              <a:defRPr/>
            </a:pPr>
            <a:fld id="{C1E5AE8E-E4F6-4E22-8304-0ADE2191D89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CB20275-5771-442E-BEFF-48F368AC6CE8}" type="datetimeFigureOut">
              <a:rPr lang="en-US"/>
              <a:pPr>
                <a:defRPr/>
              </a:pPr>
              <a:t>11/9/2012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E2A2AE-3D3A-45F5-A802-A6E8542BAE7C}"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3" name="Rectangle 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Rectangle 8"/>
          <p:cNvSpPr>
            <a:spLocks noGrp="1" noChangeArrowheads="1"/>
          </p:cNvSpPr>
          <p:nvPr>
            <p:ph type="sldNum" sz="quarter" idx="12"/>
          </p:nvPr>
        </p:nvSpPr>
        <p:spPr/>
        <p:txBody>
          <a:bodyPr/>
          <a:lstStyle>
            <a:lvl1pPr fontAlgn="auto">
              <a:spcBef>
                <a:spcPts val="0"/>
              </a:spcBef>
              <a:spcAft>
                <a:spcPts val="0"/>
              </a:spcAft>
              <a:defRPr/>
            </a:lvl1pPr>
          </a:lstStyle>
          <a:p>
            <a:pPr>
              <a:defRPr/>
            </a:pPr>
            <a:fld id="{0BA930F2-AA3B-47B2-A5B3-51D8211F9947}"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8"/>
          <p:cNvSpPr>
            <a:spLocks noGrp="1" noChangeArrowheads="1"/>
          </p:cNvSpPr>
          <p:nvPr>
            <p:ph type="sldNum" sz="quarter" idx="12"/>
          </p:nvPr>
        </p:nvSpPr>
        <p:spPr/>
        <p:txBody>
          <a:bodyPr/>
          <a:lstStyle>
            <a:lvl1pPr fontAlgn="auto">
              <a:spcBef>
                <a:spcPts val="0"/>
              </a:spcBef>
              <a:spcAft>
                <a:spcPts val="0"/>
              </a:spcAft>
              <a:defRPr/>
            </a:lvl1pPr>
          </a:lstStyle>
          <a:p>
            <a:pPr>
              <a:defRPr/>
            </a:pPr>
            <a:fld id="{671C977B-6E47-41E2-94D2-AECE6AB2F539}"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8"/>
          <p:cNvSpPr>
            <a:spLocks noGrp="1" noChangeArrowheads="1"/>
          </p:cNvSpPr>
          <p:nvPr>
            <p:ph type="sldNum" sz="quarter" idx="12"/>
          </p:nvPr>
        </p:nvSpPr>
        <p:spPr/>
        <p:txBody>
          <a:bodyPr/>
          <a:lstStyle>
            <a:lvl1pPr fontAlgn="auto">
              <a:spcBef>
                <a:spcPts val="0"/>
              </a:spcBef>
              <a:spcAft>
                <a:spcPts val="0"/>
              </a:spcAft>
              <a:defRPr/>
            </a:lvl1pPr>
          </a:lstStyle>
          <a:p>
            <a:pPr>
              <a:defRPr/>
            </a:pPr>
            <a:fld id="{693D0B30-BC57-4692-A648-84E9F28778AD}"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8"/>
          <p:cNvSpPr>
            <a:spLocks noGrp="1" noChangeArrowheads="1"/>
          </p:cNvSpPr>
          <p:nvPr>
            <p:ph type="sldNum" sz="quarter" idx="12"/>
          </p:nvPr>
        </p:nvSpPr>
        <p:spPr/>
        <p:txBody>
          <a:bodyPr/>
          <a:lstStyle>
            <a:lvl1pPr fontAlgn="auto">
              <a:spcBef>
                <a:spcPts val="0"/>
              </a:spcBef>
              <a:spcAft>
                <a:spcPts val="0"/>
              </a:spcAft>
              <a:defRPr/>
            </a:lvl1pPr>
          </a:lstStyle>
          <a:p>
            <a:pPr>
              <a:defRPr/>
            </a:pPr>
            <a:fld id="{A577F36E-5EBD-4733-8307-BF4CBC3BC2E3}"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8"/>
          <p:cNvSpPr>
            <a:spLocks noGrp="1" noChangeArrowheads="1"/>
          </p:cNvSpPr>
          <p:nvPr>
            <p:ph type="sldNum" sz="quarter" idx="12"/>
          </p:nvPr>
        </p:nvSpPr>
        <p:spPr/>
        <p:txBody>
          <a:bodyPr/>
          <a:lstStyle>
            <a:lvl1pPr fontAlgn="auto">
              <a:spcBef>
                <a:spcPts val="0"/>
              </a:spcBef>
              <a:spcAft>
                <a:spcPts val="0"/>
              </a:spcAft>
              <a:defRPr/>
            </a:lvl1pPr>
          </a:lstStyle>
          <a:p>
            <a:pPr>
              <a:defRPr/>
            </a:pPr>
            <a:fld id="{C395D528-1174-4E08-9A8B-C85C22A28158}"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66738" y="1752600"/>
            <a:ext cx="8001000" cy="4267200"/>
          </a:xfrm>
        </p:spPr>
        <p:txBody>
          <a:bodyPr/>
          <a:lstStyle/>
          <a:p>
            <a:pPr lvl="0"/>
            <a:endParaRPr lang="en-US" noProof="0" smtClean="0"/>
          </a:p>
        </p:txBody>
      </p:sp>
      <p:sp>
        <p:nvSpPr>
          <p:cNvPr id="4" name="Rectangle 6"/>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8"/>
          <p:cNvSpPr>
            <a:spLocks noGrp="1" noChangeArrowheads="1"/>
          </p:cNvSpPr>
          <p:nvPr>
            <p:ph type="sldNum" sz="quarter" idx="12"/>
          </p:nvPr>
        </p:nvSpPr>
        <p:spPr/>
        <p:txBody>
          <a:bodyPr/>
          <a:lstStyle>
            <a:lvl1pPr fontAlgn="auto">
              <a:spcBef>
                <a:spcPts val="0"/>
              </a:spcBef>
              <a:spcAft>
                <a:spcPts val="0"/>
              </a:spcAft>
              <a:defRPr/>
            </a:lvl1pPr>
          </a:lstStyle>
          <a:p>
            <a:pPr>
              <a:defRPr/>
            </a:pPr>
            <a:fld id="{DD927078-15F2-451C-BDA5-C9F3B23E2EBF}"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752475"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ffectLst>
                <a:innerShdw blurRad="63500" dist="50800" dir="18900000">
                  <a:prstClr val="black">
                    <a:alpha val="50000"/>
                  </a:prstClr>
                </a:innerShdw>
              </a:effectLst>
            </a:endParaRPr>
          </a:p>
        </p:txBody>
      </p:sp>
      <p:grpSp>
        <p:nvGrpSpPr>
          <p:cNvPr id="5" name="Group 4"/>
          <p:cNvGrpSpPr/>
          <p:nvPr/>
        </p:nvGrpSpPr>
        <p:grpSpPr>
          <a:xfrm>
            <a:off x="7467600" y="209550"/>
            <a:ext cx="657226" cy="431800"/>
            <a:chOff x="7467600" y="209550"/>
            <a:chExt cx="657226" cy="431800"/>
          </a:xfrm>
          <a:solidFill>
            <a:schemeClr val="tx2">
              <a:lumMod val="60000"/>
              <a:lumOff val="40000"/>
            </a:schemeClr>
          </a:solidFill>
        </p:grpSpPr>
        <p:sp>
          <p:nvSpPr>
            <p:cNvPr id="6"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a:lstStyle/>
            <a:p>
              <a:pPr fontAlgn="auto">
                <a:spcBef>
                  <a:spcPts val="0"/>
                </a:spcBef>
                <a:spcAft>
                  <a:spcPts val="0"/>
                </a:spcAft>
                <a:defRPr/>
              </a:pPr>
              <a:endParaRPr lang="en-US">
                <a:solidFill>
                  <a:prstClr val="black"/>
                </a:solidFill>
                <a:latin typeface="+mn-lt"/>
                <a:cs typeface="Arial" charset="0"/>
              </a:endParaRPr>
            </a:p>
          </p:txBody>
        </p:sp>
        <p:sp>
          <p:nvSpPr>
            <p:cNvPr id="7"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a:lstStyle/>
            <a:p>
              <a:pPr fontAlgn="auto">
                <a:spcBef>
                  <a:spcPts val="0"/>
                </a:spcBef>
                <a:spcAft>
                  <a:spcPts val="0"/>
                </a:spcAft>
                <a:defRPr/>
              </a:pPr>
              <a:endParaRPr lang="en-US">
                <a:solidFill>
                  <a:prstClr val="black"/>
                </a:solidFill>
                <a:latin typeface="+mn-lt"/>
                <a:cs typeface="Arial" charset="0"/>
              </a:endParaRPr>
            </a:p>
          </p:txBody>
        </p:sp>
        <p:sp>
          <p:nvSpPr>
            <p:cNvPr id="8"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a:lstStyle/>
            <a:p>
              <a:pPr fontAlgn="auto">
                <a:spcBef>
                  <a:spcPts val="0"/>
                </a:spcBef>
                <a:spcAft>
                  <a:spcPts val="0"/>
                </a:spcAft>
                <a:defRPr/>
              </a:pPr>
              <a:endParaRPr lang="en-US">
                <a:solidFill>
                  <a:prstClr val="black"/>
                </a:solidFill>
                <a:latin typeface="+mn-lt"/>
                <a:cs typeface="Arial" charset="0"/>
              </a:endParaRPr>
            </a:p>
          </p:txBody>
        </p:sp>
      </p:grpSp>
      <p:sp>
        <p:nvSpPr>
          <p:cNvPr id="2" name="Title 1"/>
          <p:cNvSpPr>
            <a:spLocks noGrp="1"/>
          </p:cNvSpPr>
          <p:nvPr>
            <p:ph type="ctrTitle"/>
          </p:nvPr>
        </p:nvSpPr>
        <p:spPr>
          <a:xfrm>
            <a:off x="1216152" y="1267485"/>
            <a:ext cx="7235981" cy="5133316"/>
          </a:xfrm>
        </p:spPr>
        <p:txBody>
          <a:bodyPr/>
          <a:lstStyle>
            <a:lvl1pPr>
              <a:defRPr sz="11500"/>
            </a:lvl1pPr>
          </a:lstStyle>
          <a:p>
            <a:r>
              <a:rPr lang="en-US" smtClean="0"/>
              <a:t>Click to edit Master title style</a:t>
            </a:r>
            <a:endParaRPr lang="en-US" dirty="0"/>
          </a:p>
        </p:txBody>
      </p:sp>
      <p:sp>
        <p:nvSpPr>
          <p:cNvPr id="3" name="Subtitle 2"/>
          <p:cNvSpPr>
            <a:spLocks noGrp="1"/>
          </p:cNvSpPr>
          <p:nvPr>
            <p:ph type="subTitle" idx="1"/>
          </p:nvPr>
        </p:nvSpPr>
        <p:spPr>
          <a:xfrm>
            <a:off x="1216151" y="201702"/>
            <a:ext cx="6189583" cy="949569"/>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Date Placeholder 3"/>
          <p:cNvSpPr>
            <a:spLocks noGrp="1"/>
          </p:cNvSpPr>
          <p:nvPr>
            <p:ph type="dt" sz="half" idx="10"/>
          </p:nvPr>
        </p:nvSpPr>
        <p:spPr/>
        <p:txBody>
          <a:bodyPr/>
          <a:lstStyle>
            <a:lvl1pPr>
              <a:defRPr/>
            </a:lvl1pPr>
          </a:lstStyle>
          <a:p>
            <a:pPr>
              <a:defRPr/>
            </a:pPr>
            <a:fld id="{3811AEAC-5827-43C3-80D9-A8D1713AACA9}" type="datetimeFigureOut">
              <a:rPr lang="en-US"/>
              <a:pPr>
                <a:defRPr/>
              </a:pPr>
              <a:t>11/9/2012</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8150225" y="236538"/>
            <a:ext cx="785813" cy="365125"/>
          </a:xfrm>
        </p:spPr>
        <p:txBody>
          <a:bodyPr/>
          <a:lstStyle>
            <a:lvl1pPr>
              <a:defRPr sz="1400"/>
            </a:lvl1pPr>
          </a:lstStyle>
          <a:p>
            <a:pPr>
              <a:defRPr/>
            </a:pPr>
            <a:fld id="{3963E260-3648-4CEB-95CD-C9CA792DC4B3}" type="slidenum">
              <a:rPr lang="en-US"/>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500"/>
                                  </p:stCondLst>
                                  <p:childTnLst>
                                    <p:animEffect transition="out" filter="fade">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5257800"/>
            <a:ext cx="7239000" cy="1143000"/>
          </a:xfrm>
        </p:spPr>
        <p:txBody>
          <a:bodyPr/>
          <a:lstStyle>
            <a:lvl1pPr algn="l">
              <a:defRPr sz="7200" baseline="0">
                <a:ln w="12700">
                  <a:solidFill>
                    <a:schemeClr val="tx2"/>
                  </a:solidFill>
                </a:ln>
              </a:defRPr>
            </a:lvl1pPr>
          </a:lstStyle>
          <a:p>
            <a:r>
              <a:rPr lang="en-US" smtClean="0"/>
              <a:t>Click to edit Master title style</a:t>
            </a:r>
            <a:endParaRPr lang="en-US" dirty="0"/>
          </a:p>
        </p:txBody>
      </p:sp>
      <p:sp>
        <p:nvSpPr>
          <p:cNvPr id="3" name="Content Placeholder 2"/>
          <p:cNvSpPr>
            <a:spLocks noGrp="1"/>
          </p:cNvSpPr>
          <p:nvPr>
            <p:ph idx="1"/>
          </p:nvPr>
        </p:nvSpPr>
        <p:spPr>
          <a:xfrm>
            <a:off x="1219200" y="838200"/>
            <a:ext cx="7467600" cy="44196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6"/>
          <p:cNvSpPr>
            <a:spLocks noGrp="1"/>
          </p:cNvSpPr>
          <p:nvPr>
            <p:ph type="dt" sz="half" idx="10"/>
          </p:nvPr>
        </p:nvSpPr>
        <p:spPr/>
        <p:txBody>
          <a:bodyPr/>
          <a:lstStyle>
            <a:lvl1pPr>
              <a:defRPr/>
            </a:lvl1pPr>
          </a:lstStyle>
          <a:p>
            <a:pPr>
              <a:defRPr/>
            </a:pPr>
            <a:fld id="{6EEE368B-E767-41B7-8B71-BB126CFCF341}" type="datetimeFigureOut">
              <a:rPr lang="en-US"/>
              <a:pPr>
                <a:defRPr/>
              </a:pPr>
              <a:t>11/9/2012</a:t>
            </a:fld>
            <a:endParaRPr lang="en-US"/>
          </a:p>
        </p:txBody>
      </p:sp>
      <p:sp>
        <p:nvSpPr>
          <p:cNvPr id="5" name="Slide Number Placeholder 9"/>
          <p:cNvSpPr>
            <a:spLocks noGrp="1"/>
          </p:cNvSpPr>
          <p:nvPr>
            <p:ph type="sldNum" sz="quarter" idx="11"/>
          </p:nvPr>
        </p:nvSpPr>
        <p:spPr/>
        <p:txBody>
          <a:bodyPr/>
          <a:lstStyle>
            <a:lvl1pPr>
              <a:defRPr/>
            </a:lvl1pPr>
          </a:lstStyle>
          <a:p>
            <a:pPr>
              <a:defRPr/>
            </a:pPr>
            <a:fld id="{DC36ADE8-B9CB-473E-9D46-26547FAEE353}" type="slidenum">
              <a:rPr lang="en-US"/>
              <a:pPr>
                <a:defRPr/>
              </a:pPr>
              <a:t>‹#›</a:t>
            </a:fld>
            <a:endParaRPr lang="en-US"/>
          </a:p>
        </p:txBody>
      </p:sp>
      <p:sp>
        <p:nvSpPr>
          <p:cNvPr id="6" name="Footer Placeholder 11"/>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199" y="4484080"/>
            <a:ext cx="7239001" cy="7620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Title 1"/>
          <p:cNvSpPr>
            <a:spLocks noGrp="1"/>
          </p:cNvSpPr>
          <p:nvPr>
            <p:ph type="title"/>
          </p:nvPr>
        </p:nvSpPr>
        <p:spPr>
          <a:xfrm>
            <a:off x="1219200" y="5257800"/>
            <a:ext cx="7239000" cy="1143000"/>
          </a:xfrm>
        </p:spPr>
        <p:txBody>
          <a:bodyPr/>
          <a:lstStyle>
            <a:lvl1pPr algn="l">
              <a:defRPr sz="7200" baseline="0">
                <a:ln w="12700">
                  <a:solidFill>
                    <a:schemeClr val="tx2"/>
                  </a:solidFill>
                </a:ln>
              </a:defRPr>
            </a:lvl1pPr>
          </a:lstStyle>
          <a:p>
            <a:r>
              <a:rPr lang="en-US" smtClean="0"/>
              <a:t>Click to edit Master title style</a:t>
            </a:r>
            <a:endParaRPr lang="en-US" dirty="0"/>
          </a:p>
        </p:txBody>
      </p:sp>
      <p:sp>
        <p:nvSpPr>
          <p:cNvPr id="4" name="Date Placeholder 18"/>
          <p:cNvSpPr>
            <a:spLocks noGrp="1"/>
          </p:cNvSpPr>
          <p:nvPr>
            <p:ph type="dt" sz="half" idx="10"/>
          </p:nvPr>
        </p:nvSpPr>
        <p:spPr/>
        <p:txBody>
          <a:bodyPr/>
          <a:lstStyle>
            <a:lvl1pPr>
              <a:defRPr/>
            </a:lvl1pPr>
          </a:lstStyle>
          <a:p>
            <a:pPr>
              <a:defRPr/>
            </a:pPr>
            <a:fld id="{6FDDFC4E-C823-422C-9FA5-64FCE3EEC357}" type="datetimeFigureOut">
              <a:rPr lang="en-US"/>
              <a:pPr>
                <a:defRPr/>
              </a:pPr>
              <a:t>11/9/2012</a:t>
            </a:fld>
            <a:endParaRPr lang="en-US"/>
          </a:p>
        </p:txBody>
      </p:sp>
      <p:sp>
        <p:nvSpPr>
          <p:cNvPr id="5" name="Slide Number Placeholder 19"/>
          <p:cNvSpPr>
            <a:spLocks noGrp="1"/>
          </p:cNvSpPr>
          <p:nvPr>
            <p:ph type="sldNum" sz="quarter" idx="11"/>
          </p:nvPr>
        </p:nvSpPr>
        <p:spPr/>
        <p:txBody>
          <a:bodyPr/>
          <a:lstStyle>
            <a:lvl1pPr>
              <a:defRPr/>
            </a:lvl1pPr>
          </a:lstStyle>
          <a:p>
            <a:pPr>
              <a:defRPr/>
            </a:pPr>
            <a:fld id="{EB0FF890-AD46-4C4F-A45C-A55532069A06}" type="slidenum">
              <a:rPr lang="en-US"/>
              <a:pPr>
                <a:defRPr/>
              </a:pPr>
              <a:t>‹#›</a:t>
            </a:fld>
            <a:endParaRPr lang="en-US"/>
          </a:p>
        </p:txBody>
      </p:sp>
      <p:sp>
        <p:nvSpPr>
          <p:cNvPr id="6" name="Footer Placeholder 20"/>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9" name="Content Placeholder 8"/>
          <p:cNvSpPr>
            <a:spLocks noGrp="1"/>
          </p:cNvSpPr>
          <p:nvPr>
            <p:ph sz="quarter" idx="13"/>
          </p:nvPr>
        </p:nvSpPr>
        <p:spPr>
          <a:xfrm>
            <a:off x="1216152" y="841248"/>
            <a:ext cx="3730752"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5102352" y="841248"/>
            <a:ext cx="3730752"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5"/>
          </p:nvPr>
        </p:nvSpPr>
        <p:spPr/>
        <p:txBody>
          <a:bodyPr/>
          <a:lstStyle>
            <a:lvl1pPr>
              <a:defRPr/>
            </a:lvl1pPr>
          </a:lstStyle>
          <a:p>
            <a:pPr>
              <a:defRPr/>
            </a:pPr>
            <a:fld id="{D7279B5D-205C-4F41-98C9-07F38AB34FAB}" type="datetimeFigureOut">
              <a:rPr lang="en-US"/>
              <a:pPr>
                <a:defRPr/>
              </a:pPr>
              <a:t>11/9/2012</a:t>
            </a:fld>
            <a:endParaRPr lang="en-US"/>
          </a:p>
        </p:txBody>
      </p:sp>
      <p:sp>
        <p:nvSpPr>
          <p:cNvPr id="6" name="Footer Placeholder 5"/>
          <p:cNvSpPr>
            <a:spLocks noGrp="1"/>
          </p:cNvSpPr>
          <p:nvPr>
            <p:ph type="ftr" sz="quarter" idx="16"/>
          </p:nvPr>
        </p:nvSpPr>
        <p:spPr/>
        <p:txBody>
          <a:bodyPr/>
          <a:lstStyle>
            <a:lvl1pPr>
              <a:defRPr/>
            </a:lvl1pPr>
          </a:lstStyle>
          <a:p>
            <a:pPr>
              <a:defRPr/>
            </a:pPr>
            <a:endParaRPr lang="en-US"/>
          </a:p>
        </p:txBody>
      </p:sp>
      <p:sp>
        <p:nvSpPr>
          <p:cNvPr id="7" name="Slide Number Placeholder 6"/>
          <p:cNvSpPr>
            <a:spLocks noGrp="1"/>
          </p:cNvSpPr>
          <p:nvPr>
            <p:ph type="sldNum" sz="quarter" idx="17"/>
          </p:nvPr>
        </p:nvSpPr>
        <p:spPr/>
        <p:txBody>
          <a:bodyPr/>
          <a:lstStyle>
            <a:lvl1pPr>
              <a:defRPr/>
            </a:lvl1pPr>
          </a:lstStyle>
          <a:p>
            <a:pPr>
              <a:defRPr/>
            </a:pPr>
            <a:fld id="{732902B9-0CCF-4BFF-8778-3D228E526F0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730A9F56-CBBE-4D74-901A-4E6D1D7A93AE}" type="datetimeFigureOut">
              <a:rPr lang="en-US"/>
              <a:pPr>
                <a:defRPr/>
              </a:pPr>
              <a:t>11/9/2012</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4A5A7EEB-7BBA-4747-9C94-1626C4148185}"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19200" y="841248"/>
            <a:ext cx="3733800" cy="533400"/>
          </a:xfrm>
        </p:spPr>
        <p:txBody>
          <a:bodyPr>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105400" y="841248"/>
            <a:ext cx="3735267" cy="533400"/>
          </a:xfrm>
        </p:spPr>
        <p:txBody>
          <a:bodyPr>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1216152" y="1380744"/>
            <a:ext cx="3730752" cy="3840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14"/>
          </p:nvPr>
        </p:nvSpPr>
        <p:spPr>
          <a:xfrm>
            <a:off x="5102352" y="1380743"/>
            <a:ext cx="3730752" cy="3840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5"/>
          </p:nvPr>
        </p:nvSpPr>
        <p:spPr/>
        <p:txBody>
          <a:bodyPr/>
          <a:lstStyle>
            <a:lvl1pPr>
              <a:defRPr/>
            </a:lvl1pPr>
          </a:lstStyle>
          <a:p>
            <a:pPr>
              <a:defRPr/>
            </a:pPr>
            <a:fld id="{3FE87DC6-963E-41FD-89C9-C58717A42D34}" type="datetimeFigureOut">
              <a:rPr lang="en-US"/>
              <a:pPr>
                <a:defRPr/>
              </a:pPr>
              <a:t>11/9/2012</a:t>
            </a:fld>
            <a:endParaRPr lang="en-US"/>
          </a:p>
        </p:txBody>
      </p:sp>
      <p:sp>
        <p:nvSpPr>
          <p:cNvPr id="8" name="Footer Placeholder 7"/>
          <p:cNvSpPr>
            <a:spLocks noGrp="1"/>
          </p:cNvSpPr>
          <p:nvPr>
            <p:ph type="ftr" sz="quarter" idx="16"/>
          </p:nvPr>
        </p:nvSpPr>
        <p:spPr/>
        <p:txBody>
          <a:bodyPr/>
          <a:lstStyle>
            <a:lvl1pPr>
              <a:defRPr/>
            </a:lvl1pPr>
          </a:lstStyle>
          <a:p>
            <a:pPr>
              <a:defRPr/>
            </a:pPr>
            <a:endParaRPr lang="en-US"/>
          </a:p>
        </p:txBody>
      </p:sp>
      <p:sp>
        <p:nvSpPr>
          <p:cNvPr id="9" name="Slide Number Placeholder 8"/>
          <p:cNvSpPr>
            <a:spLocks noGrp="1"/>
          </p:cNvSpPr>
          <p:nvPr>
            <p:ph type="sldNum" sz="quarter" idx="17"/>
          </p:nvPr>
        </p:nvSpPr>
        <p:spPr/>
        <p:txBody>
          <a:bodyPr/>
          <a:lstStyle>
            <a:lvl1pPr>
              <a:defRPr/>
            </a:lvl1pPr>
          </a:lstStyle>
          <a:p>
            <a:pPr>
              <a:defRPr/>
            </a:pPr>
            <a:fld id="{2190F2EB-D46D-4038-9B0F-D8824AA2059D}"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pPr>
              <a:defRPr/>
            </a:pPr>
            <a:fld id="{F432A225-046F-4584-ABB9-3A5B5F3FC9A7}" type="datetimeFigureOut">
              <a:rPr lang="en-US"/>
              <a:pPr>
                <a:defRPr/>
              </a:pPr>
              <a:t>11/9/2012</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BDD39A63-8B3A-4D1B-8849-6E4FC9A26A59}"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fld id="{AD481D21-C5E7-4519-9242-DA4D77581B81}" type="datetimeFigureOut">
              <a:rPr lang="en-US"/>
              <a:pPr>
                <a:defRPr/>
              </a:pPr>
              <a:t>11/9/2012</a:t>
            </a:fld>
            <a:endParaRPr lang="en-US"/>
          </a:p>
        </p:txBody>
      </p:sp>
      <p:sp>
        <p:nvSpPr>
          <p:cNvPr id="3" name="Slide Number Placeholder 5"/>
          <p:cNvSpPr>
            <a:spLocks noGrp="1"/>
          </p:cNvSpPr>
          <p:nvPr>
            <p:ph type="sldNum" sz="quarter" idx="11"/>
          </p:nvPr>
        </p:nvSpPr>
        <p:spPr/>
        <p:txBody>
          <a:bodyPr/>
          <a:lstStyle>
            <a:lvl1pPr>
              <a:defRPr/>
            </a:lvl1pPr>
          </a:lstStyle>
          <a:p>
            <a:pPr>
              <a:defRPr/>
            </a:pPr>
            <a:fld id="{77248436-6BDF-425E-ADE1-268AD43F2118}" type="slidenum">
              <a:rPr lang="en-US"/>
              <a:pPr>
                <a:defRPr/>
              </a:pPr>
              <a:t>‹#›</a:t>
            </a:fld>
            <a:endParaRPr lang="en-US"/>
          </a:p>
        </p:txBody>
      </p:sp>
      <p:sp>
        <p:nvSpPr>
          <p:cNvPr id="4" name="Footer Placeholder 6"/>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0" y="395287"/>
            <a:ext cx="3008313" cy="1162050"/>
          </a:xfrm>
        </p:spPr>
        <p:txBody>
          <a:bodyPr/>
          <a:lstStyle>
            <a:lvl1pPr algn="l">
              <a:defRPr sz="2000" b="1">
                <a:ln>
                  <a:noFill/>
                </a:ln>
                <a:solidFill>
                  <a:srgbClr val="FF7605"/>
                </a:solidFill>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5715000" y="1557337"/>
            <a:ext cx="3008313" cy="43862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Content Placeholder 13"/>
          <p:cNvSpPr>
            <a:spLocks noGrp="1"/>
          </p:cNvSpPr>
          <p:nvPr>
            <p:ph sz="quarter" idx="13"/>
          </p:nvPr>
        </p:nvSpPr>
        <p:spPr>
          <a:xfrm>
            <a:off x="914400" y="381000"/>
            <a:ext cx="4800600" cy="594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8"/>
          <p:cNvSpPr>
            <a:spLocks noGrp="1"/>
          </p:cNvSpPr>
          <p:nvPr>
            <p:ph type="dt" sz="half" idx="14"/>
          </p:nvPr>
        </p:nvSpPr>
        <p:spPr/>
        <p:txBody>
          <a:bodyPr/>
          <a:lstStyle>
            <a:lvl1pPr>
              <a:defRPr/>
            </a:lvl1pPr>
          </a:lstStyle>
          <a:p>
            <a:pPr>
              <a:defRPr/>
            </a:pPr>
            <a:fld id="{82EAB8A1-8B8E-47E8-9842-A398705D5F8F}" type="datetimeFigureOut">
              <a:rPr lang="en-US"/>
              <a:pPr>
                <a:defRPr/>
              </a:pPr>
              <a:t>11/9/2012</a:t>
            </a:fld>
            <a:endParaRPr lang="en-US"/>
          </a:p>
        </p:txBody>
      </p:sp>
      <p:sp>
        <p:nvSpPr>
          <p:cNvPr id="6" name="Slide Number Placeholder 9"/>
          <p:cNvSpPr>
            <a:spLocks noGrp="1"/>
          </p:cNvSpPr>
          <p:nvPr>
            <p:ph type="sldNum" sz="quarter" idx="15"/>
          </p:nvPr>
        </p:nvSpPr>
        <p:spPr/>
        <p:txBody>
          <a:bodyPr/>
          <a:lstStyle>
            <a:lvl1pPr>
              <a:defRPr/>
            </a:lvl1pPr>
          </a:lstStyle>
          <a:p>
            <a:pPr>
              <a:defRPr/>
            </a:pPr>
            <a:fld id="{98BFD0AC-AB32-4C4C-87D0-D6C8EF92B1DF}" type="slidenum">
              <a:rPr lang="en-US"/>
              <a:pPr>
                <a:defRPr/>
              </a:pPr>
              <a:t>‹#›</a:t>
            </a:fld>
            <a:endParaRPr lang="en-US"/>
          </a:p>
        </p:txBody>
      </p:sp>
      <p:sp>
        <p:nvSpPr>
          <p:cNvPr id="7" name="Footer Placeholder 12"/>
          <p:cNvSpPr>
            <a:spLocks noGrp="1"/>
          </p:cNvSpPr>
          <p:nvPr>
            <p:ph type="ftr" sz="quarter" idx="16"/>
          </p:nvPr>
        </p:nvSpPr>
        <p:spPr/>
        <p:txBody>
          <a:bodyPr/>
          <a:lstStyle>
            <a:lvl1pPr>
              <a:defRPr/>
            </a:lvl1pPr>
          </a:lstStyle>
          <a:p>
            <a:pPr>
              <a:defRPr/>
            </a:pP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624754"/>
            <a:ext cx="5486400" cy="404446"/>
          </a:xfrm>
        </p:spPr>
        <p:txBody>
          <a:bodyPr bIns="0"/>
          <a:lstStyle>
            <a:lvl1pPr algn="l">
              <a:defRPr sz="2000" b="1">
                <a:ln w="12700">
                  <a:noFill/>
                </a:ln>
                <a:solidFill>
                  <a:schemeClr val="tx1"/>
                </a:solidFill>
                <a:effectLs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323975" y="381000"/>
            <a:ext cx="5867400" cy="408146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219200" y="5029200"/>
            <a:ext cx="4038600" cy="13716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306EB941-D48A-443C-BAA5-6BBAE3E05EA7}" type="datetimeFigureOut">
              <a:rPr lang="en-US"/>
              <a:pPr>
                <a:defRPr/>
              </a:pPr>
              <a:t>11/9/2012</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4ED3534D-11A1-4465-8F8D-54B51643862C}"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B06FB38-95A8-4321-9932-158A29F98FDA}" type="datetimeFigureOut">
              <a:rPr lang="en-US"/>
              <a:pPr>
                <a:defRPr/>
              </a:pPr>
              <a:t>11/9/2012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C56BE9-C456-4AFF-B825-B1F9D7E70AA3}"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88B15BE-A88D-479C-820F-5028F24E1B86}" type="datetimeFigureOut">
              <a:rPr lang="en-US"/>
              <a:pPr>
                <a:defRPr/>
              </a:pPr>
              <a:t>11/9/2012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01B6368-A9FD-43A8-9133-10EF934B36A9}"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828800"/>
            <a:ext cx="40005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3924300"/>
            <a:ext cx="40005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13"/>
          <p:cNvSpPr>
            <a:spLocks noGrp="1"/>
          </p:cNvSpPr>
          <p:nvPr>
            <p:ph type="dt" sz="half" idx="10"/>
          </p:nvPr>
        </p:nvSpPr>
        <p:spPr/>
        <p:txBody>
          <a:bodyPr/>
          <a:lstStyle>
            <a:lvl1pPr>
              <a:defRPr/>
            </a:lvl1pPr>
          </a:lstStyle>
          <a:p>
            <a:pPr>
              <a:defRPr/>
            </a:pPr>
            <a:endParaRPr lang="en-US"/>
          </a:p>
        </p:txBody>
      </p:sp>
      <p:sp>
        <p:nvSpPr>
          <p:cNvPr id="7" name="Footer Placeholder 2"/>
          <p:cNvSpPr>
            <a:spLocks noGrp="1"/>
          </p:cNvSpPr>
          <p:nvPr>
            <p:ph type="ftr" sz="quarter" idx="11"/>
          </p:nvPr>
        </p:nvSpPr>
        <p:spPr/>
        <p:txBody>
          <a:bodyPr/>
          <a:lstStyle>
            <a:lvl1pPr>
              <a:defRPr/>
            </a:lvl1pPr>
          </a:lstStyle>
          <a:p>
            <a:pPr>
              <a:defRPr/>
            </a:pPr>
            <a:endParaRPr lang="en-US"/>
          </a:p>
        </p:txBody>
      </p:sp>
      <p:sp>
        <p:nvSpPr>
          <p:cNvPr id="8" name="Slide Number Placeholder 22"/>
          <p:cNvSpPr>
            <a:spLocks noGrp="1"/>
          </p:cNvSpPr>
          <p:nvPr>
            <p:ph type="sldNum" sz="quarter" idx="12"/>
          </p:nvPr>
        </p:nvSpPr>
        <p:spPr/>
        <p:txBody>
          <a:bodyPr/>
          <a:lstStyle>
            <a:lvl1pPr>
              <a:defRPr/>
            </a:lvl1pPr>
          </a:lstStyle>
          <a:p>
            <a:pPr>
              <a:defRPr/>
            </a:pPr>
            <a:fld id="{00892311-84ED-442B-8168-59CBC6AF8C54}"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570F8614-2F1B-46D5-91F6-6DB85532CCF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2CE16889-53D9-44D2-B01B-907B9C094486}" type="datetimeFigureOut">
              <a:rPr lang="en-US"/>
              <a:pPr>
                <a:defRPr/>
              </a:pPr>
              <a:t>11/9/2012</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C02E19C1-6AA7-4524-8AF5-F3824D5BE0D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714CAE92-249A-4EE5-B623-ADE5FB6C086F}" type="datetimeFigureOut">
              <a:rPr lang="en-US"/>
              <a:pPr>
                <a:defRPr/>
              </a:pPr>
              <a:t>11/9/2012</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3F5F5248-7121-4BA1-A764-F9D30ED89D0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2AD6E2EF-FF57-456A-A214-E0FCEFDBBC62}" type="datetimeFigureOut">
              <a:rPr lang="en-US"/>
              <a:pPr>
                <a:defRPr/>
              </a:pPr>
              <a:t>11/9/2012</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DBF3894E-C225-4565-B687-4938E479CC0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0081D24B-F536-456A-B0B5-E4B5EA2CA3FB}" type="datetimeFigureOut">
              <a:rPr lang="en-US"/>
              <a:pPr>
                <a:defRPr/>
              </a:pPr>
              <a:t>11/9/2012</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6C90DA96-2481-4542-B78E-FB3DC5F5AB9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73D0F4A7-8348-4BBA-9122-1F01FD9A2734}" type="datetimeFigureOut">
              <a:rPr lang="en-US"/>
              <a:pPr>
                <a:defRPr/>
              </a:pPr>
              <a:t>11/9/2012</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ABEFCFAB-8136-4EFC-9172-74D14002F23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rgbClr val="4F271C"/>
                </a:solidFill>
                <a:latin typeface="+mn-lt"/>
              </a:defRPr>
            </a:lvl1pPr>
          </a:lstStyle>
          <a:p>
            <a:pPr>
              <a:defRPr/>
            </a:pPr>
            <a:fld id="{6EEE17E9-456B-48DF-B24E-BEC8E57790B8}" type="datetimeFigureOut">
              <a:rPr lang="en-US"/>
              <a:pPr>
                <a:defRPr/>
              </a:pPr>
              <a:t>11/9/2012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rgbClr val="4F271C"/>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rgbClr val="4F271C"/>
                </a:solidFill>
                <a:latin typeface="+mn-lt"/>
              </a:defRPr>
            </a:lvl1pPr>
          </a:lstStyle>
          <a:p>
            <a:pPr>
              <a:defRPr/>
            </a:pPr>
            <a:fld id="{5655370F-D33F-4B14-99BB-E9673FC32D47}"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grpSp>
    </p:spTree>
  </p:cSld>
  <p:clrMap bg1="lt1" tx1="dk1" bg2="lt2" tx2="dk2" accent1="accent1" accent2="accent2" accent3="accent3" accent4="accent4" accent5="accent5" accent6="accent6" hlink="hlink" folHlink="folHlink"/>
  <p:sldLayoutIdLst>
    <p:sldLayoutId id="2147483747" r:id="rId1"/>
    <p:sldLayoutId id="2147483746" r:id="rId2"/>
    <p:sldLayoutId id="2147483748" r:id="rId3"/>
    <p:sldLayoutId id="2147483745" r:id="rId4"/>
    <p:sldLayoutId id="2147483744" r:id="rId5"/>
    <p:sldLayoutId id="2147483743" r:id="rId6"/>
    <p:sldLayoutId id="2147483742" r:id="rId7"/>
    <p:sldLayoutId id="2147483741" r:id="rId8"/>
    <p:sldLayoutId id="2147483749" r:id="rId9"/>
    <p:sldLayoutId id="2147483740" r:id="rId10"/>
    <p:sldLayoutId id="2147483739"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12"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en-US" sz="2400">
              <a:solidFill>
                <a:srgbClr val="FFFFFF"/>
              </a:solidFill>
              <a:latin typeface="Times New Roman" pitchFamily="18" charset="0"/>
            </a:endParaRPr>
          </a:p>
        </p:txBody>
      </p:sp>
      <p:sp>
        <p:nvSpPr>
          <p:cNvPr id="17413"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eaLnBrk="0" hangingPunct="0">
              <a:defRPr/>
            </a:pPr>
            <a:endParaRPr lang="en-US">
              <a:solidFill>
                <a:srgbClr val="FFFFFF"/>
              </a:solidFill>
              <a:latin typeface="+mn-lt"/>
            </a:endParaRPr>
          </a:p>
        </p:txBody>
      </p:sp>
      <p:sp>
        <p:nvSpPr>
          <p:cNvPr id="17414"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rgbClr val="FFFFFF"/>
                </a:solidFill>
                <a:latin typeface="+mn-lt"/>
              </a:defRPr>
            </a:lvl1pPr>
          </a:lstStyle>
          <a:p>
            <a:pPr>
              <a:defRPr/>
            </a:pPr>
            <a:endParaRPr lang="en-US"/>
          </a:p>
        </p:txBody>
      </p:sp>
      <p:sp>
        <p:nvSpPr>
          <p:cNvPr id="17415"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solidFill>
                  <a:srgbClr val="FFFFFF"/>
                </a:solidFill>
                <a:latin typeface="+mn-lt"/>
              </a:defRPr>
            </a:lvl1pPr>
          </a:lstStyle>
          <a:p>
            <a:pPr>
              <a:defRPr/>
            </a:pPr>
            <a:endParaRPr lang="en-US"/>
          </a:p>
        </p:txBody>
      </p:sp>
      <p:sp>
        <p:nvSpPr>
          <p:cNvPr id="17416"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FFFFFF"/>
                </a:solidFill>
                <a:latin typeface="+mn-lt"/>
              </a:defRPr>
            </a:lvl1pPr>
          </a:lstStyle>
          <a:p>
            <a:pPr>
              <a:defRPr/>
            </a:pPr>
            <a:fld id="{4D761FC6-64FC-4E8D-8FB6-188012B158A2}"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6627"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12"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en-US" sz="2400">
              <a:solidFill>
                <a:srgbClr val="FFFFFF"/>
              </a:solidFill>
              <a:latin typeface="Times New Roman" pitchFamily="18" charset="0"/>
            </a:endParaRPr>
          </a:p>
        </p:txBody>
      </p:sp>
      <p:sp>
        <p:nvSpPr>
          <p:cNvPr id="17413"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eaLnBrk="0" hangingPunct="0">
              <a:defRPr/>
            </a:pPr>
            <a:endParaRPr lang="en-US">
              <a:solidFill>
                <a:srgbClr val="FFFFFF"/>
              </a:solidFill>
              <a:latin typeface="+mn-lt"/>
            </a:endParaRPr>
          </a:p>
        </p:txBody>
      </p:sp>
      <p:sp>
        <p:nvSpPr>
          <p:cNvPr id="17414"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rgbClr val="FFFFFF"/>
                </a:solidFill>
                <a:latin typeface="+mn-lt"/>
              </a:defRPr>
            </a:lvl1pPr>
          </a:lstStyle>
          <a:p>
            <a:pPr>
              <a:defRPr/>
            </a:pPr>
            <a:endParaRPr lang="en-US"/>
          </a:p>
        </p:txBody>
      </p:sp>
      <p:sp>
        <p:nvSpPr>
          <p:cNvPr id="17415"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solidFill>
                  <a:srgbClr val="FFFFFF"/>
                </a:solidFill>
                <a:latin typeface="+mn-lt"/>
              </a:defRPr>
            </a:lvl1pPr>
          </a:lstStyle>
          <a:p>
            <a:pPr>
              <a:defRPr/>
            </a:pPr>
            <a:endParaRPr lang="en-US"/>
          </a:p>
        </p:txBody>
      </p:sp>
      <p:sp>
        <p:nvSpPr>
          <p:cNvPr id="17416"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FFFFFF"/>
                </a:solidFill>
                <a:latin typeface="+mn-lt"/>
              </a:defRPr>
            </a:lvl1pPr>
          </a:lstStyle>
          <a:p>
            <a:pPr>
              <a:defRPr/>
            </a:pPr>
            <a:fld id="{AE330FAA-5B8B-493D-9BC0-49479046615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p:cNvSpPr/>
          <p:nvPr/>
        </p:nvSpPr>
        <p:spPr>
          <a:xfrm>
            <a:off x="0" y="0"/>
            <a:ext cx="228600" cy="6858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ffectLst>
                <a:innerShdw blurRad="63500" dist="50800" dir="18900000">
                  <a:prstClr val="black">
                    <a:alpha val="50000"/>
                  </a:prstClr>
                </a:innerShdw>
              </a:effectLst>
            </a:endParaRPr>
          </a:p>
        </p:txBody>
      </p:sp>
      <p:sp>
        <p:nvSpPr>
          <p:cNvPr id="13" name="Rectangle 12"/>
          <p:cNvSpPr/>
          <p:nvPr/>
        </p:nvSpPr>
        <p:spPr>
          <a:xfrm>
            <a:off x="0" y="0"/>
            <a:ext cx="228600"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1219200" y="5257800"/>
            <a:ext cx="7239000" cy="1143000"/>
          </a:xfrm>
          <a:prstGeom prst="rect">
            <a:avLst/>
          </a:prstGeom>
        </p:spPr>
        <p:txBody>
          <a:bodyPr vert="horz" lIns="91440" tIns="45720" rIns="91440" bIns="45720" rtlCol="0" anchor="b">
            <a:noAutofit/>
          </a:bodyPr>
          <a:lstStyle/>
          <a:p>
            <a:endParaRPr lang="en-US" dirty="0"/>
          </a:p>
        </p:txBody>
      </p:sp>
      <p:sp>
        <p:nvSpPr>
          <p:cNvPr id="39945" name="Text Placeholder 2"/>
          <p:cNvSpPr>
            <a:spLocks noGrp="1"/>
          </p:cNvSpPr>
          <p:nvPr>
            <p:ph type="body" idx="1"/>
          </p:nvPr>
        </p:nvSpPr>
        <p:spPr bwMode="auto">
          <a:xfrm>
            <a:off x="1219200" y="838200"/>
            <a:ext cx="7467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1258888" y="6553200"/>
            <a:ext cx="7162800" cy="228600"/>
          </a:xfrm>
          <a:prstGeom prst="rect">
            <a:avLst/>
          </a:prstGeom>
        </p:spPr>
        <p:txBody>
          <a:bodyPr vert="horz" lIns="91440" tIns="45720" rIns="91440" bIns="45720" rtlCol="0" anchor="ctr"/>
          <a:lstStyle>
            <a:lvl1pPr algn="l" fontAlgn="auto">
              <a:spcBef>
                <a:spcPts val="0"/>
              </a:spcBef>
              <a:spcAft>
                <a:spcPts val="0"/>
              </a:spcAft>
              <a:defRPr sz="1200">
                <a:solidFill>
                  <a:prstClr val="black">
                    <a:lumMod val="60000"/>
                    <a:lumOff val="40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686800" y="5740400"/>
            <a:ext cx="381000" cy="365125"/>
          </a:xfrm>
          <a:prstGeom prst="rect">
            <a:avLst/>
          </a:prstGeom>
        </p:spPr>
        <p:txBody>
          <a:bodyPr vert="horz" lIns="91440" tIns="45720" rIns="91440" bIns="45720" rtlCol="0" anchor="ctr"/>
          <a:lstStyle>
            <a:lvl1pPr algn="l" fontAlgn="auto">
              <a:spcBef>
                <a:spcPts val="0"/>
              </a:spcBef>
              <a:spcAft>
                <a:spcPts val="0"/>
              </a:spcAft>
              <a:defRPr sz="1200" b="0">
                <a:solidFill>
                  <a:srgbClr val="1F497D">
                    <a:lumMod val="60000"/>
                    <a:lumOff val="40000"/>
                  </a:srgbClr>
                </a:solidFill>
                <a:latin typeface="+mn-lt"/>
                <a:cs typeface="+mn-cs"/>
              </a:defRPr>
            </a:lvl1pPr>
          </a:lstStyle>
          <a:p>
            <a:pPr>
              <a:defRPr/>
            </a:pPr>
            <a:fld id="{02A8A3F2-C1F7-41D6-A2CE-6C70B96F8A81}" type="slidenum">
              <a:rPr lang="en-US"/>
              <a:pPr>
                <a:defRPr/>
              </a:pPr>
              <a:t>‹#›</a:t>
            </a:fld>
            <a:endParaRPr lang="en-US"/>
          </a:p>
        </p:txBody>
      </p:sp>
      <p:sp>
        <p:nvSpPr>
          <p:cNvPr id="16" name="Freeform 5"/>
          <p:cNvSpPr>
            <a:spLocks/>
          </p:cNvSpPr>
          <p:nvPr/>
        </p:nvSpPr>
        <p:spPr bwMode="auto">
          <a:xfrm>
            <a:off x="8453438" y="571500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headEnd/>
            <a:tailEnd/>
          </a:ln>
        </p:spPr>
        <p:txBody>
          <a:bodyPr/>
          <a:lstStyle/>
          <a:p>
            <a:pPr fontAlgn="auto">
              <a:spcBef>
                <a:spcPts val="0"/>
              </a:spcBef>
              <a:spcAft>
                <a:spcPts val="0"/>
              </a:spcAft>
              <a:defRPr/>
            </a:pPr>
            <a:endParaRPr lang="en-US">
              <a:solidFill>
                <a:prstClr val="black"/>
              </a:solidFill>
              <a:latin typeface="+mn-lt"/>
              <a:cs typeface="Arial" charset="0"/>
            </a:endParaRPr>
          </a:p>
        </p:txBody>
      </p:sp>
      <p:sp>
        <p:nvSpPr>
          <p:cNvPr id="4" name="Date Placeholder 3"/>
          <p:cNvSpPr>
            <a:spLocks noGrp="1"/>
          </p:cNvSpPr>
          <p:nvPr>
            <p:ph type="dt" sz="half" idx="2"/>
          </p:nvPr>
        </p:nvSpPr>
        <p:spPr>
          <a:xfrm rot="16200000">
            <a:off x="-1198563" y="4821238"/>
            <a:ext cx="2625725" cy="228600"/>
          </a:xfrm>
          <a:prstGeom prst="rect">
            <a:avLst/>
          </a:prstGeom>
        </p:spPr>
        <p:txBody>
          <a:bodyPr vert="horz" lIns="91440" tIns="45720" rIns="91440" bIns="45720" rtlCol="0" anchor="ctr"/>
          <a:lstStyle>
            <a:lvl1pPr algn="l" fontAlgn="auto">
              <a:spcBef>
                <a:spcPts val="0"/>
              </a:spcBef>
              <a:spcAft>
                <a:spcPts val="0"/>
              </a:spcAft>
              <a:defRPr sz="1200">
                <a:solidFill>
                  <a:srgbClr val="FFFFFF"/>
                </a:solidFill>
                <a:latin typeface="+mn-lt"/>
                <a:cs typeface="+mn-cs"/>
              </a:defRPr>
            </a:lvl1pPr>
          </a:lstStyle>
          <a:p>
            <a:pPr>
              <a:defRPr/>
            </a:pPr>
            <a:fld id="{7D53A030-53E0-4DF7-BCD5-894B8C190A5D}" type="datetimeFigureOut">
              <a:rPr lang="en-US"/>
              <a:pPr>
                <a:defRPr/>
              </a:pPr>
              <a:t>11/9/2012</a:t>
            </a:fld>
            <a:endParaRPr lang="en-US"/>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nodeType="afterGroup">
                            <p:stCondLst>
                              <p:cond delay="2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2"/>
          </a:solidFill>
          <a:latin typeface="+mn-lt"/>
          <a:ea typeface="+mn-ea"/>
          <a:cs typeface="+mn-cs"/>
        </a:defRPr>
      </a:lvl1pPr>
      <a:lvl2pPr marL="742950" indent="-285750" algn="l" rtl="0" eaLnBrk="0" fontAlgn="base" hangingPunct="0">
        <a:spcBef>
          <a:spcPct val="20000"/>
        </a:spcBef>
        <a:spcAft>
          <a:spcPct val="0"/>
        </a:spcAft>
        <a:buFont typeface="Arial" charset="0"/>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Calibri"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7.emf"/></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7.xml"/><Relationship Id="rId7" Type="http://schemas.openxmlformats.org/officeDocument/2006/relationships/diagramColors" Target="../diagrams/colors2.xml"/><Relationship Id="rId2" Type="http://schemas.openxmlformats.org/officeDocument/2006/relationships/slideLayout" Target="../slideLayouts/slideLayout18.xml"/><Relationship Id="rId1" Type="http://schemas.openxmlformats.org/officeDocument/2006/relationships/tags" Target="../tags/tag3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39.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37.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5.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5.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5.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44.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notesSlide" Target="../notesSlides/notesSlide8.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5.xml"/><Relationship Id="rId1" Type="http://schemas.openxmlformats.org/officeDocument/2006/relationships/vmlDrawing" Target="../drawings/vmlDrawing5.vml"/><Relationship Id="rId4" Type="http://schemas.openxmlformats.org/officeDocument/2006/relationships/oleObject" Target="../embeddings/oleObject7.bin"/></Relationships>
</file>

<file path=ppt/slides/_rels/slide4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slideLayout" Target="../slideLayouts/slideLayout23.xml"/><Relationship Id="rId1" Type="http://schemas.openxmlformats.org/officeDocument/2006/relationships/tags" Target="../tags/tag4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5.xml"/><Relationship Id="rId1" Type="http://schemas.openxmlformats.org/officeDocument/2006/relationships/tags" Target="../tags/tag47.xml"/><Relationship Id="rId4" Type="http://schemas.openxmlformats.org/officeDocument/2006/relationships/image" Target="../media/image21.emf"/></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48.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49.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5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5.xml"/><Relationship Id="rId1" Type="http://schemas.openxmlformats.org/officeDocument/2006/relationships/tags" Target="../tags/tag6.xml"/><Relationship Id="rId4" Type="http://schemas.openxmlformats.org/officeDocument/2006/relationships/image" Target="../media/image4.emf"/></Relationships>
</file>

<file path=ppt/slides/_rels/slide5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slideLayout" Target="../slideLayouts/slideLayout25.xml"/><Relationship Id="rId1" Type="http://schemas.openxmlformats.org/officeDocument/2006/relationships/tags" Target="../tags/tag51.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52.xml"/></Relationships>
</file>

<file path=ppt/slides/_rels/slide52.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slideLayout" Target="../slideLayouts/slideLayout25.xml"/><Relationship Id="rId1" Type="http://schemas.openxmlformats.org/officeDocument/2006/relationships/tags" Target="../tags/tag53.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5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defRPr/>
            </a:pPr>
            <a:r>
              <a:rPr lang="en-US" dirty="0" smtClean="0"/>
              <a:t>Mobilizers, Mechanisms, and Moderators of Addiction Recovery</a:t>
            </a:r>
            <a:endParaRPr lang="en-US" dirty="0"/>
          </a:p>
        </p:txBody>
      </p:sp>
      <p:sp>
        <p:nvSpPr>
          <p:cNvPr id="56322" name="Subtitle 2"/>
          <p:cNvSpPr>
            <a:spLocks noGrp="1"/>
          </p:cNvSpPr>
          <p:nvPr>
            <p:ph type="subTitle" idx="1"/>
          </p:nvPr>
        </p:nvSpPr>
        <p:spPr>
          <a:xfrm>
            <a:off x="1295400" y="3810000"/>
            <a:ext cx="7010400" cy="1600200"/>
          </a:xfrm>
        </p:spPr>
        <p:txBody>
          <a:bodyPr/>
          <a:lstStyle/>
          <a:p>
            <a:r>
              <a:rPr lang="en-US" sz="2000" smtClean="0"/>
              <a:t>John F Kelly PhD</a:t>
            </a:r>
          </a:p>
          <a:p>
            <a:r>
              <a:rPr lang="en-US" sz="2000" smtClean="0"/>
              <a:t>Harvard Medical School</a:t>
            </a:r>
          </a:p>
          <a:p>
            <a:r>
              <a:rPr lang="en-US" sz="2000" smtClean="0"/>
              <a:t>Massachusetts General Hospital</a:t>
            </a:r>
          </a:p>
          <a:p>
            <a:endParaRPr lang="en-US" sz="2000" smtClean="0"/>
          </a:p>
          <a:p>
            <a:endParaRPr lang="en-US" sz="1800" smtClean="0"/>
          </a:p>
          <a:p>
            <a:endParaRPr lang="en-US" sz="1800" smtClean="0"/>
          </a:p>
          <a:p>
            <a:r>
              <a:rPr lang="en-US" sz="1800" smtClean="0"/>
              <a:t>Society for the Study of Addiction </a:t>
            </a:r>
          </a:p>
          <a:p>
            <a:r>
              <a:rPr lang="en-US" sz="1800" smtClean="0"/>
              <a:t>Annual Symposium, York, UK 2012</a:t>
            </a:r>
          </a:p>
          <a:p>
            <a:endParaRPr lang="en-US" smtClean="0"/>
          </a:p>
        </p:txBody>
      </p:sp>
      <p:pic>
        <p:nvPicPr>
          <p:cNvPr id="56323" name="Picture 2"/>
          <p:cNvPicPr>
            <a:picLocks noChangeAspect="1" noChangeArrowheads="1"/>
          </p:cNvPicPr>
          <p:nvPr/>
        </p:nvPicPr>
        <p:blipFill>
          <a:blip r:embed="rId3"/>
          <a:srcRect/>
          <a:stretch>
            <a:fillRect/>
          </a:stretch>
        </p:blipFill>
        <p:spPr bwMode="auto">
          <a:xfrm>
            <a:off x="6350" y="5748338"/>
            <a:ext cx="9144000" cy="110966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ChangeArrowheads="1"/>
          </p:cNvSpPr>
          <p:nvPr/>
        </p:nvSpPr>
        <p:spPr bwMode="auto">
          <a:xfrm>
            <a:off x="503238" y="49213"/>
            <a:ext cx="8193087" cy="1138237"/>
          </a:xfrm>
          <a:prstGeom prst="rect">
            <a:avLst/>
          </a:prstGeom>
          <a:noFill/>
          <a:ln w="9525">
            <a:noFill/>
            <a:miter lim="800000"/>
            <a:headEnd/>
            <a:tailEnd/>
          </a:ln>
        </p:spPr>
        <p:txBody>
          <a:bodyPr anchor="ctr">
            <a:spAutoFit/>
          </a:bodyPr>
          <a:lstStyle/>
          <a:p>
            <a:pPr eaLnBrk="0" hangingPunct="0"/>
            <a:r>
              <a:rPr lang="en-US" sz="3400">
                <a:latin typeface="Constantia" pitchFamily="18" charset="0"/>
              </a:rPr>
              <a:t>Full Remission achieved more quickly the sooner individuals Get Treatment</a:t>
            </a:r>
          </a:p>
        </p:txBody>
      </p:sp>
      <p:sp>
        <p:nvSpPr>
          <p:cNvPr id="67586" name="Text Box 3"/>
          <p:cNvSpPr txBox="1">
            <a:spLocks noChangeArrowheads="1"/>
          </p:cNvSpPr>
          <p:nvPr/>
        </p:nvSpPr>
        <p:spPr bwMode="auto">
          <a:xfrm rot="10800000" flipH="1">
            <a:off x="303213" y="2133600"/>
            <a:ext cx="488950" cy="3743325"/>
          </a:xfrm>
          <a:prstGeom prst="rect">
            <a:avLst/>
          </a:prstGeom>
          <a:noFill/>
          <a:ln w="9525">
            <a:noFill/>
            <a:miter lim="800000"/>
            <a:headEnd/>
            <a:tailEnd/>
          </a:ln>
        </p:spPr>
        <p:txBody>
          <a:bodyPr vert="eaVert">
            <a:spAutoFit/>
          </a:bodyPr>
          <a:lstStyle/>
          <a:p>
            <a:pPr eaLnBrk="0" hangingPunct="0">
              <a:spcBef>
                <a:spcPct val="50000"/>
              </a:spcBef>
            </a:pPr>
            <a:r>
              <a:rPr lang="en-US" sz="2000">
                <a:ea typeface="ＭＳ Ｐゴシック"/>
                <a:cs typeface="ＭＳ Ｐゴシック"/>
              </a:rPr>
              <a:t>            Cumulative Survival</a:t>
            </a:r>
          </a:p>
        </p:txBody>
      </p:sp>
      <p:sp>
        <p:nvSpPr>
          <p:cNvPr id="67587" name="Text Box 4"/>
          <p:cNvSpPr txBox="1">
            <a:spLocks noChangeArrowheads="1"/>
          </p:cNvSpPr>
          <p:nvPr/>
        </p:nvSpPr>
        <p:spPr bwMode="auto">
          <a:xfrm>
            <a:off x="7543800" y="2971800"/>
            <a:ext cx="1371600" cy="396875"/>
          </a:xfrm>
          <a:prstGeom prst="rect">
            <a:avLst/>
          </a:prstGeom>
          <a:noFill/>
          <a:ln w="9525">
            <a:noFill/>
            <a:miter lim="800000"/>
            <a:headEnd/>
            <a:tailEnd/>
          </a:ln>
        </p:spPr>
        <p:txBody>
          <a:bodyPr>
            <a:spAutoFit/>
          </a:bodyPr>
          <a:lstStyle/>
          <a:p>
            <a:pPr eaLnBrk="0" hangingPunct="0">
              <a:spcBef>
                <a:spcPct val="50000"/>
              </a:spcBef>
            </a:pPr>
            <a:r>
              <a:rPr lang="en-US" sz="2000">
                <a:ea typeface="ＭＳ Ｐゴシック"/>
                <a:cs typeface="ＭＳ Ｐゴシック"/>
              </a:rPr>
              <a:t>20+</a:t>
            </a:r>
          </a:p>
        </p:txBody>
      </p:sp>
      <p:sp>
        <p:nvSpPr>
          <p:cNvPr id="67588" name="Text Box 5"/>
          <p:cNvSpPr txBox="1">
            <a:spLocks noChangeArrowheads="1"/>
          </p:cNvSpPr>
          <p:nvPr/>
        </p:nvSpPr>
        <p:spPr bwMode="auto">
          <a:xfrm>
            <a:off x="7543800" y="5562600"/>
            <a:ext cx="990600" cy="396875"/>
          </a:xfrm>
          <a:prstGeom prst="rect">
            <a:avLst/>
          </a:prstGeom>
          <a:noFill/>
          <a:ln w="9525">
            <a:noFill/>
            <a:miter lim="800000"/>
            <a:headEnd/>
            <a:tailEnd/>
          </a:ln>
        </p:spPr>
        <p:txBody>
          <a:bodyPr>
            <a:spAutoFit/>
          </a:bodyPr>
          <a:lstStyle/>
          <a:p>
            <a:pPr eaLnBrk="0" hangingPunct="0">
              <a:spcBef>
                <a:spcPct val="50000"/>
              </a:spcBef>
            </a:pPr>
            <a:r>
              <a:rPr lang="en-US" sz="2000">
                <a:ea typeface="ＭＳ Ｐゴシック"/>
                <a:cs typeface="ＭＳ Ｐゴシック"/>
              </a:rPr>
              <a:t>0-9*</a:t>
            </a:r>
          </a:p>
        </p:txBody>
      </p:sp>
      <p:sp>
        <p:nvSpPr>
          <p:cNvPr id="67589" name="Text Box 6"/>
          <p:cNvSpPr txBox="1">
            <a:spLocks noChangeArrowheads="1"/>
          </p:cNvSpPr>
          <p:nvPr/>
        </p:nvSpPr>
        <p:spPr bwMode="auto">
          <a:xfrm>
            <a:off x="7543800" y="4800600"/>
            <a:ext cx="1600200" cy="396875"/>
          </a:xfrm>
          <a:prstGeom prst="rect">
            <a:avLst/>
          </a:prstGeom>
          <a:noFill/>
          <a:ln w="9525">
            <a:noFill/>
            <a:miter lim="800000"/>
            <a:headEnd/>
            <a:tailEnd/>
          </a:ln>
        </p:spPr>
        <p:txBody>
          <a:bodyPr>
            <a:spAutoFit/>
          </a:bodyPr>
          <a:lstStyle/>
          <a:p>
            <a:pPr eaLnBrk="0" hangingPunct="0">
              <a:spcBef>
                <a:spcPct val="50000"/>
              </a:spcBef>
            </a:pPr>
            <a:r>
              <a:rPr lang="en-US" sz="2000">
                <a:ea typeface="ＭＳ Ｐゴシック"/>
                <a:cs typeface="ＭＳ Ｐゴシック"/>
              </a:rPr>
              <a:t>10-19*</a:t>
            </a:r>
          </a:p>
        </p:txBody>
      </p:sp>
      <p:sp>
        <p:nvSpPr>
          <p:cNvPr id="67590" name="Text Box 7"/>
          <p:cNvSpPr txBox="1">
            <a:spLocks noChangeArrowheads="1"/>
          </p:cNvSpPr>
          <p:nvPr/>
        </p:nvSpPr>
        <p:spPr bwMode="auto">
          <a:xfrm rot="5400000">
            <a:off x="7559675" y="3698875"/>
            <a:ext cx="1676400" cy="336550"/>
          </a:xfrm>
          <a:prstGeom prst="rect">
            <a:avLst/>
          </a:prstGeom>
          <a:noFill/>
          <a:ln w="9525">
            <a:noFill/>
            <a:miter lim="800000"/>
            <a:headEnd/>
            <a:tailEnd/>
          </a:ln>
        </p:spPr>
        <p:txBody>
          <a:bodyPr>
            <a:spAutoFit/>
          </a:bodyPr>
          <a:lstStyle/>
          <a:p>
            <a:pPr eaLnBrk="0" hangingPunct="0">
              <a:spcBef>
                <a:spcPct val="50000"/>
              </a:spcBef>
            </a:pPr>
            <a:r>
              <a:rPr lang="en-US" sz="1600" b="1">
                <a:ea typeface="ＭＳ Ｐゴシック"/>
                <a:cs typeface="ＭＳ Ｐゴシック"/>
              </a:rPr>
              <a:t>Years to 1st Tx</a:t>
            </a:r>
          </a:p>
        </p:txBody>
      </p:sp>
      <p:sp>
        <p:nvSpPr>
          <p:cNvPr id="67591" name="Freeform 8"/>
          <p:cNvSpPr>
            <a:spLocks/>
          </p:cNvSpPr>
          <p:nvPr/>
        </p:nvSpPr>
        <p:spPr bwMode="auto">
          <a:xfrm>
            <a:off x="838200" y="1371600"/>
            <a:ext cx="6619875" cy="4876800"/>
          </a:xfrm>
          <a:custGeom>
            <a:avLst/>
            <a:gdLst>
              <a:gd name="T0" fmla="*/ 2147483647 w 4369"/>
              <a:gd name="T1" fmla="*/ 2147483647 h 3176"/>
              <a:gd name="T2" fmla="*/ 0 w 4369"/>
              <a:gd name="T3" fmla="*/ 0 h 3176"/>
              <a:gd name="T4" fmla="*/ 0 w 4369"/>
              <a:gd name="T5" fmla="*/ 2147483647 h 3176"/>
              <a:gd name="T6" fmla="*/ 2147483647 w 4369"/>
              <a:gd name="T7" fmla="*/ 2147483647 h 3176"/>
              <a:gd name="T8" fmla="*/ 0 60000 65536"/>
              <a:gd name="T9" fmla="*/ 0 60000 65536"/>
              <a:gd name="T10" fmla="*/ 0 60000 65536"/>
              <a:gd name="T11" fmla="*/ 0 60000 65536"/>
              <a:gd name="T12" fmla="*/ 0 w 4369"/>
              <a:gd name="T13" fmla="*/ 0 h 3176"/>
              <a:gd name="T14" fmla="*/ 4369 w 4369"/>
              <a:gd name="T15" fmla="*/ 3176 h 3176"/>
            </a:gdLst>
            <a:ahLst/>
            <a:cxnLst>
              <a:cxn ang="T8">
                <a:pos x="T0" y="T1"/>
              </a:cxn>
              <a:cxn ang="T9">
                <a:pos x="T2" y="T3"/>
              </a:cxn>
              <a:cxn ang="T10">
                <a:pos x="T4" y="T5"/>
              </a:cxn>
              <a:cxn ang="T11">
                <a:pos x="T6" y="T7"/>
              </a:cxn>
            </a:cxnLst>
            <a:rect l="T12" t="T13" r="T14" b="T15"/>
            <a:pathLst>
              <a:path w="4369" h="3176">
                <a:moveTo>
                  <a:pt x="4369" y="3176"/>
                </a:moveTo>
                <a:lnTo>
                  <a:pt x="0" y="0"/>
                </a:lnTo>
                <a:lnTo>
                  <a:pt x="0" y="3176"/>
                </a:lnTo>
                <a:lnTo>
                  <a:pt x="4369" y="3176"/>
                </a:lnTo>
                <a:close/>
              </a:path>
            </a:pathLst>
          </a:custGeom>
          <a:solidFill>
            <a:schemeClr val="bg1"/>
          </a:solidFill>
          <a:ln w="9525">
            <a:noFill/>
            <a:round/>
            <a:headEnd/>
            <a:tailEnd/>
          </a:ln>
        </p:spPr>
        <p:txBody>
          <a:bodyPr/>
          <a:lstStyle/>
          <a:p>
            <a:endParaRPr lang="en-US"/>
          </a:p>
        </p:txBody>
      </p:sp>
      <p:sp>
        <p:nvSpPr>
          <p:cNvPr id="67592" name="Freeform 9"/>
          <p:cNvSpPr>
            <a:spLocks/>
          </p:cNvSpPr>
          <p:nvPr/>
        </p:nvSpPr>
        <p:spPr bwMode="auto">
          <a:xfrm>
            <a:off x="762000" y="1447800"/>
            <a:ext cx="6619875" cy="4876800"/>
          </a:xfrm>
          <a:custGeom>
            <a:avLst/>
            <a:gdLst>
              <a:gd name="T0" fmla="*/ 0 w 4369"/>
              <a:gd name="T1" fmla="*/ 0 h 3176"/>
              <a:gd name="T2" fmla="*/ 2147483647 w 4369"/>
              <a:gd name="T3" fmla="*/ 0 h 3176"/>
              <a:gd name="T4" fmla="*/ 2147483647 w 4369"/>
              <a:gd name="T5" fmla="*/ 2147483647 h 3176"/>
              <a:gd name="T6" fmla="*/ 0 w 4369"/>
              <a:gd name="T7" fmla="*/ 0 h 3176"/>
              <a:gd name="T8" fmla="*/ 0 60000 65536"/>
              <a:gd name="T9" fmla="*/ 0 60000 65536"/>
              <a:gd name="T10" fmla="*/ 0 60000 65536"/>
              <a:gd name="T11" fmla="*/ 0 60000 65536"/>
              <a:gd name="T12" fmla="*/ 0 w 4369"/>
              <a:gd name="T13" fmla="*/ 0 h 3176"/>
              <a:gd name="T14" fmla="*/ 4369 w 4369"/>
              <a:gd name="T15" fmla="*/ 3176 h 3176"/>
            </a:gdLst>
            <a:ahLst/>
            <a:cxnLst>
              <a:cxn ang="T8">
                <a:pos x="T0" y="T1"/>
              </a:cxn>
              <a:cxn ang="T9">
                <a:pos x="T2" y="T3"/>
              </a:cxn>
              <a:cxn ang="T10">
                <a:pos x="T4" y="T5"/>
              </a:cxn>
              <a:cxn ang="T11">
                <a:pos x="T6" y="T7"/>
              </a:cxn>
            </a:cxnLst>
            <a:rect l="T12" t="T13" r="T14" b="T15"/>
            <a:pathLst>
              <a:path w="4369" h="3176">
                <a:moveTo>
                  <a:pt x="0" y="0"/>
                </a:moveTo>
                <a:lnTo>
                  <a:pt x="4369" y="0"/>
                </a:lnTo>
                <a:lnTo>
                  <a:pt x="4369" y="3176"/>
                </a:lnTo>
                <a:lnTo>
                  <a:pt x="0" y="0"/>
                </a:lnTo>
                <a:close/>
              </a:path>
            </a:pathLst>
          </a:custGeom>
          <a:solidFill>
            <a:schemeClr val="bg1"/>
          </a:solidFill>
          <a:ln w="9525">
            <a:noFill/>
            <a:round/>
            <a:headEnd/>
            <a:tailEnd/>
          </a:ln>
        </p:spPr>
        <p:txBody>
          <a:bodyPr/>
          <a:lstStyle/>
          <a:p>
            <a:endParaRPr lang="en-US"/>
          </a:p>
        </p:txBody>
      </p:sp>
      <p:sp>
        <p:nvSpPr>
          <p:cNvPr id="67593" name="Rectangle 10"/>
          <p:cNvSpPr>
            <a:spLocks noChangeArrowheads="1"/>
          </p:cNvSpPr>
          <p:nvPr/>
        </p:nvSpPr>
        <p:spPr bwMode="auto">
          <a:xfrm>
            <a:off x="7100888" y="5883275"/>
            <a:ext cx="282575" cy="304800"/>
          </a:xfrm>
          <a:prstGeom prst="rect">
            <a:avLst/>
          </a:prstGeom>
          <a:noFill/>
          <a:ln w="9525">
            <a:noFill/>
            <a:miter lim="800000"/>
            <a:headEnd/>
            <a:tailEnd/>
          </a:ln>
        </p:spPr>
        <p:txBody>
          <a:bodyPr wrap="none" lIns="0" tIns="0" rIns="0" bIns="0">
            <a:spAutoFit/>
          </a:bodyPr>
          <a:lstStyle/>
          <a:p>
            <a:pPr algn="ctr" eaLnBrk="0" hangingPunct="0"/>
            <a:r>
              <a:rPr lang="en-US" sz="2000">
                <a:solidFill>
                  <a:srgbClr val="000000"/>
                </a:solidFill>
                <a:latin typeface="Constantia" pitchFamily="18" charset="0"/>
              </a:rPr>
              <a:t>30</a:t>
            </a:r>
            <a:endParaRPr lang="en-US" sz="2000">
              <a:solidFill>
                <a:srgbClr val="990033"/>
              </a:solidFill>
              <a:latin typeface="Constantia" pitchFamily="18" charset="0"/>
            </a:endParaRPr>
          </a:p>
        </p:txBody>
      </p:sp>
      <p:sp>
        <p:nvSpPr>
          <p:cNvPr id="67594" name="Rectangle 11"/>
          <p:cNvSpPr>
            <a:spLocks noChangeArrowheads="1"/>
          </p:cNvSpPr>
          <p:nvPr/>
        </p:nvSpPr>
        <p:spPr bwMode="auto">
          <a:xfrm>
            <a:off x="6134100" y="5883275"/>
            <a:ext cx="282575" cy="304800"/>
          </a:xfrm>
          <a:prstGeom prst="rect">
            <a:avLst/>
          </a:prstGeom>
          <a:noFill/>
          <a:ln w="9525">
            <a:noFill/>
            <a:miter lim="800000"/>
            <a:headEnd/>
            <a:tailEnd/>
          </a:ln>
        </p:spPr>
        <p:txBody>
          <a:bodyPr wrap="none" lIns="0" tIns="0" rIns="0" bIns="0">
            <a:spAutoFit/>
          </a:bodyPr>
          <a:lstStyle/>
          <a:p>
            <a:pPr algn="ctr" eaLnBrk="0" hangingPunct="0"/>
            <a:r>
              <a:rPr lang="en-US" sz="2000">
                <a:solidFill>
                  <a:srgbClr val="000000"/>
                </a:solidFill>
                <a:latin typeface="Constantia" pitchFamily="18" charset="0"/>
              </a:rPr>
              <a:t>25</a:t>
            </a:r>
            <a:endParaRPr lang="en-US" sz="2000">
              <a:solidFill>
                <a:srgbClr val="990033"/>
              </a:solidFill>
              <a:latin typeface="Constantia" pitchFamily="18" charset="0"/>
            </a:endParaRPr>
          </a:p>
        </p:txBody>
      </p:sp>
      <p:sp>
        <p:nvSpPr>
          <p:cNvPr id="67595" name="Rectangle 12"/>
          <p:cNvSpPr>
            <a:spLocks noChangeArrowheads="1"/>
          </p:cNvSpPr>
          <p:nvPr/>
        </p:nvSpPr>
        <p:spPr bwMode="auto">
          <a:xfrm>
            <a:off x="5165725" y="5883275"/>
            <a:ext cx="282575" cy="304800"/>
          </a:xfrm>
          <a:prstGeom prst="rect">
            <a:avLst/>
          </a:prstGeom>
          <a:noFill/>
          <a:ln w="9525">
            <a:noFill/>
            <a:miter lim="800000"/>
            <a:headEnd/>
            <a:tailEnd/>
          </a:ln>
        </p:spPr>
        <p:txBody>
          <a:bodyPr wrap="none" lIns="0" tIns="0" rIns="0" bIns="0">
            <a:spAutoFit/>
          </a:bodyPr>
          <a:lstStyle/>
          <a:p>
            <a:pPr algn="ctr" eaLnBrk="0" hangingPunct="0"/>
            <a:r>
              <a:rPr lang="en-US" sz="2000">
                <a:solidFill>
                  <a:srgbClr val="000000"/>
                </a:solidFill>
                <a:latin typeface="Constantia" pitchFamily="18" charset="0"/>
              </a:rPr>
              <a:t>20</a:t>
            </a:r>
            <a:endParaRPr lang="en-US" sz="2000">
              <a:solidFill>
                <a:srgbClr val="990033"/>
              </a:solidFill>
              <a:latin typeface="Constantia" pitchFamily="18" charset="0"/>
            </a:endParaRPr>
          </a:p>
        </p:txBody>
      </p:sp>
      <p:sp>
        <p:nvSpPr>
          <p:cNvPr id="67596" name="Rectangle 13"/>
          <p:cNvSpPr>
            <a:spLocks noChangeArrowheads="1"/>
          </p:cNvSpPr>
          <p:nvPr/>
        </p:nvSpPr>
        <p:spPr bwMode="auto">
          <a:xfrm>
            <a:off x="4197350" y="5883275"/>
            <a:ext cx="282575" cy="304800"/>
          </a:xfrm>
          <a:prstGeom prst="rect">
            <a:avLst/>
          </a:prstGeom>
          <a:noFill/>
          <a:ln w="9525">
            <a:noFill/>
            <a:miter lim="800000"/>
            <a:headEnd/>
            <a:tailEnd/>
          </a:ln>
        </p:spPr>
        <p:txBody>
          <a:bodyPr wrap="none" lIns="0" tIns="0" rIns="0" bIns="0">
            <a:spAutoFit/>
          </a:bodyPr>
          <a:lstStyle/>
          <a:p>
            <a:pPr algn="ctr" eaLnBrk="0" hangingPunct="0"/>
            <a:r>
              <a:rPr lang="en-US" sz="2000">
                <a:solidFill>
                  <a:srgbClr val="000000"/>
                </a:solidFill>
                <a:latin typeface="Constantia" pitchFamily="18" charset="0"/>
              </a:rPr>
              <a:t>15</a:t>
            </a:r>
            <a:endParaRPr lang="en-US" sz="2000">
              <a:solidFill>
                <a:srgbClr val="990033"/>
              </a:solidFill>
              <a:latin typeface="Constantia" pitchFamily="18" charset="0"/>
            </a:endParaRPr>
          </a:p>
        </p:txBody>
      </p:sp>
      <p:sp>
        <p:nvSpPr>
          <p:cNvPr id="67597" name="Rectangle 14"/>
          <p:cNvSpPr>
            <a:spLocks noChangeArrowheads="1"/>
          </p:cNvSpPr>
          <p:nvPr/>
        </p:nvSpPr>
        <p:spPr bwMode="auto">
          <a:xfrm>
            <a:off x="3230563" y="5883275"/>
            <a:ext cx="282575" cy="304800"/>
          </a:xfrm>
          <a:prstGeom prst="rect">
            <a:avLst/>
          </a:prstGeom>
          <a:noFill/>
          <a:ln w="9525">
            <a:noFill/>
            <a:miter lim="800000"/>
            <a:headEnd/>
            <a:tailEnd/>
          </a:ln>
        </p:spPr>
        <p:txBody>
          <a:bodyPr wrap="none" lIns="0" tIns="0" rIns="0" bIns="0">
            <a:spAutoFit/>
          </a:bodyPr>
          <a:lstStyle/>
          <a:p>
            <a:pPr algn="ctr" eaLnBrk="0" hangingPunct="0"/>
            <a:r>
              <a:rPr lang="en-US" sz="2000">
                <a:solidFill>
                  <a:srgbClr val="000000"/>
                </a:solidFill>
                <a:latin typeface="Constantia" pitchFamily="18" charset="0"/>
              </a:rPr>
              <a:t>10</a:t>
            </a:r>
            <a:endParaRPr lang="en-US" sz="2000">
              <a:solidFill>
                <a:srgbClr val="990033"/>
              </a:solidFill>
              <a:latin typeface="Constantia" pitchFamily="18" charset="0"/>
            </a:endParaRPr>
          </a:p>
        </p:txBody>
      </p:sp>
      <p:sp>
        <p:nvSpPr>
          <p:cNvPr id="67598" name="Rectangle 15"/>
          <p:cNvSpPr>
            <a:spLocks noChangeArrowheads="1"/>
          </p:cNvSpPr>
          <p:nvPr/>
        </p:nvSpPr>
        <p:spPr bwMode="auto">
          <a:xfrm>
            <a:off x="2327275" y="5883275"/>
            <a:ext cx="141288" cy="304800"/>
          </a:xfrm>
          <a:prstGeom prst="rect">
            <a:avLst/>
          </a:prstGeom>
          <a:noFill/>
          <a:ln w="9525">
            <a:noFill/>
            <a:miter lim="800000"/>
            <a:headEnd/>
            <a:tailEnd/>
          </a:ln>
        </p:spPr>
        <p:txBody>
          <a:bodyPr wrap="none" lIns="0" tIns="0" rIns="0" bIns="0">
            <a:spAutoFit/>
          </a:bodyPr>
          <a:lstStyle/>
          <a:p>
            <a:pPr algn="ctr" eaLnBrk="0" hangingPunct="0"/>
            <a:r>
              <a:rPr lang="en-US" sz="2000">
                <a:solidFill>
                  <a:srgbClr val="000000"/>
                </a:solidFill>
                <a:latin typeface="Constantia" pitchFamily="18" charset="0"/>
              </a:rPr>
              <a:t>5</a:t>
            </a:r>
            <a:endParaRPr lang="en-US" sz="2000">
              <a:solidFill>
                <a:srgbClr val="990033"/>
              </a:solidFill>
              <a:latin typeface="Constantia" pitchFamily="18" charset="0"/>
            </a:endParaRPr>
          </a:p>
        </p:txBody>
      </p:sp>
      <p:sp>
        <p:nvSpPr>
          <p:cNvPr id="67599" name="Rectangle 16"/>
          <p:cNvSpPr>
            <a:spLocks noChangeArrowheads="1"/>
          </p:cNvSpPr>
          <p:nvPr/>
        </p:nvSpPr>
        <p:spPr bwMode="auto">
          <a:xfrm>
            <a:off x="1358900" y="5883275"/>
            <a:ext cx="141288" cy="304800"/>
          </a:xfrm>
          <a:prstGeom prst="rect">
            <a:avLst/>
          </a:prstGeom>
          <a:noFill/>
          <a:ln w="9525">
            <a:noFill/>
            <a:miter lim="800000"/>
            <a:headEnd/>
            <a:tailEnd/>
          </a:ln>
        </p:spPr>
        <p:txBody>
          <a:bodyPr wrap="none" lIns="0" tIns="0" rIns="0" bIns="0">
            <a:spAutoFit/>
          </a:bodyPr>
          <a:lstStyle/>
          <a:p>
            <a:pPr algn="ctr" eaLnBrk="0" hangingPunct="0"/>
            <a:r>
              <a:rPr lang="en-US" sz="2000">
                <a:solidFill>
                  <a:srgbClr val="000000"/>
                </a:solidFill>
                <a:latin typeface="Constantia" pitchFamily="18" charset="0"/>
              </a:rPr>
              <a:t>0</a:t>
            </a:r>
            <a:endParaRPr lang="en-US" sz="2000">
              <a:solidFill>
                <a:srgbClr val="990033"/>
              </a:solidFill>
              <a:latin typeface="Constantia" pitchFamily="18" charset="0"/>
            </a:endParaRPr>
          </a:p>
        </p:txBody>
      </p:sp>
      <p:sp>
        <p:nvSpPr>
          <p:cNvPr id="67600" name="Rectangle 17"/>
          <p:cNvSpPr>
            <a:spLocks noChangeArrowheads="1"/>
          </p:cNvSpPr>
          <p:nvPr/>
        </p:nvSpPr>
        <p:spPr bwMode="auto">
          <a:xfrm>
            <a:off x="987425" y="1452563"/>
            <a:ext cx="352425" cy="304800"/>
          </a:xfrm>
          <a:prstGeom prst="rect">
            <a:avLst/>
          </a:prstGeom>
          <a:noFill/>
          <a:ln w="9525">
            <a:noFill/>
            <a:miter lim="800000"/>
            <a:headEnd/>
            <a:tailEnd/>
          </a:ln>
        </p:spPr>
        <p:txBody>
          <a:bodyPr wrap="none" lIns="0" tIns="0" rIns="0" bIns="0">
            <a:spAutoFit/>
          </a:bodyPr>
          <a:lstStyle/>
          <a:p>
            <a:pPr algn="ctr" eaLnBrk="0" hangingPunct="0"/>
            <a:r>
              <a:rPr lang="en-US" sz="2000">
                <a:solidFill>
                  <a:srgbClr val="000000"/>
                </a:solidFill>
                <a:latin typeface="Constantia" pitchFamily="18" charset="0"/>
              </a:rPr>
              <a:t>1.0</a:t>
            </a:r>
            <a:endParaRPr lang="en-US" sz="2000">
              <a:solidFill>
                <a:srgbClr val="990033"/>
              </a:solidFill>
              <a:latin typeface="Constantia" pitchFamily="18" charset="0"/>
            </a:endParaRPr>
          </a:p>
        </p:txBody>
      </p:sp>
      <p:sp>
        <p:nvSpPr>
          <p:cNvPr id="67601" name="Rectangle 18"/>
          <p:cNvSpPr>
            <a:spLocks noChangeArrowheads="1"/>
          </p:cNvSpPr>
          <p:nvPr/>
        </p:nvSpPr>
        <p:spPr bwMode="auto">
          <a:xfrm>
            <a:off x="1135063" y="1868488"/>
            <a:ext cx="211137" cy="304800"/>
          </a:xfrm>
          <a:prstGeom prst="rect">
            <a:avLst/>
          </a:prstGeom>
          <a:noFill/>
          <a:ln w="9525">
            <a:noFill/>
            <a:miter lim="800000"/>
            <a:headEnd/>
            <a:tailEnd/>
          </a:ln>
        </p:spPr>
        <p:txBody>
          <a:bodyPr wrap="none" lIns="0" tIns="0" rIns="0" bIns="0">
            <a:spAutoFit/>
          </a:bodyPr>
          <a:lstStyle/>
          <a:p>
            <a:pPr algn="ctr" eaLnBrk="0" hangingPunct="0"/>
            <a:r>
              <a:rPr lang="en-US" sz="2000">
                <a:solidFill>
                  <a:srgbClr val="000000"/>
                </a:solidFill>
                <a:latin typeface="Constantia" pitchFamily="18" charset="0"/>
              </a:rPr>
              <a:t>.9</a:t>
            </a:r>
            <a:endParaRPr lang="en-US" sz="2000">
              <a:solidFill>
                <a:srgbClr val="990033"/>
              </a:solidFill>
              <a:latin typeface="Constantia" pitchFamily="18" charset="0"/>
            </a:endParaRPr>
          </a:p>
        </p:txBody>
      </p:sp>
      <p:sp>
        <p:nvSpPr>
          <p:cNvPr id="67602" name="Rectangle 19"/>
          <p:cNvSpPr>
            <a:spLocks noChangeArrowheads="1"/>
          </p:cNvSpPr>
          <p:nvPr/>
        </p:nvSpPr>
        <p:spPr bwMode="auto">
          <a:xfrm>
            <a:off x="1135063" y="2292350"/>
            <a:ext cx="211137" cy="304800"/>
          </a:xfrm>
          <a:prstGeom prst="rect">
            <a:avLst/>
          </a:prstGeom>
          <a:noFill/>
          <a:ln w="9525">
            <a:noFill/>
            <a:miter lim="800000"/>
            <a:headEnd/>
            <a:tailEnd/>
          </a:ln>
        </p:spPr>
        <p:txBody>
          <a:bodyPr wrap="none" lIns="0" tIns="0" rIns="0" bIns="0">
            <a:spAutoFit/>
          </a:bodyPr>
          <a:lstStyle/>
          <a:p>
            <a:pPr algn="ctr" eaLnBrk="0" hangingPunct="0"/>
            <a:r>
              <a:rPr lang="en-US" sz="2000">
                <a:solidFill>
                  <a:srgbClr val="000000"/>
                </a:solidFill>
                <a:latin typeface="Constantia" pitchFamily="18" charset="0"/>
              </a:rPr>
              <a:t>.8</a:t>
            </a:r>
            <a:endParaRPr lang="en-US" sz="2000">
              <a:solidFill>
                <a:srgbClr val="990033"/>
              </a:solidFill>
              <a:latin typeface="Constantia" pitchFamily="18" charset="0"/>
            </a:endParaRPr>
          </a:p>
        </p:txBody>
      </p:sp>
      <p:sp>
        <p:nvSpPr>
          <p:cNvPr id="67603" name="Rectangle 20"/>
          <p:cNvSpPr>
            <a:spLocks noChangeArrowheads="1"/>
          </p:cNvSpPr>
          <p:nvPr/>
        </p:nvSpPr>
        <p:spPr bwMode="auto">
          <a:xfrm>
            <a:off x="1135063" y="2716213"/>
            <a:ext cx="211137" cy="304800"/>
          </a:xfrm>
          <a:prstGeom prst="rect">
            <a:avLst/>
          </a:prstGeom>
          <a:noFill/>
          <a:ln w="9525">
            <a:noFill/>
            <a:miter lim="800000"/>
            <a:headEnd/>
            <a:tailEnd/>
          </a:ln>
        </p:spPr>
        <p:txBody>
          <a:bodyPr wrap="none" lIns="0" tIns="0" rIns="0" bIns="0">
            <a:spAutoFit/>
          </a:bodyPr>
          <a:lstStyle/>
          <a:p>
            <a:pPr algn="ctr" eaLnBrk="0" hangingPunct="0"/>
            <a:r>
              <a:rPr lang="en-US" sz="2000">
                <a:solidFill>
                  <a:srgbClr val="000000"/>
                </a:solidFill>
                <a:latin typeface="Constantia" pitchFamily="18" charset="0"/>
              </a:rPr>
              <a:t>.7</a:t>
            </a:r>
            <a:endParaRPr lang="en-US" sz="2000">
              <a:solidFill>
                <a:srgbClr val="990033"/>
              </a:solidFill>
              <a:latin typeface="Constantia" pitchFamily="18" charset="0"/>
            </a:endParaRPr>
          </a:p>
        </p:txBody>
      </p:sp>
      <p:sp>
        <p:nvSpPr>
          <p:cNvPr id="67604" name="Rectangle 21"/>
          <p:cNvSpPr>
            <a:spLocks noChangeArrowheads="1"/>
          </p:cNvSpPr>
          <p:nvPr/>
        </p:nvSpPr>
        <p:spPr bwMode="auto">
          <a:xfrm>
            <a:off x="1135063" y="3138488"/>
            <a:ext cx="211137" cy="304800"/>
          </a:xfrm>
          <a:prstGeom prst="rect">
            <a:avLst/>
          </a:prstGeom>
          <a:noFill/>
          <a:ln w="9525">
            <a:noFill/>
            <a:miter lim="800000"/>
            <a:headEnd/>
            <a:tailEnd/>
          </a:ln>
        </p:spPr>
        <p:txBody>
          <a:bodyPr wrap="none" lIns="0" tIns="0" rIns="0" bIns="0">
            <a:spAutoFit/>
          </a:bodyPr>
          <a:lstStyle/>
          <a:p>
            <a:pPr algn="ctr" eaLnBrk="0" hangingPunct="0"/>
            <a:r>
              <a:rPr lang="en-US" sz="2000">
                <a:solidFill>
                  <a:srgbClr val="000000"/>
                </a:solidFill>
                <a:latin typeface="Constantia" pitchFamily="18" charset="0"/>
              </a:rPr>
              <a:t>.6</a:t>
            </a:r>
            <a:endParaRPr lang="en-US" sz="2000">
              <a:solidFill>
                <a:srgbClr val="990033"/>
              </a:solidFill>
              <a:latin typeface="Constantia" pitchFamily="18" charset="0"/>
            </a:endParaRPr>
          </a:p>
        </p:txBody>
      </p:sp>
      <p:sp>
        <p:nvSpPr>
          <p:cNvPr id="67605" name="Rectangle 22"/>
          <p:cNvSpPr>
            <a:spLocks noChangeArrowheads="1"/>
          </p:cNvSpPr>
          <p:nvPr/>
        </p:nvSpPr>
        <p:spPr bwMode="auto">
          <a:xfrm>
            <a:off x="1135063" y="3562350"/>
            <a:ext cx="211137" cy="304800"/>
          </a:xfrm>
          <a:prstGeom prst="rect">
            <a:avLst/>
          </a:prstGeom>
          <a:noFill/>
          <a:ln w="9525">
            <a:noFill/>
            <a:miter lim="800000"/>
            <a:headEnd/>
            <a:tailEnd/>
          </a:ln>
        </p:spPr>
        <p:txBody>
          <a:bodyPr wrap="none" lIns="0" tIns="0" rIns="0" bIns="0">
            <a:spAutoFit/>
          </a:bodyPr>
          <a:lstStyle/>
          <a:p>
            <a:pPr algn="ctr" eaLnBrk="0" hangingPunct="0"/>
            <a:r>
              <a:rPr lang="en-US" sz="2000">
                <a:solidFill>
                  <a:srgbClr val="000000"/>
                </a:solidFill>
                <a:latin typeface="Constantia" pitchFamily="18" charset="0"/>
              </a:rPr>
              <a:t>.5</a:t>
            </a:r>
            <a:endParaRPr lang="en-US" sz="2000">
              <a:solidFill>
                <a:srgbClr val="990033"/>
              </a:solidFill>
              <a:latin typeface="Constantia" pitchFamily="18" charset="0"/>
            </a:endParaRPr>
          </a:p>
        </p:txBody>
      </p:sp>
      <p:sp>
        <p:nvSpPr>
          <p:cNvPr id="67606" name="Rectangle 23"/>
          <p:cNvSpPr>
            <a:spLocks noChangeArrowheads="1"/>
          </p:cNvSpPr>
          <p:nvPr/>
        </p:nvSpPr>
        <p:spPr bwMode="auto">
          <a:xfrm>
            <a:off x="1135063" y="3986213"/>
            <a:ext cx="211137" cy="304800"/>
          </a:xfrm>
          <a:prstGeom prst="rect">
            <a:avLst/>
          </a:prstGeom>
          <a:noFill/>
          <a:ln w="9525">
            <a:noFill/>
            <a:miter lim="800000"/>
            <a:headEnd/>
            <a:tailEnd/>
          </a:ln>
        </p:spPr>
        <p:txBody>
          <a:bodyPr wrap="none" lIns="0" tIns="0" rIns="0" bIns="0">
            <a:spAutoFit/>
          </a:bodyPr>
          <a:lstStyle/>
          <a:p>
            <a:pPr algn="ctr" eaLnBrk="0" hangingPunct="0"/>
            <a:r>
              <a:rPr lang="en-US" sz="2000">
                <a:solidFill>
                  <a:srgbClr val="000000"/>
                </a:solidFill>
                <a:latin typeface="Constantia" pitchFamily="18" charset="0"/>
              </a:rPr>
              <a:t>.4</a:t>
            </a:r>
            <a:endParaRPr lang="en-US" sz="2000">
              <a:solidFill>
                <a:srgbClr val="990033"/>
              </a:solidFill>
              <a:latin typeface="Constantia" pitchFamily="18" charset="0"/>
            </a:endParaRPr>
          </a:p>
        </p:txBody>
      </p:sp>
      <p:sp>
        <p:nvSpPr>
          <p:cNvPr id="67607" name="Rectangle 24"/>
          <p:cNvSpPr>
            <a:spLocks noChangeArrowheads="1"/>
          </p:cNvSpPr>
          <p:nvPr/>
        </p:nvSpPr>
        <p:spPr bwMode="auto">
          <a:xfrm>
            <a:off x="1135063" y="4410075"/>
            <a:ext cx="211137" cy="304800"/>
          </a:xfrm>
          <a:prstGeom prst="rect">
            <a:avLst/>
          </a:prstGeom>
          <a:noFill/>
          <a:ln w="9525">
            <a:noFill/>
            <a:miter lim="800000"/>
            <a:headEnd/>
            <a:tailEnd/>
          </a:ln>
        </p:spPr>
        <p:txBody>
          <a:bodyPr wrap="none" lIns="0" tIns="0" rIns="0" bIns="0">
            <a:spAutoFit/>
          </a:bodyPr>
          <a:lstStyle/>
          <a:p>
            <a:pPr algn="ctr" eaLnBrk="0" hangingPunct="0"/>
            <a:r>
              <a:rPr lang="en-US" sz="2000">
                <a:solidFill>
                  <a:srgbClr val="000000"/>
                </a:solidFill>
                <a:latin typeface="Constantia" pitchFamily="18" charset="0"/>
              </a:rPr>
              <a:t>.3</a:t>
            </a:r>
            <a:endParaRPr lang="en-US" sz="2000">
              <a:solidFill>
                <a:srgbClr val="990033"/>
              </a:solidFill>
              <a:latin typeface="Constantia" pitchFamily="18" charset="0"/>
            </a:endParaRPr>
          </a:p>
        </p:txBody>
      </p:sp>
      <p:sp>
        <p:nvSpPr>
          <p:cNvPr id="67608" name="Rectangle 25"/>
          <p:cNvSpPr>
            <a:spLocks noChangeArrowheads="1"/>
          </p:cNvSpPr>
          <p:nvPr/>
        </p:nvSpPr>
        <p:spPr bwMode="auto">
          <a:xfrm>
            <a:off x="1135063" y="4833938"/>
            <a:ext cx="211137" cy="304800"/>
          </a:xfrm>
          <a:prstGeom prst="rect">
            <a:avLst/>
          </a:prstGeom>
          <a:noFill/>
          <a:ln w="9525">
            <a:noFill/>
            <a:miter lim="800000"/>
            <a:headEnd/>
            <a:tailEnd/>
          </a:ln>
        </p:spPr>
        <p:txBody>
          <a:bodyPr wrap="none" lIns="0" tIns="0" rIns="0" bIns="0">
            <a:spAutoFit/>
          </a:bodyPr>
          <a:lstStyle/>
          <a:p>
            <a:pPr algn="ctr" eaLnBrk="0" hangingPunct="0"/>
            <a:r>
              <a:rPr lang="en-US" sz="2000">
                <a:solidFill>
                  <a:srgbClr val="000000"/>
                </a:solidFill>
                <a:latin typeface="Constantia" pitchFamily="18" charset="0"/>
              </a:rPr>
              <a:t>.2</a:t>
            </a:r>
            <a:endParaRPr lang="en-US" sz="2000">
              <a:solidFill>
                <a:srgbClr val="990033"/>
              </a:solidFill>
              <a:latin typeface="Constantia" pitchFamily="18" charset="0"/>
            </a:endParaRPr>
          </a:p>
        </p:txBody>
      </p:sp>
      <p:sp>
        <p:nvSpPr>
          <p:cNvPr id="67609" name="Rectangle 26"/>
          <p:cNvSpPr>
            <a:spLocks noChangeArrowheads="1"/>
          </p:cNvSpPr>
          <p:nvPr/>
        </p:nvSpPr>
        <p:spPr bwMode="auto">
          <a:xfrm>
            <a:off x="1135063" y="5256213"/>
            <a:ext cx="211137" cy="304800"/>
          </a:xfrm>
          <a:prstGeom prst="rect">
            <a:avLst/>
          </a:prstGeom>
          <a:noFill/>
          <a:ln w="9525">
            <a:noFill/>
            <a:miter lim="800000"/>
            <a:headEnd/>
            <a:tailEnd/>
          </a:ln>
        </p:spPr>
        <p:txBody>
          <a:bodyPr wrap="none" lIns="0" tIns="0" rIns="0" bIns="0">
            <a:spAutoFit/>
          </a:bodyPr>
          <a:lstStyle/>
          <a:p>
            <a:pPr algn="ctr" eaLnBrk="0" hangingPunct="0"/>
            <a:r>
              <a:rPr lang="en-US" sz="2000">
                <a:solidFill>
                  <a:srgbClr val="000000"/>
                </a:solidFill>
                <a:latin typeface="Constantia" pitchFamily="18" charset="0"/>
              </a:rPr>
              <a:t>.1</a:t>
            </a:r>
            <a:endParaRPr lang="en-US" sz="2000">
              <a:solidFill>
                <a:srgbClr val="990033"/>
              </a:solidFill>
              <a:latin typeface="Constantia" pitchFamily="18" charset="0"/>
            </a:endParaRPr>
          </a:p>
        </p:txBody>
      </p:sp>
      <p:sp>
        <p:nvSpPr>
          <p:cNvPr id="67610" name="Rectangle 27"/>
          <p:cNvSpPr>
            <a:spLocks noChangeArrowheads="1"/>
          </p:cNvSpPr>
          <p:nvPr/>
        </p:nvSpPr>
        <p:spPr bwMode="auto">
          <a:xfrm>
            <a:off x="987425" y="5534025"/>
            <a:ext cx="352425" cy="304800"/>
          </a:xfrm>
          <a:prstGeom prst="rect">
            <a:avLst/>
          </a:prstGeom>
          <a:noFill/>
          <a:ln w="9525">
            <a:noFill/>
            <a:miter lim="800000"/>
            <a:headEnd/>
            <a:tailEnd/>
          </a:ln>
        </p:spPr>
        <p:txBody>
          <a:bodyPr wrap="none" lIns="0" tIns="0" rIns="0" bIns="0">
            <a:spAutoFit/>
          </a:bodyPr>
          <a:lstStyle/>
          <a:p>
            <a:pPr algn="ctr" eaLnBrk="0" hangingPunct="0"/>
            <a:r>
              <a:rPr lang="en-US" sz="2000">
                <a:solidFill>
                  <a:srgbClr val="000000"/>
                </a:solidFill>
                <a:latin typeface="Constantia" pitchFamily="18" charset="0"/>
              </a:rPr>
              <a:t>0.0</a:t>
            </a:r>
            <a:endParaRPr lang="en-US" sz="2000">
              <a:solidFill>
                <a:srgbClr val="990033"/>
              </a:solidFill>
              <a:latin typeface="Constantia" pitchFamily="18" charset="0"/>
            </a:endParaRPr>
          </a:p>
        </p:txBody>
      </p:sp>
      <p:sp>
        <p:nvSpPr>
          <p:cNvPr id="67611" name="Line 28"/>
          <p:cNvSpPr>
            <a:spLocks noChangeShapeType="1"/>
          </p:cNvSpPr>
          <p:nvPr/>
        </p:nvSpPr>
        <p:spPr bwMode="auto">
          <a:xfrm>
            <a:off x="7180263" y="5859463"/>
            <a:ext cx="1587" cy="23812"/>
          </a:xfrm>
          <a:prstGeom prst="line">
            <a:avLst/>
          </a:prstGeom>
          <a:noFill/>
          <a:ln w="9525">
            <a:solidFill>
              <a:srgbClr val="000000"/>
            </a:solidFill>
            <a:round/>
            <a:headEnd/>
            <a:tailEnd/>
          </a:ln>
        </p:spPr>
        <p:txBody>
          <a:bodyPr/>
          <a:lstStyle/>
          <a:p>
            <a:endParaRPr lang="en-US"/>
          </a:p>
        </p:txBody>
      </p:sp>
      <p:sp>
        <p:nvSpPr>
          <p:cNvPr id="67612" name="Line 29"/>
          <p:cNvSpPr>
            <a:spLocks noChangeShapeType="1"/>
          </p:cNvSpPr>
          <p:nvPr/>
        </p:nvSpPr>
        <p:spPr bwMode="auto">
          <a:xfrm>
            <a:off x="6213475" y="5859463"/>
            <a:ext cx="1588" cy="23812"/>
          </a:xfrm>
          <a:prstGeom prst="line">
            <a:avLst/>
          </a:prstGeom>
          <a:noFill/>
          <a:ln w="9525">
            <a:solidFill>
              <a:srgbClr val="000000"/>
            </a:solidFill>
            <a:round/>
            <a:headEnd/>
            <a:tailEnd/>
          </a:ln>
        </p:spPr>
        <p:txBody>
          <a:bodyPr/>
          <a:lstStyle/>
          <a:p>
            <a:endParaRPr lang="en-US"/>
          </a:p>
        </p:txBody>
      </p:sp>
      <p:sp>
        <p:nvSpPr>
          <p:cNvPr id="67613" name="Line 30"/>
          <p:cNvSpPr>
            <a:spLocks noChangeShapeType="1"/>
          </p:cNvSpPr>
          <p:nvPr/>
        </p:nvSpPr>
        <p:spPr bwMode="auto">
          <a:xfrm>
            <a:off x="5245100" y="5859463"/>
            <a:ext cx="1588" cy="23812"/>
          </a:xfrm>
          <a:prstGeom prst="line">
            <a:avLst/>
          </a:prstGeom>
          <a:noFill/>
          <a:ln w="9525">
            <a:solidFill>
              <a:srgbClr val="000000"/>
            </a:solidFill>
            <a:round/>
            <a:headEnd/>
            <a:tailEnd/>
          </a:ln>
        </p:spPr>
        <p:txBody>
          <a:bodyPr/>
          <a:lstStyle/>
          <a:p>
            <a:endParaRPr lang="en-US"/>
          </a:p>
        </p:txBody>
      </p:sp>
      <p:sp>
        <p:nvSpPr>
          <p:cNvPr id="67614" name="Line 31"/>
          <p:cNvSpPr>
            <a:spLocks noChangeShapeType="1"/>
          </p:cNvSpPr>
          <p:nvPr/>
        </p:nvSpPr>
        <p:spPr bwMode="auto">
          <a:xfrm>
            <a:off x="4276725" y="5859463"/>
            <a:ext cx="1588" cy="23812"/>
          </a:xfrm>
          <a:prstGeom prst="line">
            <a:avLst/>
          </a:prstGeom>
          <a:noFill/>
          <a:ln w="9525">
            <a:solidFill>
              <a:srgbClr val="000000"/>
            </a:solidFill>
            <a:round/>
            <a:headEnd/>
            <a:tailEnd/>
          </a:ln>
        </p:spPr>
        <p:txBody>
          <a:bodyPr/>
          <a:lstStyle/>
          <a:p>
            <a:endParaRPr lang="en-US"/>
          </a:p>
        </p:txBody>
      </p:sp>
      <p:sp>
        <p:nvSpPr>
          <p:cNvPr id="67615" name="Line 32"/>
          <p:cNvSpPr>
            <a:spLocks noChangeShapeType="1"/>
          </p:cNvSpPr>
          <p:nvPr/>
        </p:nvSpPr>
        <p:spPr bwMode="auto">
          <a:xfrm>
            <a:off x="3309938" y="5859463"/>
            <a:ext cx="1587" cy="23812"/>
          </a:xfrm>
          <a:prstGeom prst="line">
            <a:avLst/>
          </a:prstGeom>
          <a:noFill/>
          <a:ln w="9525">
            <a:solidFill>
              <a:srgbClr val="000000"/>
            </a:solidFill>
            <a:round/>
            <a:headEnd/>
            <a:tailEnd/>
          </a:ln>
        </p:spPr>
        <p:txBody>
          <a:bodyPr/>
          <a:lstStyle/>
          <a:p>
            <a:endParaRPr lang="en-US"/>
          </a:p>
        </p:txBody>
      </p:sp>
      <p:sp>
        <p:nvSpPr>
          <p:cNvPr id="67616" name="Line 33"/>
          <p:cNvSpPr>
            <a:spLocks noChangeShapeType="1"/>
          </p:cNvSpPr>
          <p:nvPr/>
        </p:nvSpPr>
        <p:spPr bwMode="auto">
          <a:xfrm>
            <a:off x="2341563" y="5859463"/>
            <a:ext cx="1587" cy="23812"/>
          </a:xfrm>
          <a:prstGeom prst="line">
            <a:avLst/>
          </a:prstGeom>
          <a:noFill/>
          <a:ln w="9525">
            <a:solidFill>
              <a:srgbClr val="000000"/>
            </a:solidFill>
            <a:round/>
            <a:headEnd/>
            <a:tailEnd/>
          </a:ln>
        </p:spPr>
        <p:txBody>
          <a:bodyPr/>
          <a:lstStyle/>
          <a:p>
            <a:endParaRPr lang="en-US"/>
          </a:p>
        </p:txBody>
      </p:sp>
      <p:sp>
        <p:nvSpPr>
          <p:cNvPr id="67617" name="Line 34"/>
          <p:cNvSpPr>
            <a:spLocks noChangeShapeType="1"/>
          </p:cNvSpPr>
          <p:nvPr/>
        </p:nvSpPr>
        <p:spPr bwMode="auto">
          <a:xfrm>
            <a:off x="1373188" y="5859463"/>
            <a:ext cx="1587" cy="23812"/>
          </a:xfrm>
          <a:prstGeom prst="line">
            <a:avLst/>
          </a:prstGeom>
          <a:noFill/>
          <a:ln w="9525">
            <a:solidFill>
              <a:srgbClr val="000000"/>
            </a:solidFill>
            <a:round/>
            <a:headEnd/>
            <a:tailEnd/>
          </a:ln>
        </p:spPr>
        <p:txBody>
          <a:bodyPr/>
          <a:lstStyle/>
          <a:p>
            <a:endParaRPr lang="en-US"/>
          </a:p>
        </p:txBody>
      </p:sp>
      <p:sp>
        <p:nvSpPr>
          <p:cNvPr id="67618" name="Line 35"/>
          <p:cNvSpPr>
            <a:spLocks noChangeShapeType="1"/>
          </p:cNvSpPr>
          <p:nvPr/>
        </p:nvSpPr>
        <p:spPr bwMode="auto">
          <a:xfrm>
            <a:off x="1328738" y="1624013"/>
            <a:ext cx="63500" cy="1587"/>
          </a:xfrm>
          <a:prstGeom prst="line">
            <a:avLst/>
          </a:prstGeom>
          <a:noFill/>
          <a:ln w="9525">
            <a:solidFill>
              <a:srgbClr val="000000"/>
            </a:solidFill>
            <a:round/>
            <a:headEnd/>
            <a:tailEnd/>
          </a:ln>
        </p:spPr>
        <p:txBody>
          <a:bodyPr/>
          <a:lstStyle/>
          <a:p>
            <a:endParaRPr lang="en-US"/>
          </a:p>
        </p:txBody>
      </p:sp>
      <p:sp>
        <p:nvSpPr>
          <p:cNvPr id="67619" name="Line 36"/>
          <p:cNvSpPr>
            <a:spLocks noChangeShapeType="1"/>
          </p:cNvSpPr>
          <p:nvPr/>
        </p:nvSpPr>
        <p:spPr bwMode="auto">
          <a:xfrm>
            <a:off x="1328738" y="2047875"/>
            <a:ext cx="63500" cy="1588"/>
          </a:xfrm>
          <a:prstGeom prst="line">
            <a:avLst/>
          </a:prstGeom>
          <a:noFill/>
          <a:ln w="9525">
            <a:solidFill>
              <a:srgbClr val="000000"/>
            </a:solidFill>
            <a:round/>
            <a:headEnd/>
            <a:tailEnd/>
          </a:ln>
        </p:spPr>
        <p:txBody>
          <a:bodyPr/>
          <a:lstStyle/>
          <a:p>
            <a:endParaRPr lang="en-US"/>
          </a:p>
        </p:txBody>
      </p:sp>
      <p:sp>
        <p:nvSpPr>
          <p:cNvPr id="67620" name="Line 37"/>
          <p:cNvSpPr>
            <a:spLocks noChangeShapeType="1"/>
          </p:cNvSpPr>
          <p:nvPr/>
        </p:nvSpPr>
        <p:spPr bwMode="auto">
          <a:xfrm>
            <a:off x="1328738" y="2471738"/>
            <a:ext cx="63500" cy="1587"/>
          </a:xfrm>
          <a:prstGeom prst="line">
            <a:avLst/>
          </a:prstGeom>
          <a:noFill/>
          <a:ln w="9525">
            <a:solidFill>
              <a:srgbClr val="000000"/>
            </a:solidFill>
            <a:round/>
            <a:headEnd/>
            <a:tailEnd/>
          </a:ln>
        </p:spPr>
        <p:txBody>
          <a:bodyPr/>
          <a:lstStyle/>
          <a:p>
            <a:endParaRPr lang="en-US"/>
          </a:p>
        </p:txBody>
      </p:sp>
      <p:sp>
        <p:nvSpPr>
          <p:cNvPr id="67621" name="Line 38"/>
          <p:cNvSpPr>
            <a:spLocks noChangeShapeType="1"/>
          </p:cNvSpPr>
          <p:nvPr/>
        </p:nvSpPr>
        <p:spPr bwMode="auto">
          <a:xfrm>
            <a:off x="1328738" y="2894013"/>
            <a:ext cx="63500" cy="1587"/>
          </a:xfrm>
          <a:prstGeom prst="line">
            <a:avLst/>
          </a:prstGeom>
          <a:noFill/>
          <a:ln w="9525">
            <a:solidFill>
              <a:srgbClr val="000000"/>
            </a:solidFill>
            <a:round/>
            <a:headEnd/>
            <a:tailEnd/>
          </a:ln>
        </p:spPr>
        <p:txBody>
          <a:bodyPr/>
          <a:lstStyle/>
          <a:p>
            <a:endParaRPr lang="en-US"/>
          </a:p>
        </p:txBody>
      </p:sp>
      <p:sp>
        <p:nvSpPr>
          <p:cNvPr id="67622" name="Line 39"/>
          <p:cNvSpPr>
            <a:spLocks noChangeShapeType="1"/>
          </p:cNvSpPr>
          <p:nvPr/>
        </p:nvSpPr>
        <p:spPr bwMode="auto">
          <a:xfrm>
            <a:off x="1328738" y="3317875"/>
            <a:ext cx="63500" cy="1588"/>
          </a:xfrm>
          <a:prstGeom prst="line">
            <a:avLst/>
          </a:prstGeom>
          <a:noFill/>
          <a:ln w="9525">
            <a:solidFill>
              <a:srgbClr val="000000"/>
            </a:solidFill>
            <a:round/>
            <a:headEnd/>
            <a:tailEnd/>
          </a:ln>
        </p:spPr>
        <p:txBody>
          <a:bodyPr/>
          <a:lstStyle/>
          <a:p>
            <a:endParaRPr lang="en-US"/>
          </a:p>
        </p:txBody>
      </p:sp>
      <p:sp>
        <p:nvSpPr>
          <p:cNvPr id="67623" name="Line 40"/>
          <p:cNvSpPr>
            <a:spLocks noChangeShapeType="1"/>
          </p:cNvSpPr>
          <p:nvPr/>
        </p:nvSpPr>
        <p:spPr bwMode="auto">
          <a:xfrm>
            <a:off x="1328738" y="3733800"/>
            <a:ext cx="63500" cy="1588"/>
          </a:xfrm>
          <a:prstGeom prst="line">
            <a:avLst/>
          </a:prstGeom>
          <a:noFill/>
          <a:ln w="9525">
            <a:solidFill>
              <a:srgbClr val="000000"/>
            </a:solidFill>
            <a:round/>
            <a:headEnd/>
            <a:tailEnd/>
          </a:ln>
        </p:spPr>
        <p:txBody>
          <a:bodyPr/>
          <a:lstStyle/>
          <a:p>
            <a:endParaRPr lang="en-US"/>
          </a:p>
        </p:txBody>
      </p:sp>
      <p:sp>
        <p:nvSpPr>
          <p:cNvPr id="67624" name="Line 41"/>
          <p:cNvSpPr>
            <a:spLocks noChangeShapeType="1"/>
          </p:cNvSpPr>
          <p:nvPr/>
        </p:nvSpPr>
        <p:spPr bwMode="auto">
          <a:xfrm>
            <a:off x="1328738" y="4157663"/>
            <a:ext cx="63500" cy="1587"/>
          </a:xfrm>
          <a:prstGeom prst="line">
            <a:avLst/>
          </a:prstGeom>
          <a:noFill/>
          <a:ln w="9525">
            <a:solidFill>
              <a:srgbClr val="000000"/>
            </a:solidFill>
            <a:round/>
            <a:headEnd/>
            <a:tailEnd/>
          </a:ln>
        </p:spPr>
        <p:txBody>
          <a:bodyPr/>
          <a:lstStyle/>
          <a:p>
            <a:endParaRPr lang="en-US"/>
          </a:p>
        </p:txBody>
      </p:sp>
      <p:sp>
        <p:nvSpPr>
          <p:cNvPr id="67625" name="Line 42"/>
          <p:cNvSpPr>
            <a:spLocks noChangeShapeType="1"/>
          </p:cNvSpPr>
          <p:nvPr/>
        </p:nvSpPr>
        <p:spPr bwMode="auto">
          <a:xfrm>
            <a:off x="1328738" y="4579938"/>
            <a:ext cx="63500" cy="1587"/>
          </a:xfrm>
          <a:prstGeom prst="line">
            <a:avLst/>
          </a:prstGeom>
          <a:noFill/>
          <a:ln w="9525">
            <a:solidFill>
              <a:srgbClr val="000000"/>
            </a:solidFill>
            <a:round/>
            <a:headEnd/>
            <a:tailEnd/>
          </a:ln>
        </p:spPr>
        <p:txBody>
          <a:bodyPr/>
          <a:lstStyle/>
          <a:p>
            <a:endParaRPr lang="en-US"/>
          </a:p>
        </p:txBody>
      </p:sp>
      <p:sp>
        <p:nvSpPr>
          <p:cNvPr id="67626" name="Line 43"/>
          <p:cNvSpPr>
            <a:spLocks noChangeShapeType="1"/>
          </p:cNvSpPr>
          <p:nvPr/>
        </p:nvSpPr>
        <p:spPr bwMode="auto">
          <a:xfrm>
            <a:off x="1328738" y="5003800"/>
            <a:ext cx="63500" cy="1588"/>
          </a:xfrm>
          <a:prstGeom prst="line">
            <a:avLst/>
          </a:prstGeom>
          <a:noFill/>
          <a:ln w="9525">
            <a:solidFill>
              <a:srgbClr val="000000"/>
            </a:solidFill>
            <a:round/>
            <a:headEnd/>
            <a:tailEnd/>
          </a:ln>
        </p:spPr>
        <p:txBody>
          <a:bodyPr/>
          <a:lstStyle/>
          <a:p>
            <a:endParaRPr lang="en-US"/>
          </a:p>
        </p:txBody>
      </p:sp>
      <p:sp>
        <p:nvSpPr>
          <p:cNvPr id="67627" name="Line 44"/>
          <p:cNvSpPr>
            <a:spLocks noChangeShapeType="1"/>
          </p:cNvSpPr>
          <p:nvPr/>
        </p:nvSpPr>
        <p:spPr bwMode="auto">
          <a:xfrm>
            <a:off x="1328738" y="5427663"/>
            <a:ext cx="63500" cy="1587"/>
          </a:xfrm>
          <a:prstGeom prst="line">
            <a:avLst/>
          </a:prstGeom>
          <a:noFill/>
          <a:ln w="9525">
            <a:solidFill>
              <a:srgbClr val="000000"/>
            </a:solidFill>
            <a:round/>
            <a:headEnd/>
            <a:tailEnd/>
          </a:ln>
        </p:spPr>
        <p:txBody>
          <a:bodyPr/>
          <a:lstStyle/>
          <a:p>
            <a:endParaRPr lang="en-US"/>
          </a:p>
        </p:txBody>
      </p:sp>
      <p:sp>
        <p:nvSpPr>
          <p:cNvPr id="67628" name="Line 45"/>
          <p:cNvSpPr>
            <a:spLocks noChangeShapeType="1"/>
          </p:cNvSpPr>
          <p:nvPr/>
        </p:nvSpPr>
        <p:spPr bwMode="auto">
          <a:xfrm>
            <a:off x="1328738" y="5851525"/>
            <a:ext cx="63500" cy="1588"/>
          </a:xfrm>
          <a:prstGeom prst="line">
            <a:avLst/>
          </a:prstGeom>
          <a:noFill/>
          <a:ln w="9525">
            <a:solidFill>
              <a:srgbClr val="000000"/>
            </a:solidFill>
            <a:round/>
            <a:headEnd/>
            <a:tailEnd/>
          </a:ln>
        </p:spPr>
        <p:txBody>
          <a:bodyPr/>
          <a:lstStyle/>
          <a:p>
            <a:endParaRPr lang="en-US"/>
          </a:p>
        </p:txBody>
      </p:sp>
      <p:sp>
        <p:nvSpPr>
          <p:cNvPr id="67629" name="Freeform 46"/>
          <p:cNvSpPr>
            <a:spLocks/>
          </p:cNvSpPr>
          <p:nvPr/>
        </p:nvSpPr>
        <p:spPr bwMode="auto">
          <a:xfrm>
            <a:off x="1373188" y="1624013"/>
            <a:ext cx="5807075" cy="4227512"/>
          </a:xfrm>
          <a:custGeom>
            <a:avLst/>
            <a:gdLst>
              <a:gd name="T0" fmla="*/ 2147483647 w 3658"/>
              <a:gd name="T1" fmla="*/ 2147483647 h 2663"/>
              <a:gd name="T2" fmla="*/ 0 w 3658"/>
              <a:gd name="T3" fmla="*/ 0 h 2663"/>
              <a:gd name="T4" fmla="*/ 0 w 3658"/>
              <a:gd name="T5" fmla="*/ 2147483647 h 2663"/>
              <a:gd name="T6" fmla="*/ 2147483647 w 3658"/>
              <a:gd name="T7" fmla="*/ 2147483647 h 2663"/>
              <a:gd name="T8" fmla="*/ 0 60000 65536"/>
              <a:gd name="T9" fmla="*/ 0 60000 65536"/>
              <a:gd name="T10" fmla="*/ 0 60000 65536"/>
              <a:gd name="T11" fmla="*/ 0 60000 65536"/>
              <a:gd name="T12" fmla="*/ 0 w 3658"/>
              <a:gd name="T13" fmla="*/ 0 h 2663"/>
              <a:gd name="T14" fmla="*/ 3658 w 3658"/>
              <a:gd name="T15" fmla="*/ 2663 h 2663"/>
            </a:gdLst>
            <a:ahLst/>
            <a:cxnLst>
              <a:cxn ang="T8">
                <a:pos x="T0" y="T1"/>
              </a:cxn>
              <a:cxn ang="T9">
                <a:pos x="T2" y="T3"/>
              </a:cxn>
              <a:cxn ang="T10">
                <a:pos x="T4" y="T5"/>
              </a:cxn>
              <a:cxn ang="T11">
                <a:pos x="T6" y="T7"/>
              </a:cxn>
            </a:cxnLst>
            <a:rect l="T12" t="T13" r="T14" b="T15"/>
            <a:pathLst>
              <a:path w="3658" h="2663">
                <a:moveTo>
                  <a:pt x="3658" y="2663"/>
                </a:moveTo>
                <a:lnTo>
                  <a:pt x="0" y="0"/>
                </a:lnTo>
                <a:lnTo>
                  <a:pt x="0" y="2663"/>
                </a:lnTo>
                <a:lnTo>
                  <a:pt x="3658" y="2663"/>
                </a:lnTo>
                <a:close/>
              </a:path>
            </a:pathLst>
          </a:custGeom>
          <a:solidFill>
            <a:schemeClr val="bg1"/>
          </a:solidFill>
          <a:ln w="9525">
            <a:noFill/>
            <a:round/>
            <a:headEnd/>
            <a:tailEnd/>
          </a:ln>
        </p:spPr>
        <p:txBody>
          <a:bodyPr/>
          <a:lstStyle/>
          <a:p>
            <a:endParaRPr lang="en-US"/>
          </a:p>
        </p:txBody>
      </p:sp>
      <p:sp>
        <p:nvSpPr>
          <p:cNvPr id="67630" name="Freeform 47"/>
          <p:cNvSpPr>
            <a:spLocks/>
          </p:cNvSpPr>
          <p:nvPr/>
        </p:nvSpPr>
        <p:spPr bwMode="auto">
          <a:xfrm>
            <a:off x="1371600" y="1600200"/>
            <a:ext cx="5807075" cy="4227513"/>
          </a:xfrm>
          <a:custGeom>
            <a:avLst/>
            <a:gdLst>
              <a:gd name="T0" fmla="*/ 0 w 3658"/>
              <a:gd name="T1" fmla="*/ 0 h 2663"/>
              <a:gd name="T2" fmla="*/ 2147483647 w 3658"/>
              <a:gd name="T3" fmla="*/ 0 h 2663"/>
              <a:gd name="T4" fmla="*/ 2147483647 w 3658"/>
              <a:gd name="T5" fmla="*/ 2147483647 h 2663"/>
              <a:gd name="T6" fmla="*/ 0 w 3658"/>
              <a:gd name="T7" fmla="*/ 0 h 2663"/>
              <a:gd name="T8" fmla="*/ 0 60000 65536"/>
              <a:gd name="T9" fmla="*/ 0 60000 65536"/>
              <a:gd name="T10" fmla="*/ 0 60000 65536"/>
              <a:gd name="T11" fmla="*/ 0 60000 65536"/>
              <a:gd name="T12" fmla="*/ 0 w 3658"/>
              <a:gd name="T13" fmla="*/ 0 h 2663"/>
              <a:gd name="T14" fmla="*/ 3658 w 3658"/>
              <a:gd name="T15" fmla="*/ 2663 h 2663"/>
            </a:gdLst>
            <a:ahLst/>
            <a:cxnLst>
              <a:cxn ang="T8">
                <a:pos x="T0" y="T1"/>
              </a:cxn>
              <a:cxn ang="T9">
                <a:pos x="T2" y="T3"/>
              </a:cxn>
              <a:cxn ang="T10">
                <a:pos x="T4" y="T5"/>
              </a:cxn>
              <a:cxn ang="T11">
                <a:pos x="T6" y="T7"/>
              </a:cxn>
            </a:cxnLst>
            <a:rect l="T12" t="T13" r="T14" b="T15"/>
            <a:pathLst>
              <a:path w="3658" h="2663">
                <a:moveTo>
                  <a:pt x="0" y="0"/>
                </a:moveTo>
                <a:lnTo>
                  <a:pt x="3658" y="0"/>
                </a:lnTo>
                <a:lnTo>
                  <a:pt x="3658" y="2663"/>
                </a:lnTo>
                <a:lnTo>
                  <a:pt x="0" y="0"/>
                </a:lnTo>
                <a:close/>
              </a:path>
            </a:pathLst>
          </a:custGeom>
          <a:solidFill>
            <a:schemeClr val="bg1"/>
          </a:solidFill>
          <a:ln w="9525">
            <a:noFill/>
            <a:round/>
            <a:headEnd/>
            <a:tailEnd/>
          </a:ln>
        </p:spPr>
        <p:txBody>
          <a:bodyPr/>
          <a:lstStyle/>
          <a:p>
            <a:endParaRPr lang="en-US"/>
          </a:p>
        </p:txBody>
      </p:sp>
      <p:sp>
        <p:nvSpPr>
          <p:cNvPr id="67631" name="Line 48"/>
          <p:cNvSpPr>
            <a:spLocks noChangeShapeType="1"/>
          </p:cNvSpPr>
          <p:nvPr/>
        </p:nvSpPr>
        <p:spPr bwMode="auto">
          <a:xfrm>
            <a:off x="1373188" y="1624013"/>
            <a:ext cx="5807075" cy="1587"/>
          </a:xfrm>
          <a:prstGeom prst="line">
            <a:avLst/>
          </a:prstGeom>
          <a:noFill/>
          <a:ln w="9525">
            <a:solidFill>
              <a:srgbClr val="000000"/>
            </a:solidFill>
            <a:round/>
            <a:headEnd/>
            <a:tailEnd/>
          </a:ln>
        </p:spPr>
        <p:txBody>
          <a:bodyPr/>
          <a:lstStyle/>
          <a:p>
            <a:endParaRPr lang="en-US"/>
          </a:p>
        </p:txBody>
      </p:sp>
      <p:sp>
        <p:nvSpPr>
          <p:cNvPr id="67632" name="Line 49"/>
          <p:cNvSpPr>
            <a:spLocks noChangeShapeType="1"/>
          </p:cNvSpPr>
          <p:nvPr/>
        </p:nvSpPr>
        <p:spPr bwMode="auto">
          <a:xfrm>
            <a:off x="1373188" y="2047875"/>
            <a:ext cx="5807075" cy="1588"/>
          </a:xfrm>
          <a:prstGeom prst="line">
            <a:avLst/>
          </a:prstGeom>
          <a:noFill/>
          <a:ln w="9525">
            <a:solidFill>
              <a:srgbClr val="000000"/>
            </a:solidFill>
            <a:round/>
            <a:headEnd/>
            <a:tailEnd/>
          </a:ln>
        </p:spPr>
        <p:txBody>
          <a:bodyPr/>
          <a:lstStyle/>
          <a:p>
            <a:endParaRPr lang="en-US"/>
          </a:p>
        </p:txBody>
      </p:sp>
      <p:sp>
        <p:nvSpPr>
          <p:cNvPr id="67633" name="Line 50"/>
          <p:cNvSpPr>
            <a:spLocks noChangeShapeType="1"/>
          </p:cNvSpPr>
          <p:nvPr/>
        </p:nvSpPr>
        <p:spPr bwMode="auto">
          <a:xfrm>
            <a:off x="1373188" y="2471738"/>
            <a:ext cx="5807075" cy="1587"/>
          </a:xfrm>
          <a:prstGeom prst="line">
            <a:avLst/>
          </a:prstGeom>
          <a:noFill/>
          <a:ln w="9525">
            <a:solidFill>
              <a:srgbClr val="000000"/>
            </a:solidFill>
            <a:round/>
            <a:headEnd/>
            <a:tailEnd/>
          </a:ln>
        </p:spPr>
        <p:txBody>
          <a:bodyPr/>
          <a:lstStyle/>
          <a:p>
            <a:endParaRPr lang="en-US"/>
          </a:p>
        </p:txBody>
      </p:sp>
      <p:sp>
        <p:nvSpPr>
          <p:cNvPr id="67634" name="Line 51"/>
          <p:cNvSpPr>
            <a:spLocks noChangeShapeType="1"/>
          </p:cNvSpPr>
          <p:nvPr/>
        </p:nvSpPr>
        <p:spPr bwMode="auto">
          <a:xfrm>
            <a:off x="1373188" y="2894013"/>
            <a:ext cx="5807075" cy="1587"/>
          </a:xfrm>
          <a:prstGeom prst="line">
            <a:avLst/>
          </a:prstGeom>
          <a:noFill/>
          <a:ln w="9525">
            <a:solidFill>
              <a:srgbClr val="000000"/>
            </a:solidFill>
            <a:round/>
            <a:headEnd/>
            <a:tailEnd/>
          </a:ln>
        </p:spPr>
        <p:txBody>
          <a:bodyPr/>
          <a:lstStyle/>
          <a:p>
            <a:endParaRPr lang="en-US"/>
          </a:p>
        </p:txBody>
      </p:sp>
      <p:sp>
        <p:nvSpPr>
          <p:cNvPr id="67635" name="Line 52"/>
          <p:cNvSpPr>
            <a:spLocks noChangeShapeType="1"/>
          </p:cNvSpPr>
          <p:nvPr/>
        </p:nvSpPr>
        <p:spPr bwMode="auto">
          <a:xfrm>
            <a:off x="1373188" y="3317875"/>
            <a:ext cx="5807075" cy="1588"/>
          </a:xfrm>
          <a:prstGeom prst="line">
            <a:avLst/>
          </a:prstGeom>
          <a:noFill/>
          <a:ln w="9525">
            <a:solidFill>
              <a:srgbClr val="000000"/>
            </a:solidFill>
            <a:round/>
            <a:headEnd/>
            <a:tailEnd/>
          </a:ln>
        </p:spPr>
        <p:txBody>
          <a:bodyPr/>
          <a:lstStyle/>
          <a:p>
            <a:endParaRPr lang="en-US"/>
          </a:p>
        </p:txBody>
      </p:sp>
      <p:sp>
        <p:nvSpPr>
          <p:cNvPr id="67636" name="Line 53"/>
          <p:cNvSpPr>
            <a:spLocks noChangeShapeType="1"/>
          </p:cNvSpPr>
          <p:nvPr/>
        </p:nvSpPr>
        <p:spPr bwMode="auto">
          <a:xfrm>
            <a:off x="1373188" y="3733800"/>
            <a:ext cx="5807075" cy="1588"/>
          </a:xfrm>
          <a:prstGeom prst="line">
            <a:avLst/>
          </a:prstGeom>
          <a:noFill/>
          <a:ln w="9525">
            <a:solidFill>
              <a:srgbClr val="000000"/>
            </a:solidFill>
            <a:round/>
            <a:headEnd/>
            <a:tailEnd/>
          </a:ln>
        </p:spPr>
        <p:txBody>
          <a:bodyPr/>
          <a:lstStyle/>
          <a:p>
            <a:endParaRPr lang="en-US"/>
          </a:p>
        </p:txBody>
      </p:sp>
      <p:sp>
        <p:nvSpPr>
          <p:cNvPr id="67637" name="Line 54"/>
          <p:cNvSpPr>
            <a:spLocks noChangeShapeType="1"/>
          </p:cNvSpPr>
          <p:nvPr/>
        </p:nvSpPr>
        <p:spPr bwMode="auto">
          <a:xfrm>
            <a:off x="1373188" y="4157663"/>
            <a:ext cx="5807075" cy="1587"/>
          </a:xfrm>
          <a:prstGeom prst="line">
            <a:avLst/>
          </a:prstGeom>
          <a:noFill/>
          <a:ln w="9525">
            <a:solidFill>
              <a:srgbClr val="000000"/>
            </a:solidFill>
            <a:round/>
            <a:headEnd/>
            <a:tailEnd/>
          </a:ln>
        </p:spPr>
        <p:txBody>
          <a:bodyPr/>
          <a:lstStyle/>
          <a:p>
            <a:endParaRPr lang="en-US"/>
          </a:p>
        </p:txBody>
      </p:sp>
      <p:sp>
        <p:nvSpPr>
          <p:cNvPr id="67638" name="Line 55"/>
          <p:cNvSpPr>
            <a:spLocks noChangeShapeType="1"/>
          </p:cNvSpPr>
          <p:nvPr/>
        </p:nvSpPr>
        <p:spPr bwMode="auto">
          <a:xfrm>
            <a:off x="1373188" y="4579938"/>
            <a:ext cx="5807075" cy="1587"/>
          </a:xfrm>
          <a:prstGeom prst="line">
            <a:avLst/>
          </a:prstGeom>
          <a:noFill/>
          <a:ln w="9525">
            <a:solidFill>
              <a:srgbClr val="000000"/>
            </a:solidFill>
            <a:round/>
            <a:headEnd/>
            <a:tailEnd/>
          </a:ln>
        </p:spPr>
        <p:txBody>
          <a:bodyPr/>
          <a:lstStyle/>
          <a:p>
            <a:endParaRPr lang="en-US"/>
          </a:p>
        </p:txBody>
      </p:sp>
      <p:sp>
        <p:nvSpPr>
          <p:cNvPr id="67639" name="Line 56"/>
          <p:cNvSpPr>
            <a:spLocks noChangeShapeType="1"/>
          </p:cNvSpPr>
          <p:nvPr/>
        </p:nvSpPr>
        <p:spPr bwMode="auto">
          <a:xfrm>
            <a:off x="1373188" y="5003800"/>
            <a:ext cx="5807075" cy="1588"/>
          </a:xfrm>
          <a:prstGeom prst="line">
            <a:avLst/>
          </a:prstGeom>
          <a:noFill/>
          <a:ln w="9525">
            <a:solidFill>
              <a:srgbClr val="000000"/>
            </a:solidFill>
            <a:round/>
            <a:headEnd/>
            <a:tailEnd/>
          </a:ln>
        </p:spPr>
        <p:txBody>
          <a:bodyPr/>
          <a:lstStyle/>
          <a:p>
            <a:endParaRPr lang="en-US"/>
          </a:p>
        </p:txBody>
      </p:sp>
      <p:sp>
        <p:nvSpPr>
          <p:cNvPr id="67640" name="Line 57"/>
          <p:cNvSpPr>
            <a:spLocks noChangeShapeType="1"/>
          </p:cNvSpPr>
          <p:nvPr/>
        </p:nvSpPr>
        <p:spPr bwMode="auto">
          <a:xfrm>
            <a:off x="1373188" y="5427663"/>
            <a:ext cx="5807075" cy="1587"/>
          </a:xfrm>
          <a:prstGeom prst="line">
            <a:avLst/>
          </a:prstGeom>
          <a:noFill/>
          <a:ln w="9525">
            <a:solidFill>
              <a:srgbClr val="000000"/>
            </a:solidFill>
            <a:round/>
            <a:headEnd/>
            <a:tailEnd/>
          </a:ln>
        </p:spPr>
        <p:txBody>
          <a:bodyPr/>
          <a:lstStyle/>
          <a:p>
            <a:endParaRPr lang="en-US"/>
          </a:p>
        </p:txBody>
      </p:sp>
      <p:sp>
        <p:nvSpPr>
          <p:cNvPr id="67641" name="Line 58"/>
          <p:cNvSpPr>
            <a:spLocks noChangeShapeType="1"/>
          </p:cNvSpPr>
          <p:nvPr/>
        </p:nvSpPr>
        <p:spPr bwMode="auto">
          <a:xfrm>
            <a:off x="1373188" y="5851525"/>
            <a:ext cx="5807075" cy="1588"/>
          </a:xfrm>
          <a:prstGeom prst="line">
            <a:avLst/>
          </a:prstGeom>
          <a:noFill/>
          <a:ln w="9525">
            <a:solidFill>
              <a:srgbClr val="000000"/>
            </a:solidFill>
            <a:round/>
            <a:headEnd/>
            <a:tailEnd/>
          </a:ln>
        </p:spPr>
        <p:txBody>
          <a:bodyPr/>
          <a:lstStyle/>
          <a:p>
            <a:endParaRPr lang="en-US"/>
          </a:p>
        </p:txBody>
      </p:sp>
      <p:sp>
        <p:nvSpPr>
          <p:cNvPr id="67642" name="Line 59"/>
          <p:cNvSpPr>
            <a:spLocks noChangeShapeType="1"/>
          </p:cNvSpPr>
          <p:nvPr/>
        </p:nvSpPr>
        <p:spPr bwMode="auto">
          <a:xfrm flipV="1">
            <a:off x="7180263" y="1624013"/>
            <a:ext cx="1587" cy="4227512"/>
          </a:xfrm>
          <a:prstGeom prst="line">
            <a:avLst/>
          </a:prstGeom>
          <a:noFill/>
          <a:ln w="9525">
            <a:solidFill>
              <a:srgbClr val="000000"/>
            </a:solidFill>
            <a:round/>
            <a:headEnd/>
            <a:tailEnd/>
          </a:ln>
        </p:spPr>
        <p:txBody>
          <a:bodyPr/>
          <a:lstStyle/>
          <a:p>
            <a:endParaRPr lang="en-US"/>
          </a:p>
        </p:txBody>
      </p:sp>
      <p:sp>
        <p:nvSpPr>
          <p:cNvPr id="67643" name="Line 60"/>
          <p:cNvSpPr>
            <a:spLocks noChangeShapeType="1"/>
          </p:cNvSpPr>
          <p:nvPr/>
        </p:nvSpPr>
        <p:spPr bwMode="auto">
          <a:xfrm flipV="1">
            <a:off x="6213475" y="1624013"/>
            <a:ext cx="1588" cy="4227512"/>
          </a:xfrm>
          <a:prstGeom prst="line">
            <a:avLst/>
          </a:prstGeom>
          <a:noFill/>
          <a:ln w="9525">
            <a:solidFill>
              <a:srgbClr val="000000"/>
            </a:solidFill>
            <a:round/>
            <a:headEnd/>
            <a:tailEnd/>
          </a:ln>
        </p:spPr>
        <p:txBody>
          <a:bodyPr/>
          <a:lstStyle/>
          <a:p>
            <a:endParaRPr lang="en-US"/>
          </a:p>
        </p:txBody>
      </p:sp>
      <p:sp>
        <p:nvSpPr>
          <p:cNvPr id="67644" name="Line 61"/>
          <p:cNvSpPr>
            <a:spLocks noChangeShapeType="1"/>
          </p:cNvSpPr>
          <p:nvPr/>
        </p:nvSpPr>
        <p:spPr bwMode="auto">
          <a:xfrm flipV="1">
            <a:off x="5245100" y="1624013"/>
            <a:ext cx="1588" cy="4227512"/>
          </a:xfrm>
          <a:prstGeom prst="line">
            <a:avLst/>
          </a:prstGeom>
          <a:noFill/>
          <a:ln w="9525">
            <a:solidFill>
              <a:srgbClr val="000000"/>
            </a:solidFill>
            <a:round/>
            <a:headEnd/>
            <a:tailEnd/>
          </a:ln>
        </p:spPr>
        <p:txBody>
          <a:bodyPr/>
          <a:lstStyle/>
          <a:p>
            <a:endParaRPr lang="en-US"/>
          </a:p>
        </p:txBody>
      </p:sp>
      <p:sp>
        <p:nvSpPr>
          <p:cNvPr id="67645" name="Line 62"/>
          <p:cNvSpPr>
            <a:spLocks noChangeShapeType="1"/>
          </p:cNvSpPr>
          <p:nvPr/>
        </p:nvSpPr>
        <p:spPr bwMode="auto">
          <a:xfrm flipV="1">
            <a:off x="4276725" y="1624013"/>
            <a:ext cx="1588" cy="4227512"/>
          </a:xfrm>
          <a:prstGeom prst="line">
            <a:avLst/>
          </a:prstGeom>
          <a:noFill/>
          <a:ln w="9525">
            <a:solidFill>
              <a:srgbClr val="000000"/>
            </a:solidFill>
            <a:round/>
            <a:headEnd/>
            <a:tailEnd/>
          </a:ln>
        </p:spPr>
        <p:txBody>
          <a:bodyPr/>
          <a:lstStyle/>
          <a:p>
            <a:endParaRPr lang="en-US"/>
          </a:p>
        </p:txBody>
      </p:sp>
      <p:sp>
        <p:nvSpPr>
          <p:cNvPr id="67646" name="Line 63"/>
          <p:cNvSpPr>
            <a:spLocks noChangeShapeType="1"/>
          </p:cNvSpPr>
          <p:nvPr/>
        </p:nvSpPr>
        <p:spPr bwMode="auto">
          <a:xfrm flipV="1">
            <a:off x="3309938" y="1624013"/>
            <a:ext cx="1587" cy="4227512"/>
          </a:xfrm>
          <a:prstGeom prst="line">
            <a:avLst/>
          </a:prstGeom>
          <a:noFill/>
          <a:ln w="9525">
            <a:solidFill>
              <a:srgbClr val="000000"/>
            </a:solidFill>
            <a:round/>
            <a:headEnd/>
            <a:tailEnd/>
          </a:ln>
        </p:spPr>
        <p:txBody>
          <a:bodyPr/>
          <a:lstStyle/>
          <a:p>
            <a:endParaRPr lang="en-US"/>
          </a:p>
        </p:txBody>
      </p:sp>
      <p:sp>
        <p:nvSpPr>
          <p:cNvPr id="67647" name="Line 64"/>
          <p:cNvSpPr>
            <a:spLocks noChangeShapeType="1"/>
          </p:cNvSpPr>
          <p:nvPr/>
        </p:nvSpPr>
        <p:spPr bwMode="auto">
          <a:xfrm flipV="1">
            <a:off x="2341563" y="1624013"/>
            <a:ext cx="1587" cy="4227512"/>
          </a:xfrm>
          <a:prstGeom prst="line">
            <a:avLst/>
          </a:prstGeom>
          <a:noFill/>
          <a:ln w="9525">
            <a:solidFill>
              <a:srgbClr val="000000"/>
            </a:solidFill>
            <a:round/>
            <a:headEnd/>
            <a:tailEnd/>
          </a:ln>
        </p:spPr>
        <p:txBody>
          <a:bodyPr/>
          <a:lstStyle/>
          <a:p>
            <a:endParaRPr lang="en-US"/>
          </a:p>
        </p:txBody>
      </p:sp>
      <p:sp>
        <p:nvSpPr>
          <p:cNvPr id="67648" name="Line 65"/>
          <p:cNvSpPr>
            <a:spLocks noChangeShapeType="1"/>
          </p:cNvSpPr>
          <p:nvPr/>
        </p:nvSpPr>
        <p:spPr bwMode="auto">
          <a:xfrm flipV="1">
            <a:off x="1373188" y="1624013"/>
            <a:ext cx="1587" cy="4227512"/>
          </a:xfrm>
          <a:prstGeom prst="line">
            <a:avLst/>
          </a:prstGeom>
          <a:noFill/>
          <a:ln w="9525">
            <a:solidFill>
              <a:srgbClr val="000000"/>
            </a:solidFill>
            <a:round/>
            <a:headEnd/>
            <a:tailEnd/>
          </a:ln>
        </p:spPr>
        <p:txBody>
          <a:bodyPr/>
          <a:lstStyle/>
          <a:p>
            <a:endParaRPr lang="en-US"/>
          </a:p>
        </p:txBody>
      </p:sp>
      <p:sp>
        <p:nvSpPr>
          <p:cNvPr id="67649" name="Rectangle 66"/>
          <p:cNvSpPr>
            <a:spLocks noChangeArrowheads="1"/>
          </p:cNvSpPr>
          <p:nvPr/>
        </p:nvSpPr>
        <p:spPr bwMode="auto">
          <a:xfrm>
            <a:off x="1373188" y="1624013"/>
            <a:ext cx="5807075" cy="4227512"/>
          </a:xfrm>
          <a:prstGeom prst="rect">
            <a:avLst/>
          </a:prstGeom>
          <a:noFill/>
          <a:ln w="9525">
            <a:solidFill>
              <a:srgbClr val="000000"/>
            </a:solidFill>
            <a:miter lim="800000"/>
            <a:headEnd/>
            <a:tailEnd/>
          </a:ln>
        </p:spPr>
        <p:txBody>
          <a:bodyPr/>
          <a:lstStyle/>
          <a:p>
            <a:endParaRPr lang="en-US" sz="1600">
              <a:latin typeface="Constantia" pitchFamily="18" charset="0"/>
            </a:endParaRPr>
          </a:p>
        </p:txBody>
      </p:sp>
      <p:sp>
        <p:nvSpPr>
          <p:cNvPr id="67650" name="Freeform 67"/>
          <p:cNvSpPr>
            <a:spLocks/>
          </p:cNvSpPr>
          <p:nvPr/>
        </p:nvSpPr>
        <p:spPr bwMode="auto">
          <a:xfrm>
            <a:off x="1758950" y="1624013"/>
            <a:ext cx="5600700" cy="1604962"/>
          </a:xfrm>
          <a:custGeom>
            <a:avLst/>
            <a:gdLst>
              <a:gd name="T0" fmla="*/ 2147483647 w 3528"/>
              <a:gd name="T1" fmla="*/ 0 h 1011"/>
              <a:gd name="T2" fmla="*/ 2147483647 w 3528"/>
              <a:gd name="T3" fmla="*/ 0 h 1011"/>
              <a:gd name="T4" fmla="*/ 2147483647 w 3528"/>
              <a:gd name="T5" fmla="*/ 2147483647 h 1011"/>
              <a:gd name="T6" fmla="*/ 2147483647 w 3528"/>
              <a:gd name="T7" fmla="*/ 2147483647 h 1011"/>
              <a:gd name="T8" fmla="*/ 2147483647 w 3528"/>
              <a:gd name="T9" fmla="*/ 2147483647 h 1011"/>
              <a:gd name="T10" fmla="*/ 2147483647 w 3528"/>
              <a:gd name="T11" fmla="*/ 2147483647 h 1011"/>
              <a:gd name="T12" fmla="*/ 2147483647 w 3528"/>
              <a:gd name="T13" fmla="*/ 2147483647 h 1011"/>
              <a:gd name="T14" fmla="*/ 2147483647 w 3528"/>
              <a:gd name="T15" fmla="*/ 2147483647 h 1011"/>
              <a:gd name="T16" fmla="*/ 2147483647 w 3528"/>
              <a:gd name="T17" fmla="*/ 2147483647 h 1011"/>
              <a:gd name="T18" fmla="*/ 2147483647 w 3528"/>
              <a:gd name="T19" fmla="*/ 2147483647 h 1011"/>
              <a:gd name="T20" fmla="*/ 2147483647 w 3528"/>
              <a:gd name="T21" fmla="*/ 2147483647 h 1011"/>
              <a:gd name="T22" fmla="*/ 2147483647 w 3528"/>
              <a:gd name="T23" fmla="*/ 2147483647 h 1011"/>
              <a:gd name="T24" fmla="*/ 2147483647 w 3528"/>
              <a:gd name="T25" fmla="*/ 2147483647 h 1011"/>
              <a:gd name="T26" fmla="*/ 2147483647 w 3528"/>
              <a:gd name="T27" fmla="*/ 2147483647 h 1011"/>
              <a:gd name="T28" fmla="*/ 2147483647 w 3528"/>
              <a:gd name="T29" fmla="*/ 2147483647 h 1011"/>
              <a:gd name="T30" fmla="*/ 2147483647 w 3528"/>
              <a:gd name="T31" fmla="*/ 2147483647 h 1011"/>
              <a:gd name="T32" fmla="*/ 2147483647 w 3528"/>
              <a:gd name="T33" fmla="*/ 2147483647 h 1011"/>
              <a:gd name="T34" fmla="*/ 2147483647 w 3528"/>
              <a:gd name="T35" fmla="*/ 2147483647 h 1011"/>
              <a:gd name="T36" fmla="*/ 2147483647 w 3528"/>
              <a:gd name="T37" fmla="*/ 2147483647 h 1011"/>
              <a:gd name="T38" fmla="*/ 2147483647 w 3528"/>
              <a:gd name="T39" fmla="*/ 2147483647 h 1011"/>
              <a:gd name="T40" fmla="*/ 2147483647 w 3528"/>
              <a:gd name="T41" fmla="*/ 2147483647 h 1011"/>
              <a:gd name="T42" fmla="*/ 2147483647 w 3528"/>
              <a:gd name="T43" fmla="*/ 2147483647 h 1011"/>
              <a:gd name="T44" fmla="*/ 2147483647 w 3528"/>
              <a:gd name="T45" fmla="*/ 2147483647 h 1011"/>
              <a:gd name="T46" fmla="*/ 2147483647 w 3528"/>
              <a:gd name="T47" fmla="*/ 2147483647 h 1011"/>
              <a:gd name="T48" fmla="*/ 2147483647 w 3528"/>
              <a:gd name="T49" fmla="*/ 2147483647 h 1011"/>
              <a:gd name="T50" fmla="*/ 2147483647 w 3528"/>
              <a:gd name="T51" fmla="*/ 2147483647 h 1011"/>
              <a:gd name="T52" fmla="*/ 2147483647 w 3528"/>
              <a:gd name="T53" fmla="*/ 2147483647 h 1011"/>
              <a:gd name="T54" fmla="*/ 2147483647 w 3528"/>
              <a:gd name="T55" fmla="*/ 2147483647 h 1011"/>
              <a:gd name="T56" fmla="*/ 2147483647 w 3528"/>
              <a:gd name="T57" fmla="*/ 2147483647 h 1011"/>
              <a:gd name="T58" fmla="*/ 2147483647 w 3528"/>
              <a:gd name="T59" fmla="*/ 2147483647 h 1011"/>
              <a:gd name="T60" fmla="*/ 2147483647 w 3528"/>
              <a:gd name="T61" fmla="*/ 2147483647 h 1011"/>
              <a:gd name="T62" fmla="*/ 2147483647 w 3528"/>
              <a:gd name="T63" fmla="*/ 2147483647 h 1011"/>
              <a:gd name="T64" fmla="*/ 2147483647 w 3528"/>
              <a:gd name="T65" fmla="*/ 2147483647 h 1011"/>
              <a:gd name="T66" fmla="*/ 2147483647 w 3528"/>
              <a:gd name="T67" fmla="*/ 2147483647 h 1011"/>
              <a:gd name="T68" fmla="*/ 2147483647 w 3528"/>
              <a:gd name="T69" fmla="*/ 2147483647 h 1011"/>
              <a:gd name="T70" fmla="*/ 2147483647 w 3528"/>
              <a:gd name="T71" fmla="*/ 2147483647 h 1011"/>
              <a:gd name="T72" fmla="*/ 2147483647 w 3528"/>
              <a:gd name="T73" fmla="*/ 2147483647 h 1011"/>
              <a:gd name="T74" fmla="*/ 2147483647 w 3528"/>
              <a:gd name="T75" fmla="*/ 2147483647 h 1011"/>
              <a:gd name="T76" fmla="*/ 2147483647 w 3528"/>
              <a:gd name="T77" fmla="*/ 2147483647 h 1011"/>
              <a:gd name="T78" fmla="*/ 2147483647 w 3528"/>
              <a:gd name="T79" fmla="*/ 2147483647 h 1011"/>
              <a:gd name="T80" fmla="*/ 2147483647 w 3528"/>
              <a:gd name="T81" fmla="*/ 2147483647 h 1011"/>
              <a:gd name="T82" fmla="*/ 2147483647 w 3528"/>
              <a:gd name="T83" fmla="*/ 2147483647 h 1011"/>
              <a:gd name="T84" fmla="*/ 2147483647 w 3528"/>
              <a:gd name="T85" fmla="*/ 2147483647 h 1011"/>
              <a:gd name="T86" fmla="*/ 2147483647 w 3528"/>
              <a:gd name="T87" fmla="*/ 2147483647 h 1011"/>
              <a:gd name="T88" fmla="*/ 2147483647 w 3528"/>
              <a:gd name="T89" fmla="*/ 2147483647 h 1011"/>
              <a:gd name="T90" fmla="*/ 2147483647 w 3528"/>
              <a:gd name="T91" fmla="*/ 2147483647 h 1011"/>
              <a:gd name="T92" fmla="*/ 2147483647 w 3528"/>
              <a:gd name="T93" fmla="*/ 2147483647 h 1011"/>
              <a:gd name="T94" fmla="*/ 2147483647 w 3528"/>
              <a:gd name="T95" fmla="*/ 2147483647 h 101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528"/>
              <a:gd name="T145" fmla="*/ 0 h 1011"/>
              <a:gd name="T146" fmla="*/ 3528 w 3528"/>
              <a:gd name="T147" fmla="*/ 1011 h 101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528" h="1011">
                <a:moveTo>
                  <a:pt x="0" y="0"/>
                </a:moveTo>
                <a:lnTo>
                  <a:pt x="28" y="0"/>
                </a:lnTo>
                <a:lnTo>
                  <a:pt x="51" y="0"/>
                </a:lnTo>
                <a:lnTo>
                  <a:pt x="73" y="0"/>
                </a:lnTo>
                <a:lnTo>
                  <a:pt x="96" y="0"/>
                </a:lnTo>
                <a:lnTo>
                  <a:pt x="124" y="0"/>
                </a:lnTo>
                <a:lnTo>
                  <a:pt x="147" y="5"/>
                </a:lnTo>
                <a:lnTo>
                  <a:pt x="169" y="5"/>
                </a:lnTo>
                <a:lnTo>
                  <a:pt x="198" y="5"/>
                </a:lnTo>
                <a:lnTo>
                  <a:pt x="220" y="5"/>
                </a:lnTo>
                <a:lnTo>
                  <a:pt x="243" y="5"/>
                </a:lnTo>
                <a:lnTo>
                  <a:pt x="271" y="5"/>
                </a:lnTo>
                <a:lnTo>
                  <a:pt x="294" y="5"/>
                </a:lnTo>
                <a:lnTo>
                  <a:pt x="316" y="10"/>
                </a:lnTo>
                <a:lnTo>
                  <a:pt x="344" y="10"/>
                </a:lnTo>
                <a:lnTo>
                  <a:pt x="367" y="10"/>
                </a:lnTo>
                <a:lnTo>
                  <a:pt x="390" y="10"/>
                </a:lnTo>
                <a:lnTo>
                  <a:pt x="418" y="10"/>
                </a:lnTo>
                <a:lnTo>
                  <a:pt x="440" y="10"/>
                </a:lnTo>
                <a:lnTo>
                  <a:pt x="463" y="15"/>
                </a:lnTo>
                <a:lnTo>
                  <a:pt x="491" y="15"/>
                </a:lnTo>
                <a:lnTo>
                  <a:pt x="514" y="15"/>
                </a:lnTo>
                <a:lnTo>
                  <a:pt x="536" y="15"/>
                </a:lnTo>
                <a:lnTo>
                  <a:pt x="565" y="21"/>
                </a:lnTo>
                <a:lnTo>
                  <a:pt x="587" y="21"/>
                </a:lnTo>
                <a:lnTo>
                  <a:pt x="610" y="21"/>
                </a:lnTo>
                <a:lnTo>
                  <a:pt x="638" y="26"/>
                </a:lnTo>
                <a:lnTo>
                  <a:pt x="661" y="26"/>
                </a:lnTo>
                <a:lnTo>
                  <a:pt x="683" y="26"/>
                </a:lnTo>
                <a:lnTo>
                  <a:pt x="706" y="26"/>
                </a:lnTo>
                <a:lnTo>
                  <a:pt x="734" y="31"/>
                </a:lnTo>
                <a:lnTo>
                  <a:pt x="756" y="31"/>
                </a:lnTo>
                <a:lnTo>
                  <a:pt x="779" y="31"/>
                </a:lnTo>
                <a:lnTo>
                  <a:pt x="807" y="31"/>
                </a:lnTo>
                <a:lnTo>
                  <a:pt x="830" y="36"/>
                </a:lnTo>
                <a:lnTo>
                  <a:pt x="852" y="36"/>
                </a:lnTo>
                <a:lnTo>
                  <a:pt x="881" y="41"/>
                </a:lnTo>
                <a:lnTo>
                  <a:pt x="903" y="41"/>
                </a:lnTo>
                <a:lnTo>
                  <a:pt x="926" y="46"/>
                </a:lnTo>
                <a:lnTo>
                  <a:pt x="954" y="46"/>
                </a:lnTo>
                <a:lnTo>
                  <a:pt x="977" y="51"/>
                </a:lnTo>
                <a:lnTo>
                  <a:pt x="999" y="56"/>
                </a:lnTo>
                <a:lnTo>
                  <a:pt x="1027" y="56"/>
                </a:lnTo>
                <a:lnTo>
                  <a:pt x="1050" y="62"/>
                </a:lnTo>
                <a:lnTo>
                  <a:pt x="1073" y="62"/>
                </a:lnTo>
                <a:lnTo>
                  <a:pt x="1101" y="67"/>
                </a:lnTo>
                <a:lnTo>
                  <a:pt x="1123" y="72"/>
                </a:lnTo>
                <a:lnTo>
                  <a:pt x="1146" y="72"/>
                </a:lnTo>
                <a:lnTo>
                  <a:pt x="1174" y="77"/>
                </a:lnTo>
                <a:lnTo>
                  <a:pt x="1197" y="82"/>
                </a:lnTo>
                <a:lnTo>
                  <a:pt x="1219" y="87"/>
                </a:lnTo>
                <a:lnTo>
                  <a:pt x="1248" y="87"/>
                </a:lnTo>
                <a:lnTo>
                  <a:pt x="1270" y="92"/>
                </a:lnTo>
                <a:lnTo>
                  <a:pt x="1293" y="98"/>
                </a:lnTo>
                <a:lnTo>
                  <a:pt x="1315" y="103"/>
                </a:lnTo>
                <a:lnTo>
                  <a:pt x="1344" y="103"/>
                </a:lnTo>
                <a:lnTo>
                  <a:pt x="1366" y="108"/>
                </a:lnTo>
                <a:lnTo>
                  <a:pt x="1389" y="113"/>
                </a:lnTo>
                <a:lnTo>
                  <a:pt x="1417" y="118"/>
                </a:lnTo>
                <a:lnTo>
                  <a:pt x="1440" y="123"/>
                </a:lnTo>
                <a:lnTo>
                  <a:pt x="1462" y="128"/>
                </a:lnTo>
                <a:lnTo>
                  <a:pt x="1490" y="133"/>
                </a:lnTo>
                <a:lnTo>
                  <a:pt x="1513" y="139"/>
                </a:lnTo>
                <a:lnTo>
                  <a:pt x="1536" y="144"/>
                </a:lnTo>
                <a:lnTo>
                  <a:pt x="1564" y="149"/>
                </a:lnTo>
                <a:lnTo>
                  <a:pt x="1586" y="149"/>
                </a:lnTo>
                <a:lnTo>
                  <a:pt x="1609" y="154"/>
                </a:lnTo>
                <a:lnTo>
                  <a:pt x="1637" y="159"/>
                </a:lnTo>
                <a:lnTo>
                  <a:pt x="1660" y="164"/>
                </a:lnTo>
                <a:lnTo>
                  <a:pt x="1682" y="169"/>
                </a:lnTo>
                <a:lnTo>
                  <a:pt x="1711" y="174"/>
                </a:lnTo>
                <a:lnTo>
                  <a:pt x="1733" y="180"/>
                </a:lnTo>
                <a:lnTo>
                  <a:pt x="1756" y="190"/>
                </a:lnTo>
                <a:lnTo>
                  <a:pt x="1784" y="200"/>
                </a:lnTo>
                <a:lnTo>
                  <a:pt x="1806" y="205"/>
                </a:lnTo>
                <a:lnTo>
                  <a:pt x="1829" y="216"/>
                </a:lnTo>
                <a:lnTo>
                  <a:pt x="1857" y="221"/>
                </a:lnTo>
                <a:lnTo>
                  <a:pt x="1880" y="231"/>
                </a:lnTo>
                <a:lnTo>
                  <a:pt x="1902" y="236"/>
                </a:lnTo>
                <a:lnTo>
                  <a:pt x="1925" y="236"/>
                </a:lnTo>
                <a:lnTo>
                  <a:pt x="1953" y="241"/>
                </a:lnTo>
                <a:lnTo>
                  <a:pt x="1976" y="246"/>
                </a:lnTo>
                <a:lnTo>
                  <a:pt x="1998" y="251"/>
                </a:lnTo>
                <a:lnTo>
                  <a:pt x="2027" y="257"/>
                </a:lnTo>
                <a:lnTo>
                  <a:pt x="2049" y="262"/>
                </a:lnTo>
                <a:lnTo>
                  <a:pt x="2072" y="267"/>
                </a:lnTo>
                <a:lnTo>
                  <a:pt x="2100" y="277"/>
                </a:lnTo>
                <a:lnTo>
                  <a:pt x="2123" y="287"/>
                </a:lnTo>
                <a:lnTo>
                  <a:pt x="2145" y="298"/>
                </a:lnTo>
                <a:lnTo>
                  <a:pt x="2173" y="308"/>
                </a:lnTo>
                <a:lnTo>
                  <a:pt x="2196" y="313"/>
                </a:lnTo>
                <a:lnTo>
                  <a:pt x="2219" y="318"/>
                </a:lnTo>
                <a:lnTo>
                  <a:pt x="2247" y="328"/>
                </a:lnTo>
                <a:lnTo>
                  <a:pt x="2269" y="334"/>
                </a:lnTo>
                <a:lnTo>
                  <a:pt x="2292" y="344"/>
                </a:lnTo>
                <a:lnTo>
                  <a:pt x="2320" y="354"/>
                </a:lnTo>
                <a:lnTo>
                  <a:pt x="2343" y="369"/>
                </a:lnTo>
                <a:lnTo>
                  <a:pt x="2365" y="385"/>
                </a:lnTo>
                <a:lnTo>
                  <a:pt x="2394" y="400"/>
                </a:lnTo>
                <a:lnTo>
                  <a:pt x="2416" y="421"/>
                </a:lnTo>
                <a:lnTo>
                  <a:pt x="2439" y="436"/>
                </a:lnTo>
                <a:lnTo>
                  <a:pt x="2467" y="446"/>
                </a:lnTo>
                <a:lnTo>
                  <a:pt x="2490" y="457"/>
                </a:lnTo>
                <a:lnTo>
                  <a:pt x="2512" y="467"/>
                </a:lnTo>
                <a:lnTo>
                  <a:pt x="2535" y="477"/>
                </a:lnTo>
                <a:lnTo>
                  <a:pt x="2563" y="487"/>
                </a:lnTo>
                <a:lnTo>
                  <a:pt x="2586" y="498"/>
                </a:lnTo>
                <a:lnTo>
                  <a:pt x="2608" y="508"/>
                </a:lnTo>
                <a:lnTo>
                  <a:pt x="2636" y="518"/>
                </a:lnTo>
                <a:lnTo>
                  <a:pt x="2659" y="529"/>
                </a:lnTo>
                <a:lnTo>
                  <a:pt x="2681" y="539"/>
                </a:lnTo>
                <a:lnTo>
                  <a:pt x="2710" y="554"/>
                </a:lnTo>
                <a:lnTo>
                  <a:pt x="2732" y="564"/>
                </a:lnTo>
                <a:lnTo>
                  <a:pt x="2755" y="575"/>
                </a:lnTo>
                <a:lnTo>
                  <a:pt x="2783" y="580"/>
                </a:lnTo>
                <a:lnTo>
                  <a:pt x="2806" y="590"/>
                </a:lnTo>
                <a:lnTo>
                  <a:pt x="2828" y="600"/>
                </a:lnTo>
                <a:lnTo>
                  <a:pt x="2856" y="605"/>
                </a:lnTo>
                <a:lnTo>
                  <a:pt x="2879" y="616"/>
                </a:lnTo>
                <a:lnTo>
                  <a:pt x="2902" y="626"/>
                </a:lnTo>
                <a:lnTo>
                  <a:pt x="2930" y="636"/>
                </a:lnTo>
                <a:lnTo>
                  <a:pt x="2952" y="657"/>
                </a:lnTo>
                <a:lnTo>
                  <a:pt x="2975" y="677"/>
                </a:lnTo>
                <a:lnTo>
                  <a:pt x="3003" y="698"/>
                </a:lnTo>
                <a:lnTo>
                  <a:pt x="3026" y="718"/>
                </a:lnTo>
                <a:lnTo>
                  <a:pt x="3048" y="739"/>
                </a:lnTo>
                <a:lnTo>
                  <a:pt x="3077" y="759"/>
                </a:lnTo>
                <a:lnTo>
                  <a:pt x="3099" y="775"/>
                </a:lnTo>
                <a:lnTo>
                  <a:pt x="3122" y="790"/>
                </a:lnTo>
                <a:lnTo>
                  <a:pt x="3144" y="806"/>
                </a:lnTo>
                <a:lnTo>
                  <a:pt x="3173" y="821"/>
                </a:lnTo>
                <a:lnTo>
                  <a:pt x="3195" y="836"/>
                </a:lnTo>
                <a:lnTo>
                  <a:pt x="3218" y="847"/>
                </a:lnTo>
                <a:lnTo>
                  <a:pt x="3246" y="862"/>
                </a:lnTo>
                <a:lnTo>
                  <a:pt x="3269" y="877"/>
                </a:lnTo>
                <a:lnTo>
                  <a:pt x="3291" y="888"/>
                </a:lnTo>
                <a:lnTo>
                  <a:pt x="3319" y="898"/>
                </a:lnTo>
                <a:lnTo>
                  <a:pt x="3342" y="903"/>
                </a:lnTo>
                <a:lnTo>
                  <a:pt x="3365" y="913"/>
                </a:lnTo>
                <a:lnTo>
                  <a:pt x="3393" y="924"/>
                </a:lnTo>
                <a:lnTo>
                  <a:pt x="3415" y="934"/>
                </a:lnTo>
                <a:lnTo>
                  <a:pt x="3438" y="949"/>
                </a:lnTo>
                <a:lnTo>
                  <a:pt x="3466" y="965"/>
                </a:lnTo>
                <a:lnTo>
                  <a:pt x="3489" y="985"/>
                </a:lnTo>
                <a:lnTo>
                  <a:pt x="3511" y="1001"/>
                </a:lnTo>
                <a:lnTo>
                  <a:pt x="3528" y="1011"/>
                </a:lnTo>
              </a:path>
            </a:pathLst>
          </a:custGeom>
          <a:noFill/>
          <a:ln w="38100">
            <a:solidFill>
              <a:srgbClr val="FF3300"/>
            </a:solidFill>
            <a:round/>
            <a:headEnd/>
            <a:tailEnd/>
          </a:ln>
        </p:spPr>
        <p:txBody>
          <a:bodyPr/>
          <a:lstStyle/>
          <a:p>
            <a:endParaRPr lang="en-US"/>
          </a:p>
        </p:txBody>
      </p:sp>
      <p:sp>
        <p:nvSpPr>
          <p:cNvPr id="67651" name="Freeform 68"/>
          <p:cNvSpPr>
            <a:spLocks/>
          </p:cNvSpPr>
          <p:nvPr/>
        </p:nvSpPr>
        <p:spPr bwMode="auto">
          <a:xfrm>
            <a:off x="1758950" y="1624013"/>
            <a:ext cx="5600700" cy="3452812"/>
          </a:xfrm>
          <a:custGeom>
            <a:avLst/>
            <a:gdLst>
              <a:gd name="T0" fmla="*/ 2147483647 w 3528"/>
              <a:gd name="T1" fmla="*/ 2147483647 h 2175"/>
              <a:gd name="T2" fmla="*/ 2147483647 w 3528"/>
              <a:gd name="T3" fmla="*/ 2147483647 h 2175"/>
              <a:gd name="T4" fmla="*/ 2147483647 w 3528"/>
              <a:gd name="T5" fmla="*/ 2147483647 h 2175"/>
              <a:gd name="T6" fmla="*/ 2147483647 w 3528"/>
              <a:gd name="T7" fmla="*/ 2147483647 h 2175"/>
              <a:gd name="T8" fmla="*/ 2147483647 w 3528"/>
              <a:gd name="T9" fmla="*/ 2147483647 h 2175"/>
              <a:gd name="T10" fmla="*/ 2147483647 w 3528"/>
              <a:gd name="T11" fmla="*/ 2147483647 h 2175"/>
              <a:gd name="T12" fmla="*/ 2147483647 w 3528"/>
              <a:gd name="T13" fmla="*/ 2147483647 h 2175"/>
              <a:gd name="T14" fmla="*/ 2147483647 w 3528"/>
              <a:gd name="T15" fmla="*/ 2147483647 h 2175"/>
              <a:gd name="T16" fmla="*/ 2147483647 w 3528"/>
              <a:gd name="T17" fmla="*/ 2147483647 h 2175"/>
              <a:gd name="T18" fmla="*/ 2147483647 w 3528"/>
              <a:gd name="T19" fmla="*/ 2147483647 h 2175"/>
              <a:gd name="T20" fmla="*/ 2147483647 w 3528"/>
              <a:gd name="T21" fmla="*/ 2147483647 h 2175"/>
              <a:gd name="T22" fmla="*/ 2147483647 w 3528"/>
              <a:gd name="T23" fmla="*/ 2147483647 h 2175"/>
              <a:gd name="T24" fmla="*/ 2147483647 w 3528"/>
              <a:gd name="T25" fmla="*/ 2147483647 h 2175"/>
              <a:gd name="T26" fmla="*/ 2147483647 w 3528"/>
              <a:gd name="T27" fmla="*/ 2147483647 h 2175"/>
              <a:gd name="T28" fmla="*/ 2147483647 w 3528"/>
              <a:gd name="T29" fmla="*/ 2147483647 h 2175"/>
              <a:gd name="T30" fmla="*/ 2147483647 w 3528"/>
              <a:gd name="T31" fmla="*/ 2147483647 h 2175"/>
              <a:gd name="T32" fmla="*/ 2147483647 w 3528"/>
              <a:gd name="T33" fmla="*/ 2147483647 h 2175"/>
              <a:gd name="T34" fmla="*/ 2147483647 w 3528"/>
              <a:gd name="T35" fmla="*/ 2147483647 h 2175"/>
              <a:gd name="T36" fmla="*/ 2147483647 w 3528"/>
              <a:gd name="T37" fmla="*/ 2147483647 h 2175"/>
              <a:gd name="T38" fmla="*/ 2147483647 w 3528"/>
              <a:gd name="T39" fmla="*/ 2147483647 h 2175"/>
              <a:gd name="T40" fmla="*/ 2147483647 w 3528"/>
              <a:gd name="T41" fmla="*/ 2147483647 h 2175"/>
              <a:gd name="T42" fmla="*/ 2147483647 w 3528"/>
              <a:gd name="T43" fmla="*/ 2147483647 h 2175"/>
              <a:gd name="T44" fmla="*/ 2147483647 w 3528"/>
              <a:gd name="T45" fmla="*/ 2147483647 h 2175"/>
              <a:gd name="T46" fmla="*/ 2147483647 w 3528"/>
              <a:gd name="T47" fmla="*/ 2147483647 h 2175"/>
              <a:gd name="T48" fmla="*/ 2147483647 w 3528"/>
              <a:gd name="T49" fmla="*/ 2147483647 h 2175"/>
              <a:gd name="T50" fmla="*/ 2147483647 w 3528"/>
              <a:gd name="T51" fmla="*/ 2147483647 h 2175"/>
              <a:gd name="T52" fmla="*/ 2147483647 w 3528"/>
              <a:gd name="T53" fmla="*/ 2147483647 h 2175"/>
              <a:gd name="T54" fmla="*/ 2147483647 w 3528"/>
              <a:gd name="T55" fmla="*/ 2147483647 h 2175"/>
              <a:gd name="T56" fmla="*/ 2147483647 w 3528"/>
              <a:gd name="T57" fmla="*/ 2147483647 h 2175"/>
              <a:gd name="T58" fmla="*/ 2147483647 w 3528"/>
              <a:gd name="T59" fmla="*/ 2147483647 h 2175"/>
              <a:gd name="T60" fmla="*/ 2147483647 w 3528"/>
              <a:gd name="T61" fmla="*/ 2147483647 h 2175"/>
              <a:gd name="T62" fmla="*/ 2147483647 w 3528"/>
              <a:gd name="T63" fmla="*/ 2147483647 h 2175"/>
              <a:gd name="T64" fmla="*/ 2147483647 w 3528"/>
              <a:gd name="T65" fmla="*/ 2147483647 h 2175"/>
              <a:gd name="T66" fmla="*/ 2147483647 w 3528"/>
              <a:gd name="T67" fmla="*/ 2147483647 h 2175"/>
              <a:gd name="T68" fmla="*/ 2147483647 w 3528"/>
              <a:gd name="T69" fmla="*/ 2147483647 h 2175"/>
              <a:gd name="T70" fmla="*/ 2147483647 w 3528"/>
              <a:gd name="T71" fmla="*/ 2147483647 h 2175"/>
              <a:gd name="T72" fmla="*/ 2147483647 w 3528"/>
              <a:gd name="T73" fmla="*/ 2147483647 h 2175"/>
              <a:gd name="T74" fmla="*/ 2147483647 w 3528"/>
              <a:gd name="T75" fmla="*/ 2147483647 h 2175"/>
              <a:gd name="T76" fmla="*/ 2147483647 w 3528"/>
              <a:gd name="T77" fmla="*/ 2147483647 h 2175"/>
              <a:gd name="T78" fmla="*/ 2147483647 w 3528"/>
              <a:gd name="T79" fmla="*/ 2147483647 h 2175"/>
              <a:gd name="T80" fmla="*/ 2147483647 w 3528"/>
              <a:gd name="T81" fmla="*/ 2147483647 h 2175"/>
              <a:gd name="T82" fmla="*/ 2147483647 w 3528"/>
              <a:gd name="T83" fmla="*/ 2147483647 h 2175"/>
              <a:gd name="T84" fmla="*/ 2147483647 w 3528"/>
              <a:gd name="T85" fmla="*/ 2147483647 h 2175"/>
              <a:gd name="T86" fmla="*/ 2147483647 w 3528"/>
              <a:gd name="T87" fmla="*/ 2147483647 h 2175"/>
              <a:gd name="T88" fmla="*/ 2147483647 w 3528"/>
              <a:gd name="T89" fmla="*/ 2147483647 h 2175"/>
              <a:gd name="T90" fmla="*/ 2147483647 w 3528"/>
              <a:gd name="T91" fmla="*/ 2147483647 h 2175"/>
              <a:gd name="T92" fmla="*/ 2147483647 w 3528"/>
              <a:gd name="T93" fmla="*/ 2147483647 h 2175"/>
              <a:gd name="T94" fmla="*/ 2147483647 w 3528"/>
              <a:gd name="T95" fmla="*/ 2147483647 h 217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528"/>
              <a:gd name="T145" fmla="*/ 0 h 2175"/>
              <a:gd name="T146" fmla="*/ 3528 w 3528"/>
              <a:gd name="T147" fmla="*/ 2175 h 217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528" h="2175">
                <a:moveTo>
                  <a:pt x="0" y="0"/>
                </a:moveTo>
                <a:lnTo>
                  <a:pt x="28" y="5"/>
                </a:lnTo>
                <a:lnTo>
                  <a:pt x="51" y="5"/>
                </a:lnTo>
                <a:lnTo>
                  <a:pt x="73" y="5"/>
                </a:lnTo>
                <a:lnTo>
                  <a:pt x="96" y="5"/>
                </a:lnTo>
                <a:lnTo>
                  <a:pt x="124" y="5"/>
                </a:lnTo>
                <a:lnTo>
                  <a:pt x="147" y="10"/>
                </a:lnTo>
                <a:lnTo>
                  <a:pt x="169" y="10"/>
                </a:lnTo>
                <a:lnTo>
                  <a:pt x="198" y="15"/>
                </a:lnTo>
                <a:lnTo>
                  <a:pt x="220" y="15"/>
                </a:lnTo>
                <a:lnTo>
                  <a:pt x="243" y="21"/>
                </a:lnTo>
                <a:lnTo>
                  <a:pt x="271" y="26"/>
                </a:lnTo>
                <a:lnTo>
                  <a:pt x="294" y="26"/>
                </a:lnTo>
                <a:lnTo>
                  <a:pt x="316" y="31"/>
                </a:lnTo>
                <a:lnTo>
                  <a:pt x="344" y="31"/>
                </a:lnTo>
                <a:lnTo>
                  <a:pt x="367" y="36"/>
                </a:lnTo>
                <a:lnTo>
                  <a:pt x="390" y="41"/>
                </a:lnTo>
                <a:lnTo>
                  <a:pt x="418" y="41"/>
                </a:lnTo>
                <a:lnTo>
                  <a:pt x="440" y="46"/>
                </a:lnTo>
                <a:lnTo>
                  <a:pt x="463" y="46"/>
                </a:lnTo>
                <a:lnTo>
                  <a:pt x="491" y="51"/>
                </a:lnTo>
                <a:lnTo>
                  <a:pt x="514" y="56"/>
                </a:lnTo>
                <a:lnTo>
                  <a:pt x="536" y="62"/>
                </a:lnTo>
                <a:lnTo>
                  <a:pt x="565" y="67"/>
                </a:lnTo>
                <a:lnTo>
                  <a:pt x="587" y="72"/>
                </a:lnTo>
                <a:lnTo>
                  <a:pt x="610" y="77"/>
                </a:lnTo>
                <a:lnTo>
                  <a:pt x="638" y="82"/>
                </a:lnTo>
                <a:lnTo>
                  <a:pt x="661" y="87"/>
                </a:lnTo>
                <a:lnTo>
                  <a:pt x="683" y="92"/>
                </a:lnTo>
                <a:lnTo>
                  <a:pt x="706" y="98"/>
                </a:lnTo>
                <a:lnTo>
                  <a:pt x="734" y="103"/>
                </a:lnTo>
                <a:lnTo>
                  <a:pt x="756" y="108"/>
                </a:lnTo>
                <a:lnTo>
                  <a:pt x="779" y="108"/>
                </a:lnTo>
                <a:lnTo>
                  <a:pt x="807" y="113"/>
                </a:lnTo>
                <a:lnTo>
                  <a:pt x="830" y="123"/>
                </a:lnTo>
                <a:lnTo>
                  <a:pt x="852" y="128"/>
                </a:lnTo>
                <a:lnTo>
                  <a:pt x="881" y="139"/>
                </a:lnTo>
                <a:lnTo>
                  <a:pt x="903" y="149"/>
                </a:lnTo>
                <a:lnTo>
                  <a:pt x="926" y="159"/>
                </a:lnTo>
                <a:lnTo>
                  <a:pt x="954" y="169"/>
                </a:lnTo>
                <a:lnTo>
                  <a:pt x="977" y="180"/>
                </a:lnTo>
                <a:lnTo>
                  <a:pt x="999" y="185"/>
                </a:lnTo>
                <a:lnTo>
                  <a:pt x="1027" y="195"/>
                </a:lnTo>
                <a:lnTo>
                  <a:pt x="1050" y="205"/>
                </a:lnTo>
                <a:lnTo>
                  <a:pt x="1073" y="216"/>
                </a:lnTo>
                <a:lnTo>
                  <a:pt x="1101" y="226"/>
                </a:lnTo>
                <a:lnTo>
                  <a:pt x="1123" y="236"/>
                </a:lnTo>
                <a:lnTo>
                  <a:pt x="1146" y="251"/>
                </a:lnTo>
                <a:lnTo>
                  <a:pt x="1174" y="267"/>
                </a:lnTo>
                <a:lnTo>
                  <a:pt x="1197" y="277"/>
                </a:lnTo>
                <a:lnTo>
                  <a:pt x="1219" y="292"/>
                </a:lnTo>
                <a:lnTo>
                  <a:pt x="1248" y="303"/>
                </a:lnTo>
                <a:lnTo>
                  <a:pt x="1270" y="318"/>
                </a:lnTo>
                <a:lnTo>
                  <a:pt x="1293" y="328"/>
                </a:lnTo>
                <a:lnTo>
                  <a:pt x="1315" y="339"/>
                </a:lnTo>
                <a:lnTo>
                  <a:pt x="1344" y="354"/>
                </a:lnTo>
                <a:lnTo>
                  <a:pt x="1366" y="364"/>
                </a:lnTo>
                <a:lnTo>
                  <a:pt x="1389" y="385"/>
                </a:lnTo>
                <a:lnTo>
                  <a:pt x="1417" y="400"/>
                </a:lnTo>
                <a:lnTo>
                  <a:pt x="1440" y="416"/>
                </a:lnTo>
                <a:lnTo>
                  <a:pt x="1462" y="431"/>
                </a:lnTo>
                <a:lnTo>
                  <a:pt x="1490" y="446"/>
                </a:lnTo>
                <a:lnTo>
                  <a:pt x="1513" y="457"/>
                </a:lnTo>
                <a:lnTo>
                  <a:pt x="1536" y="472"/>
                </a:lnTo>
                <a:lnTo>
                  <a:pt x="1564" y="482"/>
                </a:lnTo>
                <a:lnTo>
                  <a:pt x="1586" y="493"/>
                </a:lnTo>
                <a:lnTo>
                  <a:pt x="1609" y="503"/>
                </a:lnTo>
                <a:lnTo>
                  <a:pt x="1637" y="518"/>
                </a:lnTo>
                <a:lnTo>
                  <a:pt x="1660" y="529"/>
                </a:lnTo>
                <a:lnTo>
                  <a:pt x="1682" y="549"/>
                </a:lnTo>
                <a:lnTo>
                  <a:pt x="1711" y="564"/>
                </a:lnTo>
                <a:lnTo>
                  <a:pt x="1733" y="590"/>
                </a:lnTo>
                <a:lnTo>
                  <a:pt x="1756" y="616"/>
                </a:lnTo>
                <a:lnTo>
                  <a:pt x="1784" y="641"/>
                </a:lnTo>
                <a:lnTo>
                  <a:pt x="1806" y="667"/>
                </a:lnTo>
                <a:lnTo>
                  <a:pt x="1829" y="688"/>
                </a:lnTo>
                <a:lnTo>
                  <a:pt x="1857" y="708"/>
                </a:lnTo>
                <a:lnTo>
                  <a:pt x="1880" y="723"/>
                </a:lnTo>
                <a:lnTo>
                  <a:pt x="1902" y="739"/>
                </a:lnTo>
                <a:lnTo>
                  <a:pt x="1925" y="749"/>
                </a:lnTo>
                <a:lnTo>
                  <a:pt x="1953" y="765"/>
                </a:lnTo>
                <a:lnTo>
                  <a:pt x="1976" y="775"/>
                </a:lnTo>
                <a:lnTo>
                  <a:pt x="1998" y="790"/>
                </a:lnTo>
                <a:lnTo>
                  <a:pt x="2027" y="800"/>
                </a:lnTo>
                <a:lnTo>
                  <a:pt x="2049" y="816"/>
                </a:lnTo>
                <a:lnTo>
                  <a:pt x="2072" y="836"/>
                </a:lnTo>
                <a:lnTo>
                  <a:pt x="2100" y="862"/>
                </a:lnTo>
                <a:lnTo>
                  <a:pt x="2123" y="883"/>
                </a:lnTo>
                <a:lnTo>
                  <a:pt x="2145" y="908"/>
                </a:lnTo>
                <a:lnTo>
                  <a:pt x="2173" y="934"/>
                </a:lnTo>
                <a:lnTo>
                  <a:pt x="2196" y="954"/>
                </a:lnTo>
                <a:lnTo>
                  <a:pt x="2219" y="970"/>
                </a:lnTo>
                <a:lnTo>
                  <a:pt x="2247" y="990"/>
                </a:lnTo>
                <a:lnTo>
                  <a:pt x="2269" y="1006"/>
                </a:lnTo>
                <a:lnTo>
                  <a:pt x="2292" y="1026"/>
                </a:lnTo>
                <a:lnTo>
                  <a:pt x="2320" y="1052"/>
                </a:lnTo>
                <a:lnTo>
                  <a:pt x="2343" y="1088"/>
                </a:lnTo>
                <a:lnTo>
                  <a:pt x="2365" y="1129"/>
                </a:lnTo>
                <a:lnTo>
                  <a:pt x="2394" y="1170"/>
                </a:lnTo>
                <a:lnTo>
                  <a:pt x="2416" y="1206"/>
                </a:lnTo>
                <a:lnTo>
                  <a:pt x="2439" y="1247"/>
                </a:lnTo>
                <a:lnTo>
                  <a:pt x="2467" y="1278"/>
                </a:lnTo>
                <a:lnTo>
                  <a:pt x="2490" y="1298"/>
                </a:lnTo>
                <a:lnTo>
                  <a:pt x="2512" y="1324"/>
                </a:lnTo>
                <a:lnTo>
                  <a:pt x="2535" y="1339"/>
                </a:lnTo>
                <a:lnTo>
                  <a:pt x="2563" y="1360"/>
                </a:lnTo>
                <a:lnTo>
                  <a:pt x="2586" y="1380"/>
                </a:lnTo>
                <a:lnTo>
                  <a:pt x="2608" y="1406"/>
                </a:lnTo>
                <a:lnTo>
                  <a:pt x="2636" y="1426"/>
                </a:lnTo>
                <a:lnTo>
                  <a:pt x="2659" y="1447"/>
                </a:lnTo>
                <a:lnTo>
                  <a:pt x="2681" y="1473"/>
                </a:lnTo>
                <a:lnTo>
                  <a:pt x="2710" y="1493"/>
                </a:lnTo>
                <a:lnTo>
                  <a:pt x="2732" y="1514"/>
                </a:lnTo>
                <a:lnTo>
                  <a:pt x="2755" y="1534"/>
                </a:lnTo>
                <a:lnTo>
                  <a:pt x="2783" y="1550"/>
                </a:lnTo>
                <a:lnTo>
                  <a:pt x="2806" y="1565"/>
                </a:lnTo>
                <a:lnTo>
                  <a:pt x="2828" y="1580"/>
                </a:lnTo>
                <a:lnTo>
                  <a:pt x="2856" y="1596"/>
                </a:lnTo>
                <a:lnTo>
                  <a:pt x="2879" y="1611"/>
                </a:lnTo>
                <a:lnTo>
                  <a:pt x="2902" y="1632"/>
                </a:lnTo>
                <a:lnTo>
                  <a:pt x="2930" y="1652"/>
                </a:lnTo>
                <a:lnTo>
                  <a:pt x="2952" y="1683"/>
                </a:lnTo>
                <a:lnTo>
                  <a:pt x="2975" y="1719"/>
                </a:lnTo>
                <a:lnTo>
                  <a:pt x="3003" y="1755"/>
                </a:lnTo>
                <a:lnTo>
                  <a:pt x="3026" y="1791"/>
                </a:lnTo>
                <a:lnTo>
                  <a:pt x="3048" y="1821"/>
                </a:lnTo>
                <a:lnTo>
                  <a:pt x="3077" y="1852"/>
                </a:lnTo>
                <a:lnTo>
                  <a:pt x="3099" y="1878"/>
                </a:lnTo>
                <a:lnTo>
                  <a:pt x="3122" y="1898"/>
                </a:lnTo>
                <a:lnTo>
                  <a:pt x="3144" y="1919"/>
                </a:lnTo>
                <a:lnTo>
                  <a:pt x="3173" y="1939"/>
                </a:lnTo>
                <a:lnTo>
                  <a:pt x="3195" y="1960"/>
                </a:lnTo>
                <a:lnTo>
                  <a:pt x="3218" y="1980"/>
                </a:lnTo>
                <a:lnTo>
                  <a:pt x="3246" y="1996"/>
                </a:lnTo>
                <a:lnTo>
                  <a:pt x="3269" y="2011"/>
                </a:lnTo>
                <a:lnTo>
                  <a:pt x="3291" y="2027"/>
                </a:lnTo>
                <a:lnTo>
                  <a:pt x="3319" y="2042"/>
                </a:lnTo>
                <a:lnTo>
                  <a:pt x="3342" y="2052"/>
                </a:lnTo>
                <a:lnTo>
                  <a:pt x="3365" y="2063"/>
                </a:lnTo>
                <a:lnTo>
                  <a:pt x="3393" y="2073"/>
                </a:lnTo>
                <a:lnTo>
                  <a:pt x="3415" y="2088"/>
                </a:lnTo>
                <a:lnTo>
                  <a:pt x="3438" y="2104"/>
                </a:lnTo>
                <a:lnTo>
                  <a:pt x="3466" y="2119"/>
                </a:lnTo>
                <a:lnTo>
                  <a:pt x="3489" y="2140"/>
                </a:lnTo>
                <a:lnTo>
                  <a:pt x="3511" y="2160"/>
                </a:lnTo>
                <a:lnTo>
                  <a:pt x="3528" y="2175"/>
                </a:lnTo>
              </a:path>
            </a:pathLst>
          </a:custGeom>
          <a:noFill/>
          <a:ln w="38100">
            <a:solidFill>
              <a:srgbClr val="00FF00"/>
            </a:solidFill>
            <a:round/>
            <a:headEnd/>
            <a:tailEnd/>
          </a:ln>
        </p:spPr>
        <p:txBody>
          <a:bodyPr/>
          <a:lstStyle/>
          <a:p>
            <a:endParaRPr lang="en-US"/>
          </a:p>
        </p:txBody>
      </p:sp>
      <p:sp>
        <p:nvSpPr>
          <p:cNvPr id="67652" name="Freeform 69"/>
          <p:cNvSpPr>
            <a:spLocks/>
          </p:cNvSpPr>
          <p:nvPr/>
        </p:nvSpPr>
        <p:spPr bwMode="auto">
          <a:xfrm>
            <a:off x="1373188" y="1624013"/>
            <a:ext cx="5986462" cy="4121150"/>
          </a:xfrm>
          <a:custGeom>
            <a:avLst/>
            <a:gdLst>
              <a:gd name="T0" fmla="*/ 2147483647 w 3771"/>
              <a:gd name="T1" fmla="*/ 0 h 2596"/>
              <a:gd name="T2" fmla="*/ 2147483647 w 3771"/>
              <a:gd name="T3" fmla="*/ 2147483647 h 2596"/>
              <a:gd name="T4" fmla="*/ 2147483647 w 3771"/>
              <a:gd name="T5" fmla="*/ 2147483647 h 2596"/>
              <a:gd name="T6" fmla="*/ 2147483647 w 3771"/>
              <a:gd name="T7" fmla="*/ 2147483647 h 2596"/>
              <a:gd name="T8" fmla="*/ 2147483647 w 3771"/>
              <a:gd name="T9" fmla="*/ 2147483647 h 2596"/>
              <a:gd name="T10" fmla="*/ 2147483647 w 3771"/>
              <a:gd name="T11" fmla="*/ 2147483647 h 2596"/>
              <a:gd name="T12" fmla="*/ 2147483647 w 3771"/>
              <a:gd name="T13" fmla="*/ 2147483647 h 2596"/>
              <a:gd name="T14" fmla="*/ 2147483647 w 3771"/>
              <a:gd name="T15" fmla="*/ 2147483647 h 2596"/>
              <a:gd name="T16" fmla="*/ 2147483647 w 3771"/>
              <a:gd name="T17" fmla="*/ 2147483647 h 2596"/>
              <a:gd name="T18" fmla="*/ 2147483647 w 3771"/>
              <a:gd name="T19" fmla="*/ 2147483647 h 2596"/>
              <a:gd name="T20" fmla="*/ 2147483647 w 3771"/>
              <a:gd name="T21" fmla="*/ 2147483647 h 2596"/>
              <a:gd name="T22" fmla="*/ 2147483647 w 3771"/>
              <a:gd name="T23" fmla="*/ 2147483647 h 2596"/>
              <a:gd name="T24" fmla="*/ 2147483647 w 3771"/>
              <a:gd name="T25" fmla="*/ 2147483647 h 2596"/>
              <a:gd name="T26" fmla="*/ 2147483647 w 3771"/>
              <a:gd name="T27" fmla="*/ 2147483647 h 2596"/>
              <a:gd name="T28" fmla="*/ 2147483647 w 3771"/>
              <a:gd name="T29" fmla="*/ 2147483647 h 2596"/>
              <a:gd name="T30" fmla="*/ 2147483647 w 3771"/>
              <a:gd name="T31" fmla="*/ 2147483647 h 2596"/>
              <a:gd name="T32" fmla="*/ 2147483647 w 3771"/>
              <a:gd name="T33" fmla="*/ 2147483647 h 2596"/>
              <a:gd name="T34" fmla="*/ 2147483647 w 3771"/>
              <a:gd name="T35" fmla="*/ 2147483647 h 2596"/>
              <a:gd name="T36" fmla="*/ 2147483647 w 3771"/>
              <a:gd name="T37" fmla="*/ 2147483647 h 2596"/>
              <a:gd name="T38" fmla="*/ 2147483647 w 3771"/>
              <a:gd name="T39" fmla="*/ 2147483647 h 2596"/>
              <a:gd name="T40" fmla="*/ 2147483647 w 3771"/>
              <a:gd name="T41" fmla="*/ 2147483647 h 2596"/>
              <a:gd name="T42" fmla="*/ 2147483647 w 3771"/>
              <a:gd name="T43" fmla="*/ 2147483647 h 2596"/>
              <a:gd name="T44" fmla="*/ 2147483647 w 3771"/>
              <a:gd name="T45" fmla="*/ 2147483647 h 2596"/>
              <a:gd name="T46" fmla="*/ 2147483647 w 3771"/>
              <a:gd name="T47" fmla="*/ 2147483647 h 2596"/>
              <a:gd name="T48" fmla="*/ 2147483647 w 3771"/>
              <a:gd name="T49" fmla="*/ 2147483647 h 2596"/>
              <a:gd name="T50" fmla="*/ 2147483647 w 3771"/>
              <a:gd name="T51" fmla="*/ 2147483647 h 2596"/>
              <a:gd name="T52" fmla="*/ 2147483647 w 3771"/>
              <a:gd name="T53" fmla="*/ 2147483647 h 2596"/>
              <a:gd name="T54" fmla="*/ 2147483647 w 3771"/>
              <a:gd name="T55" fmla="*/ 2147483647 h 2596"/>
              <a:gd name="T56" fmla="*/ 2147483647 w 3771"/>
              <a:gd name="T57" fmla="*/ 2147483647 h 2596"/>
              <a:gd name="T58" fmla="*/ 2147483647 w 3771"/>
              <a:gd name="T59" fmla="*/ 2147483647 h 2596"/>
              <a:gd name="T60" fmla="*/ 2147483647 w 3771"/>
              <a:gd name="T61" fmla="*/ 2147483647 h 2596"/>
              <a:gd name="T62" fmla="*/ 2147483647 w 3771"/>
              <a:gd name="T63" fmla="*/ 2147483647 h 2596"/>
              <a:gd name="T64" fmla="*/ 2147483647 w 3771"/>
              <a:gd name="T65" fmla="*/ 2147483647 h 2596"/>
              <a:gd name="T66" fmla="*/ 2147483647 w 3771"/>
              <a:gd name="T67" fmla="*/ 2147483647 h 2596"/>
              <a:gd name="T68" fmla="*/ 2147483647 w 3771"/>
              <a:gd name="T69" fmla="*/ 2147483647 h 2596"/>
              <a:gd name="T70" fmla="*/ 2147483647 w 3771"/>
              <a:gd name="T71" fmla="*/ 2147483647 h 2596"/>
              <a:gd name="T72" fmla="*/ 2147483647 w 3771"/>
              <a:gd name="T73" fmla="*/ 2147483647 h 2596"/>
              <a:gd name="T74" fmla="*/ 2147483647 w 3771"/>
              <a:gd name="T75" fmla="*/ 2147483647 h 2596"/>
              <a:gd name="T76" fmla="*/ 2147483647 w 3771"/>
              <a:gd name="T77" fmla="*/ 2147483647 h 2596"/>
              <a:gd name="T78" fmla="*/ 2147483647 w 3771"/>
              <a:gd name="T79" fmla="*/ 2147483647 h 2596"/>
              <a:gd name="T80" fmla="*/ 2147483647 w 3771"/>
              <a:gd name="T81" fmla="*/ 2147483647 h 2596"/>
              <a:gd name="T82" fmla="*/ 2147483647 w 3771"/>
              <a:gd name="T83" fmla="*/ 2147483647 h 2596"/>
              <a:gd name="T84" fmla="*/ 2147483647 w 3771"/>
              <a:gd name="T85" fmla="*/ 2147483647 h 2596"/>
              <a:gd name="T86" fmla="*/ 2147483647 w 3771"/>
              <a:gd name="T87" fmla="*/ 2147483647 h 2596"/>
              <a:gd name="T88" fmla="*/ 2147483647 w 3771"/>
              <a:gd name="T89" fmla="*/ 2147483647 h 2596"/>
              <a:gd name="T90" fmla="*/ 2147483647 w 3771"/>
              <a:gd name="T91" fmla="*/ 2147483647 h 2596"/>
              <a:gd name="T92" fmla="*/ 2147483647 w 3771"/>
              <a:gd name="T93" fmla="*/ 2147483647 h 2596"/>
              <a:gd name="T94" fmla="*/ 2147483647 w 3771"/>
              <a:gd name="T95" fmla="*/ 2147483647 h 2596"/>
              <a:gd name="T96" fmla="*/ 2147483647 w 3771"/>
              <a:gd name="T97" fmla="*/ 2147483647 h 2596"/>
              <a:gd name="T98" fmla="*/ 2147483647 w 3771"/>
              <a:gd name="T99" fmla="*/ 2147483647 h 259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771"/>
              <a:gd name="T151" fmla="*/ 0 h 2596"/>
              <a:gd name="T152" fmla="*/ 3771 w 3771"/>
              <a:gd name="T153" fmla="*/ 2596 h 259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771" h="2596">
                <a:moveTo>
                  <a:pt x="0" y="0"/>
                </a:moveTo>
                <a:lnTo>
                  <a:pt x="57" y="0"/>
                </a:lnTo>
                <a:lnTo>
                  <a:pt x="108" y="0"/>
                </a:lnTo>
                <a:lnTo>
                  <a:pt x="158" y="0"/>
                </a:lnTo>
                <a:lnTo>
                  <a:pt x="204" y="5"/>
                </a:lnTo>
                <a:lnTo>
                  <a:pt x="243" y="5"/>
                </a:lnTo>
                <a:lnTo>
                  <a:pt x="277" y="5"/>
                </a:lnTo>
                <a:lnTo>
                  <a:pt x="305" y="5"/>
                </a:lnTo>
                <a:lnTo>
                  <a:pt x="328" y="10"/>
                </a:lnTo>
                <a:lnTo>
                  <a:pt x="345" y="10"/>
                </a:lnTo>
                <a:lnTo>
                  <a:pt x="367" y="15"/>
                </a:lnTo>
                <a:lnTo>
                  <a:pt x="390" y="21"/>
                </a:lnTo>
                <a:lnTo>
                  <a:pt x="412" y="26"/>
                </a:lnTo>
                <a:lnTo>
                  <a:pt x="435" y="31"/>
                </a:lnTo>
                <a:lnTo>
                  <a:pt x="463" y="36"/>
                </a:lnTo>
                <a:lnTo>
                  <a:pt x="486" y="46"/>
                </a:lnTo>
                <a:lnTo>
                  <a:pt x="514" y="51"/>
                </a:lnTo>
                <a:lnTo>
                  <a:pt x="537" y="56"/>
                </a:lnTo>
                <a:lnTo>
                  <a:pt x="559" y="62"/>
                </a:lnTo>
                <a:lnTo>
                  <a:pt x="587" y="72"/>
                </a:lnTo>
                <a:lnTo>
                  <a:pt x="610" y="77"/>
                </a:lnTo>
                <a:lnTo>
                  <a:pt x="633" y="82"/>
                </a:lnTo>
                <a:lnTo>
                  <a:pt x="661" y="87"/>
                </a:lnTo>
                <a:lnTo>
                  <a:pt x="683" y="98"/>
                </a:lnTo>
                <a:lnTo>
                  <a:pt x="706" y="103"/>
                </a:lnTo>
                <a:lnTo>
                  <a:pt x="734" y="113"/>
                </a:lnTo>
                <a:lnTo>
                  <a:pt x="757" y="123"/>
                </a:lnTo>
                <a:lnTo>
                  <a:pt x="779" y="133"/>
                </a:lnTo>
                <a:lnTo>
                  <a:pt x="808" y="144"/>
                </a:lnTo>
                <a:lnTo>
                  <a:pt x="830" y="159"/>
                </a:lnTo>
                <a:lnTo>
                  <a:pt x="853" y="169"/>
                </a:lnTo>
                <a:lnTo>
                  <a:pt x="881" y="180"/>
                </a:lnTo>
                <a:lnTo>
                  <a:pt x="904" y="190"/>
                </a:lnTo>
                <a:lnTo>
                  <a:pt x="926" y="195"/>
                </a:lnTo>
                <a:lnTo>
                  <a:pt x="949" y="205"/>
                </a:lnTo>
                <a:lnTo>
                  <a:pt x="977" y="216"/>
                </a:lnTo>
                <a:lnTo>
                  <a:pt x="999" y="226"/>
                </a:lnTo>
                <a:lnTo>
                  <a:pt x="1022" y="231"/>
                </a:lnTo>
                <a:lnTo>
                  <a:pt x="1050" y="246"/>
                </a:lnTo>
                <a:lnTo>
                  <a:pt x="1073" y="257"/>
                </a:lnTo>
                <a:lnTo>
                  <a:pt x="1095" y="272"/>
                </a:lnTo>
                <a:lnTo>
                  <a:pt x="1124" y="287"/>
                </a:lnTo>
                <a:lnTo>
                  <a:pt x="1146" y="308"/>
                </a:lnTo>
                <a:lnTo>
                  <a:pt x="1169" y="328"/>
                </a:lnTo>
                <a:lnTo>
                  <a:pt x="1197" y="349"/>
                </a:lnTo>
                <a:lnTo>
                  <a:pt x="1220" y="369"/>
                </a:lnTo>
                <a:lnTo>
                  <a:pt x="1242" y="390"/>
                </a:lnTo>
                <a:lnTo>
                  <a:pt x="1270" y="405"/>
                </a:lnTo>
                <a:lnTo>
                  <a:pt x="1293" y="426"/>
                </a:lnTo>
                <a:lnTo>
                  <a:pt x="1316" y="446"/>
                </a:lnTo>
                <a:lnTo>
                  <a:pt x="1344" y="467"/>
                </a:lnTo>
                <a:lnTo>
                  <a:pt x="1366" y="493"/>
                </a:lnTo>
                <a:lnTo>
                  <a:pt x="1389" y="518"/>
                </a:lnTo>
                <a:lnTo>
                  <a:pt x="1417" y="544"/>
                </a:lnTo>
                <a:lnTo>
                  <a:pt x="1440" y="570"/>
                </a:lnTo>
                <a:lnTo>
                  <a:pt x="1462" y="595"/>
                </a:lnTo>
                <a:lnTo>
                  <a:pt x="1491" y="616"/>
                </a:lnTo>
                <a:lnTo>
                  <a:pt x="1513" y="641"/>
                </a:lnTo>
                <a:lnTo>
                  <a:pt x="1536" y="662"/>
                </a:lnTo>
                <a:lnTo>
                  <a:pt x="1558" y="682"/>
                </a:lnTo>
                <a:lnTo>
                  <a:pt x="1587" y="708"/>
                </a:lnTo>
                <a:lnTo>
                  <a:pt x="1609" y="734"/>
                </a:lnTo>
                <a:lnTo>
                  <a:pt x="1632" y="765"/>
                </a:lnTo>
                <a:lnTo>
                  <a:pt x="1660" y="790"/>
                </a:lnTo>
                <a:lnTo>
                  <a:pt x="1683" y="821"/>
                </a:lnTo>
                <a:lnTo>
                  <a:pt x="1705" y="852"/>
                </a:lnTo>
                <a:lnTo>
                  <a:pt x="1733" y="877"/>
                </a:lnTo>
                <a:lnTo>
                  <a:pt x="1756" y="898"/>
                </a:lnTo>
                <a:lnTo>
                  <a:pt x="1779" y="918"/>
                </a:lnTo>
                <a:lnTo>
                  <a:pt x="1807" y="939"/>
                </a:lnTo>
                <a:lnTo>
                  <a:pt x="1829" y="959"/>
                </a:lnTo>
                <a:lnTo>
                  <a:pt x="1852" y="980"/>
                </a:lnTo>
                <a:lnTo>
                  <a:pt x="1880" y="1001"/>
                </a:lnTo>
                <a:lnTo>
                  <a:pt x="1903" y="1021"/>
                </a:lnTo>
                <a:lnTo>
                  <a:pt x="1925" y="1047"/>
                </a:lnTo>
                <a:lnTo>
                  <a:pt x="1954" y="1077"/>
                </a:lnTo>
                <a:lnTo>
                  <a:pt x="1976" y="1113"/>
                </a:lnTo>
                <a:lnTo>
                  <a:pt x="1999" y="1154"/>
                </a:lnTo>
                <a:lnTo>
                  <a:pt x="2027" y="1195"/>
                </a:lnTo>
                <a:lnTo>
                  <a:pt x="2049" y="1237"/>
                </a:lnTo>
                <a:lnTo>
                  <a:pt x="2072" y="1272"/>
                </a:lnTo>
                <a:lnTo>
                  <a:pt x="2100" y="1303"/>
                </a:lnTo>
                <a:lnTo>
                  <a:pt x="2123" y="1329"/>
                </a:lnTo>
                <a:lnTo>
                  <a:pt x="2145" y="1349"/>
                </a:lnTo>
                <a:lnTo>
                  <a:pt x="2168" y="1370"/>
                </a:lnTo>
                <a:lnTo>
                  <a:pt x="2196" y="1385"/>
                </a:lnTo>
                <a:lnTo>
                  <a:pt x="2219" y="1401"/>
                </a:lnTo>
                <a:lnTo>
                  <a:pt x="2241" y="1421"/>
                </a:lnTo>
                <a:lnTo>
                  <a:pt x="2270" y="1442"/>
                </a:lnTo>
                <a:lnTo>
                  <a:pt x="2292" y="1462"/>
                </a:lnTo>
                <a:lnTo>
                  <a:pt x="2315" y="1493"/>
                </a:lnTo>
                <a:lnTo>
                  <a:pt x="2343" y="1524"/>
                </a:lnTo>
                <a:lnTo>
                  <a:pt x="2366" y="1555"/>
                </a:lnTo>
                <a:lnTo>
                  <a:pt x="2388" y="1585"/>
                </a:lnTo>
                <a:lnTo>
                  <a:pt x="2416" y="1621"/>
                </a:lnTo>
                <a:lnTo>
                  <a:pt x="2439" y="1647"/>
                </a:lnTo>
                <a:lnTo>
                  <a:pt x="2462" y="1673"/>
                </a:lnTo>
                <a:lnTo>
                  <a:pt x="2490" y="1693"/>
                </a:lnTo>
                <a:lnTo>
                  <a:pt x="2512" y="1714"/>
                </a:lnTo>
                <a:lnTo>
                  <a:pt x="2535" y="1739"/>
                </a:lnTo>
                <a:lnTo>
                  <a:pt x="2563" y="1770"/>
                </a:lnTo>
                <a:lnTo>
                  <a:pt x="2586" y="1811"/>
                </a:lnTo>
                <a:lnTo>
                  <a:pt x="2608" y="1857"/>
                </a:lnTo>
                <a:lnTo>
                  <a:pt x="2637" y="1904"/>
                </a:lnTo>
                <a:lnTo>
                  <a:pt x="2659" y="1945"/>
                </a:lnTo>
                <a:lnTo>
                  <a:pt x="2682" y="1986"/>
                </a:lnTo>
                <a:lnTo>
                  <a:pt x="2710" y="2016"/>
                </a:lnTo>
                <a:lnTo>
                  <a:pt x="2733" y="2042"/>
                </a:lnTo>
                <a:lnTo>
                  <a:pt x="2755" y="2063"/>
                </a:lnTo>
                <a:lnTo>
                  <a:pt x="2778" y="2083"/>
                </a:lnTo>
                <a:lnTo>
                  <a:pt x="2806" y="2104"/>
                </a:lnTo>
                <a:lnTo>
                  <a:pt x="2829" y="2119"/>
                </a:lnTo>
                <a:lnTo>
                  <a:pt x="2851" y="2140"/>
                </a:lnTo>
                <a:lnTo>
                  <a:pt x="2879" y="2160"/>
                </a:lnTo>
                <a:lnTo>
                  <a:pt x="2902" y="2181"/>
                </a:lnTo>
                <a:lnTo>
                  <a:pt x="2924" y="2201"/>
                </a:lnTo>
                <a:lnTo>
                  <a:pt x="2953" y="2216"/>
                </a:lnTo>
                <a:lnTo>
                  <a:pt x="2975" y="2237"/>
                </a:lnTo>
                <a:lnTo>
                  <a:pt x="2998" y="2252"/>
                </a:lnTo>
                <a:lnTo>
                  <a:pt x="3026" y="2263"/>
                </a:lnTo>
                <a:lnTo>
                  <a:pt x="3049" y="2278"/>
                </a:lnTo>
                <a:lnTo>
                  <a:pt x="3071" y="2288"/>
                </a:lnTo>
                <a:lnTo>
                  <a:pt x="3099" y="2299"/>
                </a:lnTo>
                <a:lnTo>
                  <a:pt x="3122" y="2309"/>
                </a:lnTo>
                <a:lnTo>
                  <a:pt x="3145" y="2324"/>
                </a:lnTo>
                <a:lnTo>
                  <a:pt x="3173" y="2340"/>
                </a:lnTo>
                <a:lnTo>
                  <a:pt x="3195" y="2360"/>
                </a:lnTo>
                <a:lnTo>
                  <a:pt x="3218" y="2381"/>
                </a:lnTo>
                <a:lnTo>
                  <a:pt x="3246" y="2406"/>
                </a:lnTo>
                <a:lnTo>
                  <a:pt x="3269" y="2427"/>
                </a:lnTo>
                <a:lnTo>
                  <a:pt x="3291" y="2447"/>
                </a:lnTo>
                <a:lnTo>
                  <a:pt x="3320" y="2463"/>
                </a:lnTo>
                <a:lnTo>
                  <a:pt x="3342" y="2478"/>
                </a:lnTo>
                <a:lnTo>
                  <a:pt x="3365" y="2488"/>
                </a:lnTo>
                <a:lnTo>
                  <a:pt x="3387" y="2499"/>
                </a:lnTo>
                <a:lnTo>
                  <a:pt x="3416" y="2504"/>
                </a:lnTo>
                <a:lnTo>
                  <a:pt x="3438" y="2514"/>
                </a:lnTo>
                <a:lnTo>
                  <a:pt x="3461" y="2524"/>
                </a:lnTo>
                <a:lnTo>
                  <a:pt x="3489" y="2529"/>
                </a:lnTo>
                <a:lnTo>
                  <a:pt x="3512" y="2540"/>
                </a:lnTo>
                <a:lnTo>
                  <a:pt x="3534" y="2545"/>
                </a:lnTo>
                <a:lnTo>
                  <a:pt x="3562" y="2550"/>
                </a:lnTo>
                <a:lnTo>
                  <a:pt x="3585" y="2555"/>
                </a:lnTo>
                <a:lnTo>
                  <a:pt x="3608" y="2560"/>
                </a:lnTo>
                <a:lnTo>
                  <a:pt x="3636" y="2560"/>
                </a:lnTo>
                <a:lnTo>
                  <a:pt x="3658" y="2565"/>
                </a:lnTo>
                <a:lnTo>
                  <a:pt x="3681" y="2571"/>
                </a:lnTo>
                <a:lnTo>
                  <a:pt x="3709" y="2581"/>
                </a:lnTo>
                <a:lnTo>
                  <a:pt x="3732" y="2586"/>
                </a:lnTo>
                <a:lnTo>
                  <a:pt x="3754" y="2591"/>
                </a:lnTo>
                <a:lnTo>
                  <a:pt x="3771" y="2596"/>
                </a:lnTo>
              </a:path>
            </a:pathLst>
          </a:custGeom>
          <a:noFill/>
          <a:ln w="38100">
            <a:solidFill>
              <a:srgbClr val="333399"/>
            </a:solidFill>
            <a:round/>
            <a:headEnd/>
            <a:tailEnd/>
          </a:ln>
        </p:spPr>
        <p:txBody>
          <a:bodyPr/>
          <a:lstStyle/>
          <a:p>
            <a:endParaRPr lang="en-US"/>
          </a:p>
        </p:txBody>
      </p:sp>
      <p:sp>
        <p:nvSpPr>
          <p:cNvPr id="1251399" name="Line 71"/>
          <p:cNvSpPr>
            <a:spLocks noChangeShapeType="1"/>
          </p:cNvSpPr>
          <p:nvPr/>
        </p:nvSpPr>
        <p:spPr bwMode="auto">
          <a:xfrm flipH="1">
            <a:off x="4800600" y="3733800"/>
            <a:ext cx="2362200" cy="0"/>
          </a:xfrm>
          <a:prstGeom prst="line">
            <a:avLst/>
          </a:prstGeom>
          <a:noFill/>
          <a:ln w="76200">
            <a:solidFill>
              <a:schemeClr val="tx1"/>
            </a:solidFill>
            <a:round/>
            <a:headEnd/>
            <a:tailEnd type="triangle" w="med" len="med"/>
          </a:ln>
        </p:spPr>
        <p:txBody>
          <a:bodyPr anchor="ctr">
            <a:spAutoFit/>
          </a:bodyPr>
          <a:lstStyle/>
          <a:p>
            <a:endParaRPr lang="en-US"/>
          </a:p>
        </p:txBody>
      </p:sp>
      <p:sp>
        <p:nvSpPr>
          <p:cNvPr id="67654" name="Text Box 76"/>
          <p:cNvSpPr txBox="1">
            <a:spLocks noChangeArrowheads="1"/>
          </p:cNvSpPr>
          <p:nvPr/>
        </p:nvSpPr>
        <p:spPr bwMode="auto">
          <a:xfrm>
            <a:off x="77788" y="6561138"/>
            <a:ext cx="3152775" cy="257175"/>
          </a:xfrm>
          <a:prstGeom prst="rect">
            <a:avLst/>
          </a:prstGeom>
          <a:noFill/>
          <a:ln w="9525">
            <a:noFill/>
            <a:miter lim="800000"/>
            <a:headEnd/>
            <a:tailEnd/>
          </a:ln>
        </p:spPr>
        <p:txBody>
          <a:bodyPr>
            <a:spAutoFit/>
          </a:bodyPr>
          <a:lstStyle/>
          <a:p>
            <a:pPr eaLnBrk="0" hangingPunct="0">
              <a:lnSpc>
                <a:spcPct val="90000"/>
              </a:lnSpc>
              <a:spcBef>
                <a:spcPct val="50000"/>
              </a:spcBef>
            </a:pPr>
            <a:r>
              <a:rPr lang="en-US" sz="1200">
                <a:ea typeface="ＭＳ Ｐゴシック"/>
                <a:cs typeface="ＭＳ Ｐゴシック"/>
              </a:rPr>
              <a:t>Source: Dennis et al, 2005.</a:t>
            </a:r>
          </a:p>
        </p:txBody>
      </p:sp>
      <p:sp>
        <p:nvSpPr>
          <p:cNvPr id="67655" name="Text Box 77"/>
          <p:cNvSpPr txBox="1">
            <a:spLocks noChangeArrowheads="1"/>
          </p:cNvSpPr>
          <p:nvPr/>
        </p:nvSpPr>
        <p:spPr bwMode="auto">
          <a:xfrm rot="16200000" flipH="1">
            <a:off x="4121944" y="2742406"/>
            <a:ext cx="488950" cy="7011988"/>
          </a:xfrm>
          <a:prstGeom prst="rect">
            <a:avLst/>
          </a:prstGeom>
          <a:noFill/>
          <a:ln w="9525">
            <a:noFill/>
            <a:miter lim="800000"/>
            <a:headEnd/>
            <a:tailEnd/>
          </a:ln>
        </p:spPr>
        <p:txBody>
          <a:bodyPr vert="eaVert">
            <a:spAutoFit/>
          </a:bodyPr>
          <a:lstStyle/>
          <a:p>
            <a:pPr eaLnBrk="0" hangingPunct="0">
              <a:spcBef>
                <a:spcPct val="50000"/>
              </a:spcBef>
            </a:pPr>
            <a:r>
              <a:rPr lang="en-US" sz="2000">
                <a:ea typeface="ＭＳ Ｐゴシック"/>
                <a:cs typeface="ＭＳ Ｐゴシック"/>
              </a:rPr>
              <a:t>         Years from first use to 1+ years abstinence</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251399"/>
                                        </p:tgtEl>
                                        <p:attrNameLst>
                                          <p:attrName>style.visibility</p:attrName>
                                        </p:attrNameLst>
                                      </p:cBhvr>
                                      <p:to>
                                        <p:strVal val="visible"/>
                                      </p:to>
                                    </p:set>
                                    <p:animEffect transition="in" filter="wipe(right)">
                                      <p:cBhvr>
                                        <p:cTn id="7" dur="500"/>
                                        <p:tgtEl>
                                          <p:spTgt spid="1251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139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457200" y="457200"/>
            <a:ext cx="8229600" cy="1390650"/>
          </a:xfrm>
        </p:spPr>
        <p:txBody>
          <a:bodyPr/>
          <a:lstStyle/>
          <a:p>
            <a:r>
              <a:rPr lang="en-US" sz="3200" smtClean="0"/>
              <a:t>Outline: </a:t>
            </a:r>
            <a:br>
              <a:rPr lang="en-US" sz="3200" smtClean="0"/>
            </a:br>
            <a:r>
              <a:rPr lang="en-US" sz="3200" smtClean="0"/>
              <a:t>What do we know about which factors….</a:t>
            </a:r>
            <a:r>
              <a:rPr lang="en-US" sz="3600" smtClean="0"/>
              <a:t/>
            </a:r>
            <a:br>
              <a:rPr lang="en-US" sz="3600" smtClean="0"/>
            </a:br>
            <a:endParaRPr lang="en-US" sz="3600" smtClean="0"/>
          </a:p>
        </p:txBody>
      </p:sp>
      <p:sp>
        <p:nvSpPr>
          <p:cNvPr id="3" name="Content Placeholder 2"/>
          <p:cNvSpPr>
            <a:spLocks noGrp="1"/>
          </p:cNvSpPr>
          <p:nvPr>
            <p:ph idx="1"/>
          </p:nvPr>
        </p:nvSpPr>
        <p:spPr/>
        <p:txBody>
          <a:bodyPr>
            <a:normAutofit/>
          </a:bodyPr>
          <a:lstStyle/>
          <a:p>
            <a:pPr marL="274320" indent="-274320" fontAlgn="auto">
              <a:spcAft>
                <a:spcPts val="0"/>
              </a:spcAft>
              <a:buClr>
                <a:schemeClr val="accent3"/>
              </a:buClr>
              <a:buFont typeface="Wingdings 2"/>
              <a:buChar char=""/>
              <a:defRPr/>
            </a:pPr>
            <a:r>
              <a:rPr lang="en-US" sz="3200" dirty="0" smtClean="0">
                <a:solidFill>
                  <a:schemeClr val="bg1">
                    <a:lumMod val="85000"/>
                  </a:schemeClr>
                </a:solidFill>
              </a:rPr>
              <a:t>mobilize </a:t>
            </a:r>
            <a:r>
              <a:rPr lang="en-US" sz="3200" dirty="0">
                <a:solidFill>
                  <a:schemeClr val="bg1">
                    <a:lumMod val="85000"/>
                  </a:schemeClr>
                </a:solidFill>
              </a:rPr>
              <a:t>behavior change and lead to </a:t>
            </a:r>
            <a:r>
              <a:rPr lang="en-US" sz="3200" dirty="0" smtClean="0">
                <a:solidFill>
                  <a:schemeClr val="bg1">
                    <a:lumMod val="85000"/>
                  </a:schemeClr>
                </a:solidFill>
              </a:rPr>
              <a:t>addiction recovery</a:t>
            </a:r>
          </a:p>
          <a:p>
            <a:pPr marL="274320" indent="-274320" fontAlgn="auto">
              <a:spcAft>
                <a:spcPts val="0"/>
              </a:spcAft>
              <a:buClr>
                <a:schemeClr val="accent3"/>
              </a:buClr>
              <a:buFont typeface="Wingdings 2"/>
              <a:buChar char=""/>
              <a:defRPr/>
            </a:pPr>
            <a:endParaRPr lang="en-US" sz="3200" dirty="0" smtClean="0"/>
          </a:p>
          <a:p>
            <a:pPr marL="274320" indent="-274320" fontAlgn="auto">
              <a:spcAft>
                <a:spcPts val="0"/>
              </a:spcAft>
              <a:buClr>
                <a:schemeClr val="accent3"/>
              </a:buClr>
              <a:buFont typeface="Wingdings 2"/>
              <a:buChar char=""/>
              <a:defRPr/>
            </a:pPr>
            <a:r>
              <a:rPr lang="en-US" sz="3200" dirty="0" smtClean="0"/>
              <a:t>mediate </a:t>
            </a:r>
            <a:r>
              <a:rPr lang="en-US" sz="3200" dirty="0"/>
              <a:t>or explain </a:t>
            </a:r>
            <a:r>
              <a:rPr lang="en-US" sz="3200" dirty="0" smtClean="0"/>
              <a:t>addiction recovery </a:t>
            </a:r>
            <a:r>
              <a:rPr lang="en-US" sz="3200" dirty="0"/>
              <a:t>over </a:t>
            </a:r>
            <a:r>
              <a:rPr lang="en-US" sz="3200" dirty="0" smtClean="0"/>
              <a:t>time</a:t>
            </a:r>
          </a:p>
          <a:p>
            <a:pPr marL="274320" indent="-274320" fontAlgn="auto">
              <a:spcAft>
                <a:spcPts val="0"/>
              </a:spcAft>
              <a:buClr>
                <a:schemeClr val="accent3"/>
              </a:buClr>
              <a:buFont typeface="Wingdings 2"/>
              <a:buChar char=""/>
              <a:defRPr/>
            </a:pPr>
            <a:endParaRPr lang="en-US" sz="3200" dirty="0" smtClean="0"/>
          </a:p>
          <a:p>
            <a:pPr marL="274320" indent="-274320" fontAlgn="auto">
              <a:spcAft>
                <a:spcPts val="0"/>
              </a:spcAft>
              <a:buClr>
                <a:schemeClr val="accent3"/>
              </a:buClr>
              <a:buFont typeface="Wingdings 2"/>
              <a:buChar char=""/>
              <a:defRPr/>
            </a:pPr>
            <a:r>
              <a:rPr lang="en-US" sz="3200" dirty="0" smtClean="0"/>
              <a:t>moderate </a:t>
            </a:r>
            <a:r>
              <a:rPr lang="en-US" sz="3200" dirty="0"/>
              <a:t>or influence whether mediators differ across different </a:t>
            </a:r>
            <a:r>
              <a:rPr lang="en-US" sz="3200" dirty="0" smtClean="0"/>
              <a:t>individuals </a:t>
            </a:r>
            <a:endParaRPr lang="en-US" sz="3200" dirty="0"/>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Theories of Remission and Recovery</a:t>
            </a:r>
            <a:endParaRPr lang="en-US" dirty="0"/>
          </a:p>
        </p:txBody>
      </p:sp>
      <p:sp>
        <p:nvSpPr>
          <p:cNvPr id="3" name="Content Placeholder 2"/>
          <p:cNvSpPr>
            <a:spLocks noGrp="1"/>
          </p:cNvSpPr>
          <p:nvPr>
            <p:ph idx="1"/>
          </p:nvPr>
        </p:nvSpPr>
        <p:spPr/>
        <p:txBody>
          <a:bodyPr>
            <a:normAutofit fontScale="92500" lnSpcReduction="10000"/>
          </a:bodyPr>
          <a:lstStyle/>
          <a:p>
            <a:pPr marL="274320" indent="-274320" fontAlgn="auto">
              <a:spcAft>
                <a:spcPts val="0"/>
              </a:spcAft>
              <a:buClr>
                <a:schemeClr val="accent3"/>
              </a:buClr>
              <a:buFont typeface="Wingdings 2"/>
              <a:buChar char=""/>
              <a:defRPr/>
            </a:pPr>
            <a:r>
              <a:rPr lang="en-US" dirty="0" smtClean="0"/>
              <a:t>Studies of treatment are often theory-based (</a:t>
            </a:r>
            <a:r>
              <a:rPr lang="en-US" dirty="0" err="1" smtClean="0"/>
              <a:t>e.g</a:t>
            </a:r>
            <a:r>
              <a:rPr lang="en-US" dirty="0" smtClean="0"/>
              <a:t>, </a:t>
            </a:r>
            <a:r>
              <a:rPr lang="en-US" dirty="0" err="1" smtClean="0"/>
              <a:t>Longabaugh</a:t>
            </a:r>
            <a:r>
              <a:rPr lang="en-US" dirty="0" smtClean="0"/>
              <a:t> and Morgenstern, 2002; Moos, 2007)</a:t>
            </a:r>
          </a:p>
          <a:p>
            <a:pPr marL="274320" indent="-274320" fontAlgn="auto">
              <a:spcAft>
                <a:spcPts val="0"/>
              </a:spcAft>
              <a:buClr>
                <a:schemeClr val="accent3"/>
              </a:buClr>
              <a:buFont typeface="Wingdings 2"/>
              <a:buChar char=""/>
              <a:defRPr/>
            </a:pPr>
            <a:endParaRPr lang="en-US" dirty="0" smtClean="0"/>
          </a:p>
          <a:p>
            <a:pPr marL="274320" indent="-274320" fontAlgn="auto">
              <a:spcAft>
                <a:spcPts val="0"/>
              </a:spcAft>
              <a:buClr>
                <a:schemeClr val="accent3"/>
              </a:buClr>
              <a:buFont typeface="Wingdings 2"/>
              <a:buChar char=""/>
              <a:defRPr/>
            </a:pPr>
            <a:r>
              <a:rPr lang="en-US" dirty="0" smtClean="0"/>
              <a:t>However, studies of SUD remission and recovery are very seldom theory-based*</a:t>
            </a:r>
          </a:p>
          <a:p>
            <a:pPr marL="274320" indent="-274320" fontAlgn="auto">
              <a:spcAft>
                <a:spcPts val="0"/>
              </a:spcAft>
              <a:buClr>
                <a:schemeClr val="accent3"/>
              </a:buClr>
              <a:buFont typeface="Wingdings 2"/>
              <a:buChar char=""/>
              <a:defRPr/>
            </a:pPr>
            <a:endParaRPr lang="en-US" dirty="0" smtClean="0"/>
          </a:p>
          <a:p>
            <a:pPr marL="274320" indent="-274320" fontAlgn="auto">
              <a:spcAft>
                <a:spcPts val="0"/>
              </a:spcAft>
              <a:buClr>
                <a:schemeClr val="accent3"/>
              </a:buClr>
              <a:buFont typeface="Wingdings 2"/>
              <a:buChar char=""/>
              <a:defRPr/>
            </a:pPr>
            <a:r>
              <a:rPr lang="en-US" dirty="0" smtClean="0"/>
              <a:t>But, there </a:t>
            </a:r>
            <a:r>
              <a:rPr lang="en-US" u="sng" dirty="0" smtClean="0"/>
              <a:t>are</a:t>
            </a:r>
            <a:r>
              <a:rPr lang="en-US" dirty="0" smtClean="0"/>
              <a:t> empirically supported theories that help explain the onset of substance use and SUD</a:t>
            </a:r>
          </a:p>
          <a:p>
            <a:pPr marL="274320" indent="-274320" fontAlgn="auto">
              <a:spcAft>
                <a:spcPts val="0"/>
              </a:spcAft>
              <a:buClr>
                <a:schemeClr val="accent3"/>
              </a:buClr>
              <a:buFont typeface="Wingdings 2"/>
              <a:buChar char=""/>
              <a:defRPr/>
            </a:pPr>
            <a:endParaRPr lang="en-US" dirty="0" smtClean="0"/>
          </a:p>
          <a:p>
            <a:pPr marL="274320" indent="-274320" fontAlgn="auto">
              <a:spcAft>
                <a:spcPts val="0"/>
              </a:spcAft>
              <a:buClr>
                <a:schemeClr val="accent3"/>
              </a:buClr>
              <a:buFont typeface="Wingdings 2"/>
              <a:buChar char=""/>
              <a:defRPr/>
            </a:pPr>
            <a:r>
              <a:rPr lang="en-US" dirty="0" smtClean="0"/>
              <a:t>These </a:t>
            </a:r>
            <a:r>
              <a:rPr lang="en-US" u="sng" dirty="0" smtClean="0"/>
              <a:t>same</a:t>
            </a:r>
            <a:r>
              <a:rPr lang="en-US" dirty="0" smtClean="0"/>
              <a:t> theories may be useful in helping explain SUD remission and recovery…</a:t>
            </a:r>
            <a:endParaRPr lang="en-US" dirty="0"/>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Theories of Remission and Recovery</a:t>
            </a:r>
            <a:endParaRPr lang="en-US" dirty="0"/>
          </a:p>
        </p:txBody>
      </p:sp>
      <p:sp>
        <p:nvSpPr>
          <p:cNvPr id="3" name="Content Placeholder 2"/>
          <p:cNvSpPr>
            <a:spLocks noGrp="1"/>
          </p:cNvSpPr>
          <p:nvPr>
            <p:ph idx="1"/>
          </p:nvPr>
        </p:nvSpPr>
        <p:spPr/>
        <p:txBody>
          <a:bodyPr>
            <a:normAutofit/>
          </a:bodyPr>
          <a:lstStyle/>
          <a:p>
            <a:pPr marL="274320" indent="-274320" fontAlgn="auto">
              <a:spcAft>
                <a:spcPts val="0"/>
              </a:spcAft>
              <a:buClr>
                <a:schemeClr val="accent3"/>
              </a:buClr>
              <a:buFont typeface="Wingdings 2"/>
              <a:buChar char=""/>
              <a:defRPr/>
            </a:pPr>
            <a:r>
              <a:rPr lang="en-US" dirty="0" smtClean="0"/>
              <a:t>Chronic illness for many (</a:t>
            </a:r>
            <a:r>
              <a:rPr lang="en-US" dirty="0" err="1" smtClean="0"/>
              <a:t>Mclellan</a:t>
            </a:r>
            <a:r>
              <a:rPr lang="en-US" dirty="0" smtClean="0"/>
              <a:t> et al, 2000); 8yrs to achieve FSR/3-4 </a:t>
            </a:r>
            <a:r>
              <a:rPr lang="en-US" dirty="0" err="1" smtClean="0"/>
              <a:t>tx</a:t>
            </a:r>
            <a:r>
              <a:rPr lang="en-US" dirty="0" smtClean="0"/>
              <a:t> episodes (Dennis et al, 2005)</a:t>
            </a:r>
          </a:p>
          <a:p>
            <a:pPr marL="0" indent="0" fontAlgn="auto">
              <a:spcAft>
                <a:spcPts val="0"/>
              </a:spcAft>
              <a:buClr>
                <a:schemeClr val="accent3"/>
              </a:buClr>
              <a:buFont typeface="Wingdings 2"/>
              <a:buNone/>
              <a:defRPr/>
            </a:pPr>
            <a:endParaRPr lang="en-US" dirty="0" smtClean="0"/>
          </a:p>
          <a:p>
            <a:pPr marL="274320" indent="-274320" fontAlgn="auto">
              <a:spcAft>
                <a:spcPts val="0"/>
              </a:spcAft>
              <a:buClr>
                <a:schemeClr val="accent3"/>
              </a:buClr>
              <a:buFont typeface="Wingdings 2"/>
              <a:buChar char=""/>
              <a:defRPr/>
            </a:pPr>
            <a:r>
              <a:rPr lang="en-US" dirty="0" smtClean="0"/>
              <a:t>General Adaptation Syndrome (</a:t>
            </a:r>
            <a:r>
              <a:rPr lang="en-US" dirty="0" err="1" smtClean="0"/>
              <a:t>Selye</a:t>
            </a:r>
            <a:r>
              <a:rPr lang="en-US" dirty="0" smtClean="0"/>
              <a:t>, 1956)</a:t>
            </a:r>
          </a:p>
          <a:p>
            <a:pPr marL="0" indent="0" algn="ctr" fontAlgn="auto">
              <a:spcAft>
                <a:spcPts val="0"/>
              </a:spcAft>
              <a:buClr>
                <a:schemeClr val="accent3"/>
              </a:buClr>
              <a:buFont typeface="Wingdings 2"/>
              <a:buNone/>
              <a:defRPr/>
            </a:pPr>
            <a:endParaRPr lang="en-US" dirty="0" smtClean="0"/>
          </a:p>
          <a:p>
            <a:pPr marL="0" indent="0" algn="ctr" fontAlgn="auto">
              <a:spcAft>
                <a:spcPts val="0"/>
              </a:spcAft>
              <a:buClr>
                <a:schemeClr val="accent3"/>
              </a:buClr>
              <a:buFont typeface="Wingdings 2"/>
              <a:buNone/>
              <a:defRPr/>
            </a:pPr>
            <a:r>
              <a:rPr lang="en-US" dirty="0" smtClean="0"/>
              <a:t>Alarm—Resistance—Exhaustion</a:t>
            </a:r>
          </a:p>
          <a:p>
            <a:pPr marL="0" indent="0" algn="ctr" fontAlgn="auto">
              <a:spcAft>
                <a:spcPts val="0"/>
              </a:spcAft>
              <a:buClr>
                <a:schemeClr val="accent3"/>
              </a:buClr>
              <a:buFont typeface="Wingdings 2"/>
              <a:buNone/>
              <a:defRPr/>
            </a:pPr>
            <a:endParaRPr lang="en-US" dirty="0"/>
          </a:p>
          <a:p>
            <a:pPr marL="274320" indent="-274320" fontAlgn="auto">
              <a:spcAft>
                <a:spcPts val="0"/>
              </a:spcAft>
              <a:buClr>
                <a:schemeClr val="accent3"/>
              </a:buClr>
              <a:buFont typeface="Wingdings 2"/>
              <a:buChar char=""/>
              <a:defRPr/>
            </a:pPr>
            <a:r>
              <a:rPr lang="en-US" dirty="0" smtClean="0"/>
              <a:t>Self-Control Strength (</a:t>
            </a:r>
            <a:r>
              <a:rPr lang="en-US" dirty="0" err="1" smtClean="0"/>
              <a:t>Muraven</a:t>
            </a:r>
            <a:r>
              <a:rPr lang="en-US" dirty="0" smtClean="0"/>
              <a:t> et al, 2002; 2006)</a:t>
            </a:r>
            <a:endParaRPr lang="en-US" dirty="0"/>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Theories of Remission and Recovery</a:t>
            </a:r>
            <a:endParaRPr lang="en-US" dirty="0"/>
          </a:p>
        </p:txBody>
      </p:sp>
      <p:sp>
        <p:nvSpPr>
          <p:cNvPr id="3" name="Content Placeholder 2"/>
          <p:cNvSpPr>
            <a:spLocks noGrp="1"/>
          </p:cNvSpPr>
          <p:nvPr>
            <p:ph idx="1"/>
          </p:nvPr>
        </p:nvSpPr>
        <p:spPr/>
        <p:txBody>
          <a:bodyPr>
            <a:normAutofit fontScale="92500" lnSpcReduction="10000"/>
          </a:bodyPr>
          <a:lstStyle/>
          <a:p>
            <a:pPr marL="274320" indent="-274320" fontAlgn="auto">
              <a:spcAft>
                <a:spcPts val="0"/>
              </a:spcAft>
              <a:buClr>
                <a:schemeClr val="accent3"/>
              </a:buClr>
              <a:buFont typeface="Wingdings 2"/>
              <a:buChar char=""/>
              <a:defRPr/>
            </a:pPr>
            <a:r>
              <a:rPr lang="en-US" dirty="0" smtClean="0"/>
              <a:t>Studies of treatment are often theory-based (</a:t>
            </a:r>
            <a:r>
              <a:rPr lang="en-US" dirty="0" err="1" smtClean="0"/>
              <a:t>e.g</a:t>
            </a:r>
            <a:r>
              <a:rPr lang="en-US" dirty="0" smtClean="0"/>
              <a:t>, </a:t>
            </a:r>
            <a:r>
              <a:rPr lang="en-US" dirty="0" err="1" smtClean="0"/>
              <a:t>Longabaugh</a:t>
            </a:r>
            <a:r>
              <a:rPr lang="en-US" dirty="0" smtClean="0"/>
              <a:t> and Morgenstern, 2002; Moos, 2007)</a:t>
            </a:r>
          </a:p>
          <a:p>
            <a:pPr marL="274320" indent="-274320" fontAlgn="auto">
              <a:spcAft>
                <a:spcPts val="0"/>
              </a:spcAft>
              <a:buClr>
                <a:schemeClr val="accent3"/>
              </a:buClr>
              <a:buFont typeface="Wingdings 2"/>
              <a:buChar char=""/>
              <a:defRPr/>
            </a:pPr>
            <a:endParaRPr lang="en-US" dirty="0" smtClean="0"/>
          </a:p>
          <a:p>
            <a:pPr marL="274320" indent="-274320" fontAlgn="auto">
              <a:spcAft>
                <a:spcPts val="0"/>
              </a:spcAft>
              <a:buClr>
                <a:schemeClr val="accent3"/>
              </a:buClr>
              <a:buFont typeface="Wingdings 2"/>
              <a:buChar char=""/>
              <a:defRPr/>
            </a:pPr>
            <a:r>
              <a:rPr lang="en-US" dirty="0" smtClean="0"/>
              <a:t>However, studies of SUD remission and recovery are very seldom theory-based</a:t>
            </a:r>
          </a:p>
          <a:p>
            <a:pPr marL="274320" indent="-274320" fontAlgn="auto">
              <a:spcAft>
                <a:spcPts val="0"/>
              </a:spcAft>
              <a:buClr>
                <a:schemeClr val="accent3"/>
              </a:buClr>
              <a:buFont typeface="Wingdings 2"/>
              <a:buChar char=""/>
              <a:defRPr/>
            </a:pPr>
            <a:endParaRPr lang="en-US" dirty="0" smtClean="0"/>
          </a:p>
          <a:p>
            <a:pPr marL="274320" indent="-274320" fontAlgn="auto">
              <a:spcAft>
                <a:spcPts val="0"/>
              </a:spcAft>
              <a:buClr>
                <a:schemeClr val="accent3"/>
              </a:buClr>
              <a:buFont typeface="Wingdings 2"/>
              <a:buChar char=""/>
              <a:defRPr/>
            </a:pPr>
            <a:r>
              <a:rPr lang="en-US" dirty="0" smtClean="0"/>
              <a:t>But, there </a:t>
            </a:r>
            <a:r>
              <a:rPr lang="en-US" u="sng" dirty="0" smtClean="0"/>
              <a:t>are</a:t>
            </a:r>
            <a:r>
              <a:rPr lang="en-US" dirty="0" smtClean="0"/>
              <a:t> empirically supported theories that help explain the onset of substance use and SUD</a:t>
            </a:r>
          </a:p>
          <a:p>
            <a:pPr marL="274320" indent="-274320" fontAlgn="auto">
              <a:spcAft>
                <a:spcPts val="0"/>
              </a:spcAft>
              <a:buClr>
                <a:schemeClr val="accent3"/>
              </a:buClr>
              <a:buFont typeface="Wingdings 2"/>
              <a:buChar char=""/>
              <a:defRPr/>
            </a:pPr>
            <a:endParaRPr lang="en-US" dirty="0" smtClean="0"/>
          </a:p>
          <a:p>
            <a:pPr marL="274320" indent="-274320" fontAlgn="auto">
              <a:spcAft>
                <a:spcPts val="0"/>
              </a:spcAft>
              <a:buClr>
                <a:schemeClr val="accent3"/>
              </a:buClr>
              <a:buFont typeface="Wingdings 2"/>
              <a:buChar char=""/>
              <a:defRPr/>
            </a:pPr>
            <a:r>
              <a:rPr lang="en-US" dirty="0" smtClean="0"/>
              <a:t>These </a:t>
            </a:r>
            <a:r>
              <a:rPr lang="en-US" u="sng" dirty="0" smtClean="0"/>
              <a:t>same</a:t>
            </a:r>
            <a:r>
              <a:rPr lang="en-US" dirty="0" smtClean="0"/>
              <a:t> theories may be useful in helping explain SUD remission and recovery…</a:t>
            </a:r>
            <a:endParaRPr lang="en-US" dirty="0"/>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1524000" y="2438400"/>
          <a:ext cx="3097213" cy="2524125"/>
        </p:xfrm>
        <a:graphic>
          <a:graphicData uri="http://schemas.openxmlformats.org/drawingml/2006/table">
            <a:tbl>
              <a:tblPr firstRow="1" firstCol="1" bandRow="1"/>
              <a:tblGrid>
                <a:gridCol w="3097530"/>
              </a:tblGrid>
              <a:tr h="0">
                <a:tc>
                  <a:txBody>
                    <a:bodyPr/>
                    <a:lstStyle/>
                    <a:p>
                      <a:pPr marL="228600" marR="0">
                        <a:lnSpc>
                          <a:spcPct val="115000"/>
                        </a:lnSpc>
                        <a:spcBef>
                          <a:spcPts val="0"/>
                        </a:spcBef>
                        <a:spcAft>
                          <a:spcPts val="0"/>
                        </a:spcAft>
                      </a:pPr>
                      <a:r>
                        <a:rPr lang="en-US" sz="1800" kern="1200" dirty="0">
                          <a:solidFill>
                            <a:srgbClr val="000000"/>
                          </a:solidFill>
                          <a:effectLst/>
                          <a:latin typeface="Calibri"/>
                          <a:ea typeface="Times New Roman"/>
                          <a:cs typeface="Times New Roman"/>
                        </a:rPr>
                        <a:t>People want to use substances for 4 main </a:t>
                      </a:r>
                      <a:r>
                        <a:rPr lang="en-US" sz="1800" kern="1200" dirty="0" smtClean="0">
                          <a:solidFill>
                            <a:srgbClr val="000000"/>
                          </a:solidFill>
                          <a:effectLst/>
                          <a:latin typeface="Calibri"/>
                          <a:ea typeface="Times New Roman"/>
                          <a:cs typeface="Times New Roman"/>
                        </a:rPr>
                        <a:t>reasons (NIDA, 2005): </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r>
              <a:tr h="0">
                <a:tc>
                  <a:txBody>
                    <a:bodyPr/>
                    <a:lstStyle/>
                    <a:p>
                      <a:pPr marL="685800" marR="0">
                        <a:lnSpc>
                          <a:spcPct val="115000"/>
                        </a:lnSpc>
                        <a:spcBef>
                          <a:spcPts val="0"/>
                        </a:spcBef>
                        <a:spcAft>
                          <a:spcPts val="0"/>
                        </a:spcAft>
                      </a:pPr>
                      <a:r>
                        <a:rPr lang="en-US" sz="1800" kern="1200">
                          <a:solidFill>
                            <a:srgbClr val="000000"/>
                          </a:solidFill>
                          <a:effectLst/>
                          <a:latin typeface="Calibri"/>
                          <a:ea typeface="Times New Roman"/>
                          <a:cs typeface="Times New Roman"/>
                        </a:rPr>
                        <a:t>To feel </a:t>
                      </a:r>
                      <a:r>
                        <a:rPr lang="en-US" sz="1800" u="sng" kern="1200">
                          <a:solidFill>
                            <a:srgbClr val="000000"/>
                          </a:solidFill>
                          <a:effectLst/>
                          <a:latin typeface="Calibri"/>
                          <a:ea typeface="Times New Roman"/>
                          <a:cs typeface="Times New Roman"/>
                        </a:rPr>
                        <a:t>good</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685800" marR="0">
                        <a:lnSpc>
                          <a:spcPct val="115000"/>
                        </a:lnSpc>
                        <a:spcBef>
                          <a:spcPts val="0"/>
                        </a:spcBef>
                        <a:spcAft>
                          <a:spcPts val="0"/>
                        </a:spcAft>
                      </a:pPr>
                      <a:r>
                        <a:rPr lang="en-US" sz="1800" kern="1200">
                          <a:solidFill>
                            <a:srgbClr val="000000"/>
                          </a:solidFill>
                          <a:effectLst/>
                          <a:latin typeface="Calibri"/>
                          <a:ea typeface="Times New Roman"/>
                          <a:cs typeface="Times New Roman"/>
                        </a:rPr>
                        <a:t>To feel </a:t>
                      </a:r>
                      <a:r>
                        <a:rPr lang="en-US" sz="1800" u="sng" kern="1200">
                          <a:solidFill>
                            <a:srgbClr val="000000"/>
                          </a:solidFill>
                          <a:effectLst/>
                          <a:latin typeface="Calibri"/>
                          <a:ea typeface="Times New Roman"/>
                          <a:cs typeface="Times New Roman"/>
                        </a:rPr>
                        <a:t>better</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685800" marR="0">
                        <a:lnSpc>
                          <a:spcPct val="115000"/>
                        </a:lnSpc>
                        <a:spcBef>
                          <a:spcPts val="0"/>
                        </a:spcBef>
                        <a:spcAft>
                          <a:spcPts val="0"/>
                        </a:spcAft>
                      </a:pPr>
                      <a:r>
                        <a:rPr lang="en-US" sz="1800" kern="1200">
                          <a:solidFill>
                            <a:srgbClr val="000000"/>
                          </a:solidFill>
                          <a:effectLst/>
                          <a:latin typeface="Calibri"/>
                          <a:ea typeface="Times New Roman"/>
                          <a:cs typeface="Times New Roman"/>
                        </a:rPr>
                        <a:t>To </a:t>
                      </a:r>
                      <a:r>
                        <a:rPr lang="en-US" sz="1800" u="sng" kern="1200">
                          <a:solidFill>
                            <a:srgbClr val="000000"/>
                          </a:solidFill>
                          <a:effectLst/>
                          <a:latin typeface="Calibri"/>
                          <a:ea typeface="Times New Roman"/>
                          <a:cs typeface="Times New Roman"/>
                        </a:rPr>
                        <a:t>do</a:t>
                      </a:r>
                      <a:r>
                        <a:rPr lang="en-US" sz="1800" kern="1200">
                          <a:solidFill>
                            <a:srgbClr val="000000"/>
                          </a:solidFill>
                          <a:effectLst/>
                          <a:latin typeface="Calibri"/>
                          <a:ea typeface="Times New Roman"/>
                          <a:cs typeface="Times New Roman"/>
                        </a:rPr>
                        <a:t> better</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685800" marR="0">
                        <a:lnSpc>
                          <a:spcPct val="115000"/>
                        </a:lnSpc>
                        <a:spcBef>
                          <a:spcPts val="0"/>
                        </a:spcBef>
                        <a:spcAft>
                          <a:spcPts val="0"/>
                        </a:spcAft>
                      </a:pPr>
                      <a:r>
                        <a:rPr lang="en-US" sz="1800" kern="1200" dirty="0">
                          <a:solidFill>
                            <a:srgbClr val="000000"/>
                          </a:solidFill>
                          <a:effectLst/>
                          <a:latin typeface="Calibri"/>
                          <a:ea typeface="Times New Roman"/>
                          <a:cs typeface="Times New Roman"/>
                        </a:rPr>
                        <a:t>Because </a:t>
                      </a:r>
                      <a:r>
                        <a:rPr lang="en-US" sz="1800" u="sng" kern="1200" dirty="0">
                          <a:solidFill>
                            <a:srgbClr val="000000"/>
                          </a:solidFill>
                          <a:effectLst/>
                          <a:latin typeface="Calibri"/>
                          <a:ea typeface="Times New Roman"/>
                          <a:cs typeface="Times New Roman"/>
                        </a:rPr>
                        <a:t>others</a:t>
                      </a:r>
                      <a:r>
                        <a:rPr lang="en-US" sz="1800" kern="1200" dirty="0">
                          <a:solidFill>
                            <a:srgbClr val="000000"/>
                          </a:solidFill>
                          <a:effectLst/>
                          <a:latin typeface="Calibri"/>
                          <a:ea typeface="Times New Roman"/>
                          <a:cs typeface="Times New Roman"/>
                        </a:rPr>
                        <a:t> are doing it</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3743" name="Title 1"/>
          <p:cNvSpPr txBox="1">
            <a:spLocks/>
          </p:cNvSpPr>
          <p:nvPr/>
        </p:nvSpPr>
        <p:spPr bwMode="auto">
          <a:xfrm>
            <a:off x="457200" y="304800"/>
            <a:ext cx="8229600" cy="990600"/>
          </a:xfrm>
          <a:prstGeom prst="rect">
            <a:avLst/>
          </a:prstGeom>
          <a:noFill/>
          <a:ln w="9525">
            <a:noFill/>
            <a:miter lim="800000"/>
            <a:headEnd/>
            <a:tailEnd/>
          </a:ln>
        </p:spPr>
        <p:txBody>
          <a:bodyPr lIns="0" rIns="0" bIns="0" anchor="b"/>
          <a:lstStyle/>
          <a:p>
            <a:pPr algn="ctr"/>
            <a:r>
              <a:rPr lang="en-US" sz="4000">
                <a:solidFill>
                  <a:schemeClr val="tx2"/>
                </a:solidFill>
                <a:latin typeface="Calibri" pitchFamily="34" charset="0"/>
              </a:rPr>
              <a:t/>
            </a:r>
            <a:br>
              <a:rPr lang="en-US" sz="4000">
                <a:solidFill>
                  <a:schemeClr val="tx2"/>
                </a:solidFill>
                <a:latin typeface="Calibri" pitchFamily="34" charset="0"/>
              </a:rPr>
            </a:br>
            <a:r>
              <a:rPr lang="en-US" sz="4000">
                <a:solidFill>
                  <a:schemeClr val="tx2"/>
                </a:solidFill>
                <a:latin typeface="Calibri" pitchFamily="34" charset="0"/>
              </a:rPr>
              <a:t/>
            </a:r>
            <a:br>
              <a:rPr lang="en-US" sz="4000">
                <a:solidFill>
                  <a:schemeClr val="tx2"/>
                </a:solidFill>
                <a:latin typeface="Calibri" pitchFamily="34" charset="0"/>
              </a:rPr>
            </a:br>
            <a:r>
              <a:rPr lang="en-US" sz="4000">
                <a:solidFill>
                  <a:schemeClr val="tx2"/>
                </a:solidFill>
                <a:latin typeface="Calibri" pitchFamily="34" charset="0"/>
              </a:rPr>
              <a:t/>
            </a:r>
            <a:br>
              <a:rPr lang="en-US" sz="4000">
                <a:solidFill>
                  <a:schemeClr val="tx2"/>
                </a:solidFill>
                <a:latin typeface="Calibri" pitchFamily="34" charset="0"/>
              </a:rPr>
            </a:br>
            <a:r>
              <a:rPr lang="en-US" sz="4000">
                <a:solidFill>
                  <a:schemeClr val="tx2"/>
                </a:solidFill>
                <a:latin typeface="Calibri" pitchFamily="34" charset="0"/>
              </a:rPr>
              <a:t/>
            </a:r>
            <a:br>
              <a:rPr lang="en-US" sz="4000">
                <a:solidFill>
                  <a:schemeClr val="tx2"/>
                </a:solidFill>
                <a:latin typeface="Calibri" pitchFamily="34" charset="0"/>
              </a:rPr>
            </a:br>
            <a:r>
              <a:rPr lang="en-US" sz="4000">
                <a:solidFill>
                  <a:schemeClr val="tx2"/>
                </a:solidFill>
                <a:latin typeface="Calibri" pitchFamily="34" charset="0"/>
              </a:rPr>
              <a:t/>
            </a:r>
            <a:br>
              <a:rPr lang="en-US" sz="4000">
                <a:solidFill>
                  <a:schemeClr val="tx2"/>
                </a:solidFill>
                <a:latin typeface="Calibri" pitchFamily="34" charset="0"/>
              </a:rPr>
            </a:br>
            <a:r>
              <a:rPr lang="en-US" sz="4000">
                <a:solidFill>
                  <a:schemeClr val="tx2"/>
                </a:solidFill>
                <a:latin typeface="Calibri" pitchFamily="34" charset="0"/>
              </a:rPr>
              <a:t/>
            </a:r>
            <a:br>
              <a:rPr lang="en-US" sz="4000">
                <a:solidFill>
                  <a:schemeClr val="tx2"/>
                </a:solidFill>
                <a:latin typeface="Calibri" pitchFamily="34" charset="0"/>
              </a:rPr>
            </a:br>
            <a:r>
              <a:rPr lang="en-US" sz="4000">
                <a:solidFill>
                  <a:schemeClr val="tx2"/>
                </a:solidFill>
                <a:latin typeface="Calibri" pitchFamily="34" charset="0"/>
              </a:rPr>
              <a:t/>
            </a:r>
            <a:br>
              <a:rPr lang="en-US" sz="4000">
                <a:solidFill>
                  <a:schemeClr val="tx2"/>
                </a:solidFill>
                <a:latin typeface="Calibri" pitchFamily="34" charset="0"/>
              </a:rPr>
            </a:br>
            <a:r>
              <a:rPr lang="en-US" sz="4000">
                <a:solidFill>
                  <a:schemeClr val="tx2"/>
                </a:solidFill>
                <a:latin typeface="Calibri" pitchFamily="34" charset="0"/>
              </a:rPr>
              <a:t/>
            </a:r>
            <a:br>
              <a:rPr lang="en-US" sz="4000">
                <a:solidFill>
                  <a:schemeClr val="tx2"/>
                </a:solidFill>
                <a:latin typeface="Calibri" pitchFamily="34" charset="0"/>
              </a:rPr>
            </a:br>
            <a:r>
              <a:rPr lang="en-US" sz="4000">
                <a:solidFill>
                  <a:schemeClr val="tx2"/>
                </a:solidFill>
                <a:latin typeface="Calibri" pitchFamily="34" charset="0"/>
              </a:rPr>
              <a:t/>
            </a:r>
            <a:br>
              <a:rPr lang="en-US" sz="4000">
                <a:solidFill>
                  <a:schemeClr val="tx2"/>
                </a:solidFill>
                <a:latin typeface="Calibri" pitchFamily="34" charset="0"/>
              </a:rPr>
            </a:br>
            <a:r>
              <a:rPr lang="en-US" sz="4000">
                <a:solidFill>
                  <a:schemeClr val="tx2"/>
                </a:solidFill>
                <a:latin typeface="Calibri" pitchFamily="34" charset="0"/>
              </a:rPr>
              <a:t>Parallels in the onset and offset of SUD</a:t>
            </a:r>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1524000" y="2438400"/>
          <a:ext cx="6080125" cy="2524125"/>
        </p:xfrm>
        <a:graphic>
          <a:graphicData uri="http://schemas.openxmlformats.org/drawingml/2006/table">
            <a:tbl>
              <a:tblPr firstRow="1" firstCol="1" bandRow="1"/>
              <a:tblGrid>
                <a:gridCol w="3097530"/>
                <a:gridCol w="2983230"/>
              </a:tblGrid>
              <a:tr h="0">
                <a:tc>
                  <a:txBody>
                    <a:bodyPr/>
                    <a:lstStyle/>
                    <a:p>
                      <a:pPr marL="228600" marR="0">
                        <a:lnSpc>
                          <a:spcPct val="115000"/>
                        </a:lnSpc>
                        <a:spcBef>
                          <a:spcPts val="0"/>
                        </a:spcBef>
                        <a:spcAft>
                          <a:spcPts val="0"/>
                        </a:spcAft>
                      </a:pPr>
                      <a:r>
                        <a:rPr lang="en-US" sz="1800" kern="1200" dirty="0">
                          <a:solidFill>
                            <a:srgbClr val="000000"/>
                          </a:solidFill>
                          <a:effectLst/>
                          <a:latin typeface="Calibri"/>
                          <a:ea typeface="Times New Roman"/>
                          <a:cs typeface="Times New Roman"/>
                        </a:rPr>
                        <a:t>People want to use substances for 4 main </a:t>
                      </a:r>
                      <a:r>
                        <a:rPr lang="en-US" sz="1800" kern="1200" dirty="0" smtClean="0">
                          <a:solidFill>
                            <a:srgbClr val="000000"/>
                          </a:solidFill>
                          <a:effectLst/>
                          <a:latin typeface="Calibri"/>
                          <a:ea typeface="Times New Roman"/>
                          <a:cs typeface="Times New Roman"/>
                        </a:rPr>
                        <a:t>reasons (NIDA, 2005): </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nSpc>
                          <a:spcPct val="115000"/>
                        </a:lnSpc>
                        <a:spcBef>
                          <a:spcPts val="0"/>
                        </a:spcBef>
                        <a:spcAft>
                          <a:spcPts val="0"/>
                        </a:spcAft>
                      </a:pPr>
                      <a:r>
                        <a:rPr lang="en-US" sz="1800" dirty="0">
                          <a:effectLst/>
                          <a:latin typeface="Calibri"/>
                          <a:ea typeface="Calibri"/>
                          <a:cs typeface="Times New Roman"/>
                        </a:rPr>
                        <a:t>People want to </a:t>
                      </a:r>
                      <a:r>
                        <a:rPr lang="en-US" sz="1800" u="sng" dirty="0">
                          <a:effectLst/>
                          <a:latin typeface="Calibri"/>
                          <a:ea typeface="Calibri"/>
                          <a:cs typeface="Times New Roman"/>
                        </a:rPr>
                        <a:t>stop</a:t>
                      </a:r>
                      <a:r>
                        <a:rPr lang="en-US" sz="1800" dirty="0">
                          <a:effectLst/>
                          <a:latin typeface="Calibri"/>
                          <a:ea typeface="Calibri"/>
                          <a:cs typeface="Times New Roman"/>
                        </a:rPr>
                        <a:t> </a:t>
                      </a:r>
                      <a:r>
                        <a:rPr lang="en-US" sz="1800" u="sng" dirty="0" smtClean="0">
                          <a:effectLst/>
                          <a:latin typeface="Calibri"/>
                          <a:ea typeface="Calibri"/>
                          <a:cs typeface="Times New Roman"/>
                        </a:rPr>
                        <a:t>using</a:t>
                      </a:r>
                      <a:r>
                        <a:rPr lang="en-US" sz="1800" dirty="0" smtClean="0">
                          <a:effectLst/>
                          <a:latin typeface="Calibri"/>
                          <a:ea typeface="Calibri"/>
                          <a:cs typeface="Times New Roman"/>
                        </a:rPr>
                        <a:t> </a:t>
                      </a:r>
                      <a:r>
                        <a:rPr lang="en-US" sz="1800" dirty="0">
                          <a:effectLst/>
                          <a:latin typeface="Calibri"/>
                          <a:ea typeface="Calibri"/>
                          <a:cs typeface="Times New Roman"/>
                        </a:rPr>
                        <a:t>substances and </a:t>
                      </a:r>
                      <a:r>
                        <a:rPr lang="en-US" sz="1800" u="sng" dirty="0">
                          <a:effectLst/>
                          <a:latin typeface="Calibri"/>
                          <a:ea typeface="Calibri"/>
                          <a:cs typeface="Times New Roman"/>
                        </a:rPr>
                        <a:t>recover</a:t>
                      </a:r>
                      <a:r>
                        <a:rPr lang="en-US" sz="1800" dirty="0">
                          <a:effectLst/>
                          <a:latin typeface="Calibri"/>
                          <a:ea typeface="Calibri"/>
                          <a:cs typeface="Times New Roman"/>
                        </a:rPr>
                        <a:t> for the same 4 main reasons: </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r>
              <a:tr h="0">
                <a:tc>
                  <a:txBody>
                    <a:bodyPr/>
                    <a:lstStyle/>
                    <a:p>
                      <a:pPr marL="685800" marR="0">
                        <a:lnSpc>
                          <a:spcPct val="115000"/>
                        </a:lnSpc>
                        <a:spcBef>
                          <a:spcPts val="0"/>
                        </a:spcBef>
                        <a:spcAft>
                          <a:spcPts val="0"/>
                        </a:spcAft>
                      </a:pPr>
                      <a:r>
                        <a:rPr lang="en-US" sz="1800" kern="1200">
                          <a:solidFill>
                            <a:srgbClr val="000000"/>
                          </a:solidFill>
                          <a:effectLst/>
                          <a:latin typeface="Calibri"/>
                          <a:ea typeface="Times New Roman"/>
                          <a:cs typeface="Times New Roman"/>
                        </a:rPr>
                        <a:t>To feel </a:t>
                      </a:r>
                      <a:r>
                        <a:rPr lang="en-US" sz="1800" u="sng" kern="1200">
                          <a:solidFill>
                            <a:srgbClr val="000000"/>
                          </a:solidFill>
                          <a:effectLst/>
                          <a:latin typeface="Calibri"/>
                          <a:ea typeface="Times New Roman"/>
                          <a:cs typeface="Times New Roman"/>
                        </a:rPr>
                        <a:t>good</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0" marR="0">
                        <a:lnSpc>
                          <a:spcPct val="115000"/>
                        </a:lnSpc>
                        <a:spcBef>
                          <a:spcPts val="0"/>
                        </a:spcBef>
                        <a:spcAft>
                          <a:spcPts val="0"/>
                        </a:spcAft>
                      </a:pPr>
                      <a:r>
                        <a:rPr lang="en-US" sz="1800" kern="1200" dirty="0">
                          <a:solidFill>
                            <a:srgbClr val="000000"/>
                          </a:solidFill>
                          <a:effectLst/>
                          <a:latin typeface="Calibri"/>
                          <a:ea typeface="Times New Roman"/>
                          <a:cs typeface="Times New Roman"/>
                        </a:rPr>
                        <a:t>To feel </a:t>
                      </a:r>
                      <a:r>
                        <a:rPr lang="en-US" sz="1800" u="sng" kern="1200" dirty="0">
                          <a:solidFill>
                            <a:srgbClr val="000000"/>
                          </a:solidFill>
                          <a:effectLst/>
                          <a:latin typeface="Calibri"/>
                          <a:ea typeface="Times New Roman"/>
                          <a:cs typeface="Times New Roman"/>
                        </a:rPr>
                        <a:t>good</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685800" marR="0">
                        <a:lnSpc>
                          <a:spcPct val="115000"/>
                        </a:lnSpc>
                        <a:spcBef>
                          <a:spcPts val="0"/>
                        </a:spcBef>
                        <a:spcAft>
                          <a:spcPts val="0"/>
                        </a:spcAft>
                      </a:pPr>
                      <a:r>
                        <a:rPr lang="en-US" sz="1800" kern="1200">
                          <a:solidFill>
                            <a:srgbClr val="000000"/>
                          </a:solidFill>
                          <a:effectLst/>
                          <a:latin typeface="Calibri"/>
                          <a:ea typeface="Times New Roman"/>
                          <a:cs typeface="Times New Roman"/>
                        </a:rPr>
                        <a:t>To feel </a:t>
                      </a:r>
                      <a:r>
                        <a:rPr lang="en-US" sz="1800" u="sng" kern="1200">
                          <a:solidFill>
                            <a:srgbClr val="000000"/>
                          </a:solidFill>
                          <a:effectLst/>
                          <a:latin typeface="Calibri"/>
                          <a:ea typeface="Times New Roman"/>
                          <a:cs typeface="Times New Roman"/>
                        </a:rPr>
                        <a:t>better</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0" marR="0">
                        <a:lnSpc>
                          <a:spcPct val="115000"/>
                        </a:lnSpc>
                        <a:spcBef>
                          <a:spcPts val="0"/>
                        </a:spcBef>
                        <a:spcAft>
                          <a:spcPts val="0"/>
                        </a:spcAft>
                      </a:pPr>
                      <a:r>
                        <a:rPr lang="en-US" sz="1800" kern="1200">
                          <a:solidFill>
                            <a:srgbClr val="000000"/>
                          </a:solidFill>
                          <a:effectLst/>
                          <a:latin typeface="Calibri"/>
                          <a:ea typeface="Times New Roman"/>
                          <a:cs typeface="Times New Roman"/>
                        </a:rPr>
                        <a:t>To feel </a:t>
                      </a:r>
                      <a:r>
                        <a:rPr lang="en-US" sz="1800" u="sng" kern="1200">
                          <a:solidFill>
                            <a:srgbClr val="000000"/>
                          </a:solidFill>
                          <a:effectLst/>
                          <a:latin typeface="Calibri"/>
                          <a:ea typeface="Times New Roman"/>
                          <a:cs typeface="Times New Roman"/>
                        </a:rPr>
                        <a:t>better</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685800" marR="0">
                        <a:lnSpc>
                          <a:spcPct val="115000"/>
                        </a:lnSpc>
                        <a:spcBef>
                          <a:spcPts val="0"/>
                        </a:spcBef>
                        <a:spcAft>
                          <a:spcPts val="0"/>
                        </a:spcAft>
                      </a:pPr>
                      <a:r>
                        <a:rPr lang="en-US" sz="1800" kern="1200">
                          <a:solidFill>
                            <a:srgbClr val="000000"/>
                          </a:solidFill>
                          <a:effectLst/>
                          <a:latin typeface="Calibri"/>
                          <a:ea typeface="Times New Roman"/>
                          <a:cs typeface="Times New Roman"/>
                        </a:rPr>
                        <a:t>To </a:t>
                      </a:r>
                      <a:r>
                        <a:rPr lang="en-US" sz="1800" u="sng" kern="1200">
                          <a:solidFill>
                            <a:srgbClr val="000000"/>
                          </a:solidFill>
                          <a:effectLst/>
                          <a:latin typeface="Calibri"/>
                          <a:ea typeface="Times New Roman"/>
                          <a:cs typeface="Times New Roman"/>
                        </a:rPr>
                        <a:t>do</a:t>
                      </a:r>
                      <a:r>
                        <a:rPr lang="en-US" sz="1800" kern="1200">
                          <a:solidFill>
                            <a:srgbClr val="000000"/>
                          </a:solidFill>
                          <a:effectLst/>
                          <a:latin typeface="Calibri"/>
                          <a:ea typeface="Times New Roman"/>
                          <a:cs typeface="Times New Roman"/>
                        </a:rPr>
                        <a:t> better</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0" marR="0">
                        <a:lnSpc>
                          <a:spcPct val="115000"/>
                        </a:lnSpc>
                        <a:spcBef>
                          <a:spcPts val="0"/>
                        </a:spcBef>
                        <a:spcAft>
                          <a:spcPts val="0"/>
                        </a:spcAft>
                      </a:pPr>
                      <a:r>
                        <a:rPr lang="en-US" sz="1800" kern="1200">
                          <a:solidFill>
                            <a:srgbClr val="000000"/>
                          </a:solidFill>
                          <a:effectLst/>
                          <a:latin typeface="Calibri"/>
                          <a:ea typeface="Times New Roman"/>
                          <a:cs typeface="Times New Roman"/>
                        </a:rPr>
                        <a:t>To </a:t>
                      </a:r>
                      <a:r>
                        <a:rPr lang="en-US" sz="1800" u="sng" kern="1200">
                          <a:solidFill>
                            <a:srgbClr val="000000"/>
                          </a:solidFill>
                          <a:effectLst/>
                          <a:latin typeface="Calibri"/>
                          <a:ea typeface="Times New Roman"/>
                          <a:cs typeface="Times New Roman"/>
                        </a:rPr>
                        <a:t>do</a:t>
                      </a:r>
                      <a:r>
                        <a:rPr lang="en-US" sz="1800" kern="1200">
                          <a:solidFill>
                            <a:srgbClr val="000000"/>
                          </a:solidFill>
                          <a:effectLst/>
                          <a:latin typeface="Calibri"/>
                          <a:ea typeface="Times New Roman"/>
                          <a:cs typeface="Times New Roman"/>
                        </a:rPr>
                        <a:t> better</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685800" marR="0">
                        <a:lnSpc>
                          <a:spcPct val="115000"/>
                        </a:lnSpc>
                        <a:spcBef>
                          <a:spcPts val="0"/>
                        </a:spcBef>
                        <a:spcAft>
                          <a:spcPts val="0"/>
                        </a:spcAft>
                      </a:pPr>
                      <a:r>
                        <a:rPr lang="en-US" sz="1800" kern="1200" dirty="0">
                          <a:solidFill>
                            <a:srgbClr val="000000"/>
                          </a:solidFill>
                          <a:effectLst/>
                          <a:latin typeface="Calibri"/>
                          <a:ea typeface="Times New Roman"/>
                          <a:cs typeface="Times New Roman"/>
                        </a:rPr>
                        <a:t>Because </a:t>
                      </a:r>
                      <a:r>
                        <a:rPr lang="en-US" sz="1800" u="sng" kern="1200" dirty="0">
                          <a:solidFill>
                            <a:srgbClr val="000000"/>
                          </a:solidFill>
                          <a:effectLst/>
                          <a:latin typeface="Calibri"/>
                          <a:ea typeface="Times New Roman"/>
                          <a:cs typeface="Times New Roman"/>
                        </a:rPr>
                        <a:t>others</a:t>
                      </a:r>
                      <a:r>
                        <a:rPr lang="en-US" sz="1800" kern="1200" dirty="0">
                          <a:solidFill>
                            <a:srgbClr val="000000"/>
                          </a:solidFill>
                          <a:effectLst/>
                          <a:latin typeface="Calibri"/>
                          <a:ea typeface="Times New Roman"/>
                          <a:cs typeface="Times New Roman"/>
                        </a:rPr>
                        <a:t> are doing it</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0" marR="0">
                        <a:lnSpc>
                          <a:spcPct val="115000"/>
                        </a:lnSpc>
                        <a:spcBef>
                          <a:spcPts val="0"/>
                        </a:spcBef>
                        <a:spcAft>
                          <a:spcPts val="0"/>
                        </a:spcAft>
                      </a:pPr>
                      <a:r>
                        <a:rPr lang="en-US" sz="1800" kern="1200" dirty="0">
                          <a:solidFill>
                            <a:srgbClr val="000000"/>
                          </a:solidFill>
                          <a:effectLst/>
                          <a:latin typeface="Calibri"/>
                          <a:ea typeface="Times New Roman"/>
                          <a:cs typeface="Times New Roman"/>
                        </a:rPr>
                        <a:t>Because </a:t>
                      </a:r>
                      <a:r>
                        <a:rPr lang="en-US" sz="1800" u="sng" kern="1200" dirty="0">
                          <a:solidFill>
                            <a:srgbClr val="000000"/>
                          </a:solidFill>
                          <a:effectLst/>
                          <a:latin typeface="Calibri"/>
                          <a:ea typeface="Times New Roman"/>
                          <a:cs typeface="Times New Roman"/>
                        </a:rPr>
                        <a:t>others</a:t>
                      </a:r>
                      <a:r>
                        <a:rPr lang="en-US" sz="1800" kern="1200" dirty="0">
                          <a:solidFill>
                            <a:srgbClr val="000000"/>
                          </a:solidFill>
                          <a:effectLst/>
                          <a:latin typeface="Calibri"/>
                          <a:ea typeface="Times New Roman"/>
                          <a:cs typeface="Times New Roman"/>
                        </a:rPr>
                        <a:t> are doing it</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4773" name="Title 1"/>
          <p:cNvSpPr txBox="1">
            <a:spLocks/>
          </p:cNvSpPr>
          <p:nvPr/>
        </p:nvSpPr>
        <p:spPr bwMode="auto">
          <a:xfrm>
            <a:off x="457200" y="304800"/>
            <a:ext cx="8229600" cy="990600"/>
          </a:xfrm>
          <a:prstGeom prst="rect">
            <a:avLst/>
          </a:prstGeom>
          <a:noFill/>
          <a:ln w="9525">
            <a:noFill/>
            <a:miter lim="800000"/>
            <a:headEnd/>
            <a:tailEnd/>
          </a:ln>
        </p:spPr>
        <p:txBody>
          <a:bodyPr lIns="0" rIns="0" bIns="0" anchor="b"/>
          <a:lstStyle/>
          <a:p>
            <a:pPr algn="ctr"/>
            <a:r>
              <a:rPr lang="en-US" sz="4000">
                <a:solidFill>
                  <a:schemeClr val="tx2"/>
                </a:solidFill>
                <a:latin typeface="Calibri" pitchFamily="34" charset="0"/>
              </a:rPr>
              <a:t/>
            </a:r>
            <a:br>
              <a:rPr lang="en-US" sz="4000">
                <a:solidFill>
                  <a:schemeClr val="tx2"/>
                </a:solidFill>
                <a:latin typeface="Calibri" pitchFamily="34" charset="0"/>
              </a:rPr>
            </a:br>
            <a:r>
              <a:rPr lang="en-US" sz="4000">
                <a:solidFill>
                  <a:schemeClr val="tx2"/>
                </a:solidFill>
                <a:latin typeface="Calibri" pitchFamily="34" charset="0"/>
              </a:rPr>
              <a:t/>
            </a:r>
            <a:br>
              <a:rPr lang="en-US" sz="4000">
                <a:solidFill>
                  <a:schemeClr val="tx2"/>
                </a:solidFill>
                <a:latin typeface="Calibri" pitchFamily="34" charset="0"/>
              </a:rPr>
            </a:br>
            <a:r>
              <a:rPr lang="en-US" sz="4000">
                <a:solidFill>
                  <a:schemeClr val="tx2"/>
                </a:solidFill>
                <a:latin typeface="Calibri" pitchFamily="34" charset="0"/>
              </a:rPr>
              <a:t/>
            </a:r>
            <a:br>
              <a:rPr lang="en-US" sz="4000">
                <a:solidFill>
                  <a:schemeClr val="tx2"/>
                </a:solidFill>
                <a:latin typeface="Calibri" pitchFamily="34" charset="0"/>
              </a:rPr>
            </a:br>
            <a:r>
              <a:rPr lang="en-US" sz="4000">
                <a:solidFill>
                  <a:schemeClr val="tx2"/>
                </a:solidFill>
                <a:latin typeface="Calibri" pitchFamily="34" charset="0"/>
              </a:rPr>
              <a:t/>
            </a:r>
            <a:br>
              <a:rPr lang="en-US" sz="4000">
                <a:solidFill>
                  <a:schemeClr val="tx2"/>
                </a:solidFill>
                <a:latin typeface="Calibri" pitchFamily="34" charset="0"/>
              </a:rPr>
            </a:br>
            <a:r>
              <a:rPr lang="en-US" sz="4000">
                <a:solidFill>
                  <a:schemeClr val="tx2"/>
                </a:solidFill>
                <a:latin typeface="Calibri" pitchFamily="34" charset="0"/>
              </a:rPr>
              <a:t/>
            </a:r>
            <a:br>
              <a:rPr lang="en-US" sz="4000">
                <a:solidFill>
                  <a:schemeClr val="tx2"/>
                </a:solidFill>
                <a:latin typeface="Calibri" pitchFamily="34" charset="0"/>
              </a:rPr>
            </a:br>
            <a:r>
              <a:rPr lang="en-US" sz="4000">
                <a:solidFill>
                  <a:schemeClr val="tx2"/>
                </a:solidFill>
                <a:latin typeface="Calibri" pitchFamily="34" charset="0"/>
              </a:rPr>
              <a:t/>
            </a:r>
            <a:br>
              <a:rPr lang="en-US" sz="4000">
                <a:solidFill>
                  <a:schemeClr val="tx2"/>
                </a:solidFill>
                <a:latin typeface="Calibri" pitchFamily="34" charset="0"/>
              </a:rPr>
            </a:br>
            <a:r>
              <a:rPr lang="en-US" sz="4000">
                <a:solidFill>
                  <a:schemeClr val="tx2"/>
                </a:solidFill>
                <a:latin typeface="Calibri" pitchFamily="34" charset="0"/>
              </a:rPr>
              <a:t/>
            </a:r>
            <a:br>
              <a:rPr lang="en-US" sz="4000">
                <a:solidFill>
                  <a:schemeClr val="tx2"/>
                </a:solidFill>
                <a:latin typeface="Calibri" pitchFamily="34" charset="0"/>
              </a:rPr>
            </a:br>
            <a:r>
              <a:rPr lang="en-US" sz="4000">
                <a:solidFill>
                  <a:schemeClr val="tx2"/>
                </a:solidFill>
                <a:latin typeface="Calibri" pitchFamily="34" charset="0"/>
              </a:rPr>
              <a:t/>
            </a:r>
            <a:br>
              <a:rPr lang="en-US" sz="4000">
                <a:solidFill>
                  <a:schemeClr val="tx2"/>
                </a:solidFill>
                <a:latin typeface="Calibri" pitchFamily="34" charset="0"/>
              </a:rPr>
            </a:br>
            <a:r>
              <a:rPr lang="en-US" sz="4000">
                <a:solidFill>
                  <a:schemeClr val="tx2"/>
                </a:solidFill>
                <a:latin typeface="Calibri" pitchFamily="34" charset="0"/>
              </a:rPr>
              <a:t/>
            </a:r>
            <a:br>
              <a:rPr lang="en-US" sz="4000">
                <a:solidFill>
                  <a:schemeClr val="tx2"/>
                </a:solidFill>
                <a:latin typeface="Calibri" pitchFamily="34" charset="0"/>
              </a:rPr>
            </a:br>
            <a:r>
              <a:rPr lang="en-US" sz="4000">
                <a:solidFill>
                  <a:schemeClr val="tx2"/>
                </a:solidFill>
                <a:latin typeface="Calibri" pitchFamily="34" charset="0"/>
              </a:rPr>
              <a:t>Parallels in the onset and offset of SUD</a:t>
            </a:r>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2"/>
          <p:cNvPicPr>
            <a:picLocks noGrp="1" noChangeAspect="1" noChangeArrowheads="1"/>
          </p:cNvPicPr>
          <p:nvPr>
            <p:ph idx="1"/>
          </p:nvPr>
        </p:nvPicPr>
        <p:blipFill>
          <a:blip r:embed="rId3"/>
          <a:srcRect/>
          <a:stretch>
            <a:fillRect/>
          </a:stretch>
        </p:blipFill>
        <p:spPr>
          <a:xfrm>
            <a:off x="609600" y="803275"/>
            <a:ext cx="7696200" cy="5665788"/>
          </a:xfrm>
        </p:spPr>
      </p:pic>
      <p:sp>
        <p:nvSpPr>
          <p:cNvPr id="75778" name="TextBox 5"/>
          <p:cNvSpPr txBox="1">
            <a:spLocks noChangeArrowheads="1"/>
          </p:cNvSpPr>
          <p:nvPr/>
        </p:nvSpPr>
        <p:spPr bwMode="auto">
          <a:xfrm>
            <a:off x="304800" y="6469063"/>
            <a:ext cx="5567363" cy="277812"/>
          </a:xfrm>
          <a:prstGeom prst="rect">
            <a:avLst/>
          </a:prstGeom>
          <a:noFill/>
          <a:ln w="9525">
            <a:noFill/>
            <a:miter lim="800000"/>
            <a:headEnd/>
            <a:tailEnd/>
          </a:ln>
        </p:spPr>
        <p:txBody>
          <a:bodyPr wrap="none">
            <a:spAutoFit/>
          </a:bodyPr>
          <a:lstStyle/>
          <a:p>
            <a:r>
              <a:rPr lang="en-US" sz="1200">
                <a:latin typeface="Constantia" pitchFamily="18" charset="0"/>
              </a:rPr>
              <a:t>Source: Moos, RH (2011) Processes the promote recovery from addictive disorders.</a:t>
            </a:r>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a:xfrm>
            <a:off x="533400" y="1371600"/>
            <a:ext cx="8229600" cy="4389438"/>
          </a:xfrm>
        </p:spPr>
        <p:txBody>
          <a:bodyPr>
            <a:normAutofit/>
          </a:bodyPr>
          <a:lstStyle/>
          <a:p>
            <a:pPr marL="274320" indent="-274320" algn="ctr" fontAlgn="auto">
              <a:spcAft>
                <a:spcPts val="0"/>
              </a:spcAft>
              <a:buClr>
                <a:schemeClr val="accent3"/>
              </a:buClr>
              <a:buFont typeface="Wingdings 2"/>
              <a:buChar char=""/>
              <a:defRPr/>
            </a:pPr>
            <a:endParaRPr lang="en-US" sz="3600" dirty="0" smtClean="0"/>
          </a:p>
          <a:p>
            <a:pPr marL="0" indent="0" algn="ctr" fontAlgn="auto">
              <a:spcAft>
                <a:spcPts val="0"/>
              </a:spcAft>
              <a:buClr>
                <a:schemeClr val="accent3"/>
              </a:buClr>
              <a:buFont typeface="Wingdings 2"/>
              <a:buNone/>
              <a:defRPr/>
            </a:pPr>
            <a:r>
              <a:rPr lang="en-US" sz="3600" dirty="0" smtClean="0"/>
              <a:t>“The social contexts that underlie the initiation and maintenance of substance misuse may hold within them the potential for resolution of the problems they create” </a:t>
            </a:r>
          </a:p>
          <a:p>
            <a:pPr marL="0" indent="0" algn="ctr" fontAlgn="auto">
              <a:spcAft>
                <a:spcPts val="0"/>
              </a:spcAft>
              <a:buClr>
                <a:schemeClr val="accent3"/>
              </a:buClr>
              <a:buFont typeface="Wingdings 2"/>
              <a:buNone/>
              <a:defRPr/>
            </a:pPr>
            <a:r>
              <a:rPr lang="en-US" sz="3600" dirty="0" smtClean="0"/>
              <a:t>(Moos, 2011)</a:t>
            </a:r>
            <a:endParaRPr lang="en-US" sz="3600" dirty="0"/>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r>
              <a:rPr lang="en-US" smtClean="0"/>
              <a:t>Social Control Theory Examples</a:t>
            </a:r>
          </a:p>
        </p:txBody>
      </p:sp>
      <p:sp>
        <p:nvSpPr>
          <p:cNvPr id="77826" name="Content Placeholder 2"/>
          <p:cNvSpPr>
            <a:spLocks noGrp="1"/>
          </p:cNvSpPr>
          <p:nvPr>
            <p:ph idx="1"/>
          </p:nvPr>
        </p:nvSpPr>
        <p:spPr/>
        <p:txBody>
          <a:bodyPr/>
          <a:lstStyle/>
          <a:p>
            <a:r>
              <a:rPr lang="en-US" sz="4400" smtClean="0"/>
              <a:t>Physicians Health Program</a:t>
            </a:r>
          </a:p>
          <a:p>
            <a:r>
              <a:rPr lang="en-US" sz="4400" smtClean="0"/>
              <a:t>HOPE Probation</a:t>
            </a:r>
          </a:p>
          <a:p>
            <a:r>
              <a:rPr lang="en-US" sz="4400" smtClean="0"/>
              <a:t>24/7 Sobriety</a:t>
            </a:r>
          </a:p>
          <a:p>
            <a:r>
              <a:rPr lang="en-US" sz="4400" smtClean="0"/>
              <a:t>Recovery Management check-ups (early re-intervention)</a:t>
            </a: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457200" y="457200"/>
            <a:ext cx="8229600" cy="1390650"/>
          </a:xfrm>
        </p:spPr>
        <p:txBody>
          <a:bodyPr/>
          <a:lstStyle/>
          <a:p>
            <a:r>
              <a:rPr lang="en-US" sz="3200" smtClean="0"/>
              <a:t>Outline: </a:t>
            </a:r>
            <a:br>
              <a:rPr lang="en-US" sz="3200" smtClean="0"/>
            </a:br>
            <a:r>
              <a:rPr lang="en-US" sz="3200" smtClean="0"/>
              <a:t>What do we know about which factors….</a:t>
            </a:r>
            <a:r>
              <a:rPr lang="en-US" sz="3600" smtClean="0"/>
              <a:t/>
            </a:r>
            <a:br>
              <a:rPr lang="en-US" sz="3600" smtClean="0"/>
            </a:br>
            <a:endParaRPr lang="en-US" sz="3600" smtClean="0"/>
          </a:p>
        </p:txBody>
      </p:sp>
      <p:sp>
        <p:nvSpPr>
          <p:cNvPr id="57346" name="Content Placeholder 2"/>
          <p:cNvSpPr>
            <a:spLocks noGrp="1"/>
          </p:cNvSpPr>
          <p:nvPr>
            <p:ph idx="1"/>
          </p:nvPr>
        </p:nvSpPr>
        <p:spPr/>
        <p:txBody>
          <a:bodyPr/>
          <a:lstStyle/>
          <a:p>
            <a:r>
              <a:rPr lang="en-US" sz="3200" smtClean="0"/>
              <a:t>mobilize behavior change and lead to addiction recovery</a:t>
            </a:r>
          </a:p>
          <a:p>
            <a:endParaRPr lang="en-US" sz="3200" smtClean="0"/>
          </a:p>
          <a:p>
            <a:r>
              <a:rPr lang="en-US" sz="3200" smtClean="0"/>
              <a:t>mediate or explain addiction recovery over time</a:t>
            </a:r>
          </a:p>
          <a:p>
            <a:endParaRPr lang="en-US" sz="3200" smtClean="0"/>
          </a:p>
          <a:p>
            <a:r>
              <a:rPr lang="en-US" sz="3200" smtClean="0"/>
              <a:t>moderate or influence whether mediators differ across different individuals </a:t>
            </a: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p:txBody>
          <a:bodyPr/>
          <a:lstStyle/>
          <a:p>
            <a:r>
              <a:rPr lang="en-US" smtClean="0"/>
              <a:t>Physicians Health Programs</a:t>
            </a:r>
          </a:p>
        </p:txBody>
      </p:sp>
      <p:sp>
        <p:nvSpPr>
          <p:cNvPr id="78850" name="Rectangle 3"/>
          <p:cNvSpPr>
            <a:spLocks noGrp="1" noChangeArrowheads="1"/>
          </p:cNvSpPr>
          <p:nvPr>
            <p:ph type="body" idx="1"/>
          </p:nvPr>
        </p:nvSpPr>
        <p:spPr>
          <a:xfrm>
            <a:off x="990600" y="1827213"/>
            <a:ext cx="7696200" cy="4573587"/>
          </a:xfrm>
        </p:spPr>
        <p:txBody>
          <a:bodyPr/>
          <a:lstStyle/>
          <a:p>
            <a:r>
              <a:rPr lang="en-US" sz="2400" smtClean="0"/>
              <a:t>Emerged in 1970s, through the American Medical Association </a:t>
            </a:r>
            <a:r>
              <a:rPr lang="en-US" sz="2400" b="1" smtClean="0"/>
              <a:t>to help alcohol/drug impaired physicians</a:t>
            </a:r>
          </a:p>
          <a:p>
            <a:r>
              <a:rPr lang="en-US" sz="2400" smtClean="0"/>
              <a:t>Services provided include:</a:t>
            </a:r>
          </a:p>
          <a:p>
            <a:pPr>
              <a:buFont typeface="Wingdings 2" pitchFamily="18" charset="2"/>
              <a:buNone/>
            </a:pPr>
            <a:r>
              <a:rPr lang="en-US" sz="2400" smtClean="0"/>
              <a:t>	- </a:t>
            </a:r>
            <a:r>
              <a:rPr lang="en-US" sz="2400" u="sng" smtClean="0"/>
              <a:t>long-term </a:t>
            </a:r>
            <a:r>
              <a:rPr lang="en-US" sz="2400" smtClean="0"/>
              <a:t>monitoring</a:t>
            </a:r>
          </a:p>
          <a:p>
            <a:pPr>
              <a:buFont typeface="Wingdings 2" pitchFamily="18" charset="2"/>
              <a:buNone/>
            </a:pPr>
            <a:r>
              <a:rPr lang="en-US" sz="2400" smtClean="0"/>
              <a:t>	- professional intervention services</a:t>
            </a:r>
          </a:p>
          <a:p>
            <a:pPr>
              <a:buFont typeface="Wingdings" pitchFamily="2" charset="2"/>
              <a:buNone/>
            </a:pPr>
            <a:r>
              <a:rPr lang="en-US" sz="2400" smtClean="0"/>
              <a:t>	- referral to formal evaluation</a:t>
            </a:r>
          </a:p>
          <a:p>
            <a:pPr>
              <a:buFont typeface="Wingdings" pitchFamily="2" charset="2"/>
              <a:buNone/>
            </a:pPr>
            <a:r>
              <a:rPr lang="en-US" sz="2400" smtClean="0"/>
              <a:t>	- referral to formal treatment</a:t>
            </a:r>
          </a:p>
          <a:p>
            <a:pPr>
              <a:buFont typeface="Wingdings" pitchFamily="2" charset="2"/>
              <a:buNone/>
            </a:pPr>
            <a:endParaRPr lang="en-US" sz="1600" smtClean="0"/>
          </a:p>
          <a:p>
            <a:pPr>
              <a:buFont typeface="Wingdings" pitchFamily="2" charset="2"/>
              <a:buNone/>
            </a:pPr>
            <a:r>
              <a:rPr lang="en-US" sz="1200" smtClean="0"/>
              <a:t>Source: White, W.L., DuPont, R.L. &amp; Skipper, G.E. (2007)</a:t>
            </a:r>
          </a:p>
          <a:p>
            <a:pPr>
              <a:buFont typeface="Wingdings" pitchFamily="2" charset="2"/>
              <a:buNone/>
            </a:pPr>
            <a:endParaRPr lang="en-US" sz="1200" smtClean="0"/>
          </a:p>
          <a:p>
            <a:pPr>
              <a:buFont typeface="Wingdings" pitchFamily="2" charset="2"/>
              <a:buNone/>
            </a:pPr>
            <a:endParaRPr lang="en-US" sz="2500" smtClean="0"/>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704850"/>
            <a:ext cx="8229600" cy="514350"/>
          </a:xfrm>
        </p:spPr>
        <p:txBody>
          <a:bodyPr>
            <a:normAutofit fontScale="90000"/>
          </a:bodyPr>
          <a:lstStyle/>
          <a:p>
            <a:pPr fontAlgn="auto">
              <a:spcAft>
                <a:spcPts val="0"/>
              </a:spcAft>
              <a:defRPr/>
            </a:pPr>
            <a:r>
              <a:rPr lang="en-US" sz="4000" dirty="0" smtClean="0"/>
              <a:t>PHPs 5-7yr study outcomes (N=904)</a:t>
            </a:r>
          </a:p>
        </p:txBody>
      </p:sp>
      <p:sp>
        <p:nvSpPr>
          <p:cNvPr id="51203" name="Rectangle 3"/>
          <p:cNvSpPr>
            <a:spLocks noGrp="1" noChangeArrowheads="1"/>
          </p:cNvSpPr>
          <p:nvPr>
            <p:ph type="body" idx="1"/>
          </p:nvPr>
        </p:nvSpPr>
        <p:spPr>
          <a:xfrm>
            <a:off x="914400" y="1600200"/>
            <a:ext cx="7769225" cy="4725988"/>
          </a:xfrm>
        </p:spPr>
        <p:txBody>
          <a:bodyPr>
            <a:normAutofit lnSpcReduction="10000"/>
          </a:bodyPr>
          <a:lstStyle/>
          <a:p>
            <a:pPr marL="274320" indent="-274320" fontAlgn="auto">
              <a:lnSpc>
                <a:spcPct val="150000"/>
              </a:lnSpc>
              <a:spcBef>
                <a:spcPct val="0"/>
              </a:spcBef>
              <a:spcAft>
                <a:spcPts val="0"/>
              </a:spcAft>
              <a:buClr>
                <a:schemeClr val="accent3"/>
              </a:buClr>
              <a:buFont typeface="Wingdings 2"/>
              <a:buChar char=""/>
              <a:defRPr/>
            </a:pPr>
            <a:r>
              <a:rPr lang="en-US" sz="2000" dirty="0" smtClean="0"/>
              <a:t>72% completed the contract; a further 22% signed a new one (78% of these voluntarily) </a:t>
            </a:r>
          </a:p>
          <a:p>
            <a:pPr marL="274320" indent="-274320" fontAlgn="auto">
              <a:lnSpc>
                <a:spcPct val="150000"/>
              </a:lnSpc>
              <a:spcBef>
                <a:spcPct val="0"/>
              </a:spcBef>
              <a:spcAft>
                <a:spcPts val="0"/>
              </a:spcAft>
              <a:buClr>
                <a:schemeClr val="accent3"/>
              </a:buClr>
              <a:buFont typeface="Wingdings 2"/>
              <a:buChar char=""/>
              <a:defRPr/>
            </a:pPr>
            <a:endParaRPr lang="en-US" sz="2000" dirty="0" smtClean="0"/>
          </a:p>
          <a:p>
            <a:pPr marL="274320" indent="-274320" fontAlgn="auto">
              <a:lnSpc>
                <a:spcPct val="150000"/>
              </a:lnSpc>
              <a:spcBef>
                <a:spcPct val="0"/>
              </a:spcBef>
              <a:spcAft>
                <a:spcPts val="0"/>
              </a:spcAft>
              <a:buClr>
                <a:schemeClr val="accent3"/>
              </a:buClr>
              <a:buFont typeface="Wingdings 2"/>
              <a:buChar char=""/>
              <a:defRPr/>
            </a:pPr>
            <a:r>
              <a:rPr lang="en-US" sz="2000" dirty="0" smtClean="0"/>
              <a:t>79% licensed and working at 5-year follow-up</a:t>
            </a:r>
          </a:p>
          <a:p>
            <a:pPr marL="274320" indent="-274320" fontAlgn="auto">
              <a:lnSpc>
                <a:spcPct val="150000"/>
              </a:lnSpc>
              <a:spcBef>
                <a:spcPct val="0"/>
              </a:spcBef>
              <a:spcAft>
                <a:spcPts val="0"/>
              </a:spcAft>
              <a:buClr>
                <a:schemeClr val="accent3"/>
              </a:buClr>
              <a:buFont typeface="Wingdings 2"/>
              <a:buChar char=""/>
              <a:defRPr/>
            </a:pPr>
            <a:endParaRPr lang="en-US" sz="2000" dirty="0" smtClean="0"/>
          </a:p>
          <a:p>
            <a:pPr marL="274320" indent="-274320" fontAlgn="auto">
              <a:lnSpc>
                <a:spcPct val="150000"/>
              </a:lnSpc>
              <a:spcBef>
                <a:spcPct val="0"/>
              </a:spcBef>
              <a:spcAft>
                <a:spcPts val="0"/>
              </a:spcAft>
              <a:buClr>
                <a:schemeClr val="accent3"/>
              </a:buClr>
              <a:buFont typeface="Wingdings 2"/>
              <a:buChar char=""/>
              <a:defRPr/>
            </a:pPr>
            <a:r>
              <a:rPr lang="en-US" sz="2000" dirty="0" smtClean="0"/>
              <a:t>92% participated in AA or NA; 61% participated in continuing groups</a:t>
            </a:r>
          </a:p>
          <a:p>
            <a:pPr marL="274320" indent="-274320" fontAlgn="auto">
              <a:lnSpc>
                <a:spcPct val="90000"/>
              </a:lnSpc>
              <a:spcAft>
                <a:spcPts val="0"/>
              </a:spcAft>
              <a:buClr>
                <a:schemeClr val="accent3"/>
              </a:buClr>
              <a:buFont typeface="Wingdings 2"/>
              <a:buChar char=""/>
              <a:defRPr/>
            </a:pPr>
            <a:endParaRPr lang="en-US" sz="2000" dirty="0" smtClean="0"/>
          </a:p>
          <a:p>
            <a:pPr marL="274320" indent="-274320" fontAlgn="auto">
              <a:lnSpc>
                <a:spcPct val="90000"/>
              </a:lnSpc>
              <a:spcAft>
                <a:spcPts val="0"/>
              </a:spcAft>
              <a:buClr>
                <a:schemeClr val="accent3"/>
              </a:buClr>
              <a:buFont typeface="Wingdings 2"/>
              <a:buChar char=""/>
              <a:defRPr/>
            </a:pPr>
            <a:r>
              <a:rPr lang="en-US" sz="2000" b="1" dirty="0" smtClean="0"/>
              <a:t>78% had zero positive screens; 22% had at least one positive test at some point, however, only 1 in 200 drug screens were positive over the 5-7yr monitoring period</a:t>
            </a:r>
          </a:p>
          <a:p>
            <a:pPr marL="274320" indent="-274320" fontAlgn="auto">
              <a:lnSpc>
                <a:spcPct val="90000"/>
              </a:lnSpc>
              <a:spcAft>
                <a:spcPts val="0"/>
              </a:spcAft>
              <a:buClr>
                <a:schemeClr val="accent3"/>
              </a:buClr>
              <a:buFont typeface="Wingdings" pitchFamily="2" charset="2"/>
              <a:buNone/>
              <a:defRPr/>
            </a:pPr>
            <a:endParaRPr lang="en-US" sz="1100" dirty="0" smtClean="0"/>
          </a:p>
          <a:p>
            <a:pPr marL="274320" indent="-274320" fontAlgn="auto">
              <a:lnSpc>
                <a:spcPct val="90000"/>
              </a:lnSpc>
              <a:spcAft>
                <a:spcPts val="0"/>
              </a:spcAft>
              <a:buClr>
                <a:schemeClr val="accent3"/>
              </a:buClr>
              <a:buFont typeface="Wingdings" pitchFamily="2" charset="2"/>
              <a:buNone/>
              <a:defRPr/>
            </a:pPr>
            <a:r>
              <a:rPr lang="en-US" sz="1100" dirty="0" smtClean="0"/>
              <a:t>Source: Du Pont, R.L. et al. (2011)</a:t>
            </a:r>
          </a:p>
          <a:p>
            <a:pPr marL="274320" indent="-274320" fontAlgn="auto">
              <a:lnSpc>
                <a:spcPct val="150000"/>
              </a:lnSpc>
              <a:spcBef>
                <a:spcPct val="0"/>
              </a:spcBef>
              <a:spcAft>
                <a:spcPts val="0"/>
              </a:spcAft>
              <a:buClr>
                <a:schemeClr val="accent3"/>
              </a:buClr>
              <a:buFont typeface="Wingdings 2"/>
              <a:buChar char=""/>
              <a:defRPr/>
            </a:pPr>
            <a:endParaRPr lang="en-US" sz="2000" dirty="0" smtClean="0"/>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p:txBody>
          <a:bodyPr/>
          <a:lstStyle/>
          <a:p>
            <a:r>
              <a:rPr lang="en-US" sz="3200" smtClean="0"/>
              <a:t>Hawaii Opportunity Probation with Enforcement (HOPE) program</a:t>
            </a:r>
          </a:p>
        </p:txBody>
      </p:sp>
      <p:sp>
        <p:nvSpPr>
          <p:cNvPr id="81922" name="Rectangle 3"/>
          <p:cNvSpPr>
            <a:spLocks noGrp="1" noChangeArrowheads="1"/>
          </p:cNvSpPr>
          <p:nvPr>
            <p:ph type="body" idx="1"/>
          </p:nvPr>
        </p:nvSpPr>
        <p:spPr>
          <a:xfrm>
            <a:off x="914400" y="1827213"/>
            <a:ext cx="8229600" cy="4114800"/>
          </a:xfrm>
        </p:spPr>
        <p:txBody>
          <a:bodyPr/>
          <a:lstStyle/>
          <a:p>
            <a:pPr>
              <a:lnSpc>
                <a:spcPct val="90000"/>
              </a:lnSpc>
            </a:pPr>
            <a:r>
              <a:rPr lang="en-US" sz="2400" smtClean="0"/>
              <a:t>Goal - to reduce drug use, new crimes, and incarceration</a:t>
            </a:r>
          </a:p>
          <a:p>
            <a:pPr>
              <a:lnSpc>
                <a:spcPct val="90000"/>
              </a:lnSpc>
            </a:pPr>
            <a:endParaRPr lang="en-US" sz="2400" smtClean="0"/>
          </a:p>
          <a:p>
            <a:pPr>
              <a:lnSpc>
                <a:spcPct val="90000"/>
              </a:lnSpc>
            </a:pPr>
            <a:r>
              <a:rPr lang="en-US" sz="2400" smtClean="0"/>
              <a:t>Drug-testing-and-sanctions approach </a:t>
            </a:r>
          </a:p>
          <a:p>
            <a:pPr>
              <a:lnSpc>
                <a:spcPct val="90000"/>
              </a:lnSpc>
            </a:pPr>
            <a:endParaRPr lang="en-US" sz="2400" smtClean="0"/>
          </a:p>
          <a:p>
            <a:pPr>
              <a:lnSpc>
                <a:spcPct val="90000"/>
              </a:lnSpc>
            </a:pPr>
            <a:r>
              <a:rPr lang="en-US" sz="2400" smtClean="0"/>
              <a:t>Does not mandate treatment; 12-step participation encouraged</a:t>
            </a:r>
          </a:p>
          <a:p>
            <a:pPr>
              <a:lnSpc>
                <a:spcPct val="90000"/>
              </a:lnSpc>
            </a:pPr>
            <a:endParaRPr lang="en-US" sz="2400" smtClean="0"/>
          </a:p>
          <a:p>
            <a:pPr>
              <a:lnSpc>
                <a:spcPct val="90000"/>
              </a:lnSpc>
            </a:pPr>
            <a:r>
              <a:rPr lang="en-US" sz="2400" smtClean="0"/>
              <a:t>Started as pilot program 2004 with 36 offenders expanded to over 1500 participants 2009</a:t>
            </a:r>
          </a:p>
          <a:p>
            <a:pPr>
              <a:lnSpc>
                <a:spcPct val="90000"/>
              </a:lnSpc>
              <a:buFont typeface="Wingdings" pitchFamily="2" charset="2"/>
              <a:buNone/>
            </a:pPr>
            <a:endParaRPr lang="en-US" sz="2400" smtClean="0"/>
          </a:p>
          <a:p>
            <a:pPr>
              <a:lnSpc>
                <a:spcPct val="90000"/>
              </a:lnSpc>
              <a:buFont typeface="Wingdings" pitchFamily="2" charset="2"/>
              <a:buNone/>
            </a:pPr>
            <a:endParaRPr lang="en-US" sz="2400" smtClean="0"/>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a:xfrm>
            <a:off x="1066800" y="301625"/>
            <a:ext cx="7616825" cy="1143000"/>
          </a:xfrm>
        </p:spPr>
        <p:txBody>
          <a:bodyPr/>
          <a:lstStyle/>
          <a:p>
            <a:r>
              <a:rPr lang="en-US" sz="2600" smtClean="0"/>
              <a:t>Pilot study by the Integrated Community Sanctions unit in Honolulu</a:t>
            </a:r>
          </a:p>
        </p:txBody>
      </p:sp>
      <p:sp>
        <p:nvSpPr>
          <p:cNvPr id="82946" name="Rectangle 3"/>
          <p:cNvSpPr>
            <a:spLocks noGrp="1" noChangeArrowheads="1"/>
          </p:cNvSpPr>
          <p:nvPr>
            <p:ph type="body" idx="1"/>
          </p:nvPr>
        </p:nvSpPr>
        <p:spPr>
          <a:xfrm>
            <a:off x="990600" y="1600200"/>
            <a:ext cx="7693025" cy="4876800"/>
          </a:xfrm>
        </p:spPr>
        <p:txBody>
          <a:bodyPr/>
          <a:lstStyle/>
          <a:p>
            <a:pPr>
              <a:lnSpc>
                <a:spcPct val="80000"/>
              </a:lnSpc>
              <a:buFont typeface="Wingdings" pitchFamily="2" charset="2"/>
              <a:buNone/>
            </a:pPr>
            <a:r>
              <a:rPr lang="en-US" sz="2000" smtClean="0"/>
              <a:t>Offenders in HOPE vs. comparison offenders</a:t>
            </a:r>
          </a:p>
          <a:p>
            <a:pPr>
              <a:lnSpc>
                <a:spcPct val="80000"/>
              </a:lnSpc>
            </a:pPr>
            <a:endParaRPr lang="en-US" sz="2000" b="1" smtClean="0"/>
          </a:p>
          <a:p>
            <a:pPr>
              <a:lnSpc>
                <a:spcPct val="80000"/>
              </a:lnSpc>
            </a:pPr>
            <a:r>
              <a:rPr lang="en-US" sz="2000" b="1" smtClean="0"/>
              <a:t>HOPE procedure:</a:t>
            </a:r>
          </a:p>
          <a:p>
            <a:pPr>
              <a:lnSpc>
                <a:spcPct val="80000"/>
              </a:lnSpc>
              <a:buFont typeface="Wingdings" pitchFamily="2" charset="2"/>
              <a:buNone/>
            </a:pPr>
            <a:r>
              <a:rPr lang="en-US" sz="2000" smtClean="0"/>
              <a:t>	- initiation/overview conducted by judge</a:t>
            </a:r>
          </a:p>
          <a:p>
            <a:pPr>
              <a:lnSpc>
                <a:spcPct val="80000"/>
              </a:lnSpc>
              <a:buFont typeface="Wingdings" pitchFamily="2" charset="2"/>
              <a:buNone/>
            </a:pPr>
            <a:r>
              <a:rPr lang="en-US" sz="2000" smtClean="0"/>
              <a:t>	- </a:t>
            </a:r>
            <a:r>
              <a:rPr lang="en-US" sz="2000" b="1" smtClean="0"/>
              <a:t>call</a:t>
            </a:r>
            <a:r>
              <a:rPr lang="en-US" sz="2000" smtClean="0"/>
              <a:t> HOPE hotline </a:t>
            </a:r>
            <a:r>
              <a:rPr lang="en-US" sz="2000" b="1" smtClean="0"/>
              <a:t>every morning</a:t>
            </a:r>
          </a:p>
          <a:p>
            <a:pPr>
              <a:lnSpc>
                <a:spcPct val="80000"/>
              </a:lnSpc>
              <a:buFont typeface="Wingdings" pitchFamily="2" charset="2"/>
              <a:buNone/>
            </a:pPr>
            <a:r>
              <a:rPr lang="en-US" sz="2000" smtClean="0"/>
              <a:t>	- if selected for testing, must appear by 2pm</a:t>
            </a:r>
          </a:p>
          <a:p>
            <a:pPr>
              <a:lnSpc>
                <a:spcPct val="80000"/>
              </a:lnSpc>
              <a:buFont typeface="Wingdings" pitchFamily="2" charset="2"/>
              <a:buNone/>
            </a:pPr>
            <a:r>
              <a:rPr lang="en-US" sz="2000" smtClean="0"/>
              <a:t>	- if fail to appear or test positive, “Motion to Modify Probation”</a:t>
            </a:r>
          </a:p>
          <a:p>
            <a:pPr>
              <a:lnSpc>
                <a:spcPct val="80000"/>
              </a:lnSpc>
              <a:buFont typeface="Wingdings" pitchFamily="2" charset="2"/>
              <a:buNone/>
            </a:pPr>
            <a:r>
              <a:rPr lang="en-US" sz="2000" smtClean="0"/>
              <a:t>	- after </a:t>
            </a:r>
            <a:r>
              <a:rPr lang="en-US" sz="2000" b="1" u="sng" smtClean="0"/>
              <a:t>immediate</a:t>
            </a:r>
            <a:r>
              <a:rPr lang="en-US" sz="2000" u="sng" smtClean="0"/>
              <a:t> </a:t>
            </a:r>
            <a:r>
              <a:rPr lang="en-US" sz="2000" smtClean="0"/>
              <a:t>hearing, if offender has violated probation, sentenced to short jail stay (several days)</a:t>
            </a:r>
          </a:p>
          <a:p>
            <a:pPr>
              <a:lnSpc>
                <a:spcPct val="80000"/>
              </a:lnSpc>
              <a:buFont typeface="Wingdings" pitchFamily="2" charset="2"/>
              <a:buNone/>
            </a:pPr>
            <a:r>
              <a:rPr lang="en-US" sz="2000" smtClean="0"/>
              <a:t>	- HOPE participation resumes upon release</a:t>
            </a:r>
          </a:p>
          <a:p>
            <a:pPr>
              <a:lnSpc>
                <a:spcPct val="80000"/>
              </a:lnSpc>
            </a:pPr>
            <a:endParaRPr lang="en-US" sz="2000" b="1" smtClean="0"/>
          </a:p>
          <a:p>
            <a:pPr>
              <a:lnSpc>
                <a:spcPct val="80000"/>
              </a:lnSpc>
            </a:pPr>
            <a:r>
              <a:rPr lang="en-US" sz="2000" b="1" smtClean="0"/>
              <a:t>Probation as usual:</a:t>
            </a:r>
          </a:p>
          <a:p>
            <a:pPr>
              <a:lnSpc>
                <a:spcPct val="80000"/>
              </a:lnSpc>
              <a:buFont typeface="Wingdings" pitchFamily="2" charset="2"/>
              <a:buNone/>
            </a:pPr>
            <a:r>
              <a:rPr lang="en-US" sz="2000" smtClean="0"/>
              <a:t>	- no random drug testing</a:t>
            </a:r>
          </a:p>
          <a:p>
            <a:pPr>
              <a:lnSpc>
                <a:spcPct val="80000"/>
              </a:lnSpc>
              <a:buFont typeface="Wingdings" pitchFamily="2" charset="2"/>
              <a:buNone/>
            </a:pPr>
            <a:r>
              <a:rPr lang="en-US" sz="2000" smtClean="0"/>
              <a:t>	- scheduled appointments with a probation officer once a month</a:t>
            </a:r>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p:txBody>
          <a:bodyPr/>
          <a:lstStyle/>
          <a:p>
            <a:r>
              <a:rPr lang="en-US" sz="2600" smtClean="0"/>
              <a:t>Average number of positive UAs, by period. (Hawken et al. , 2009)</a:t>
            </a:r>
            <a:endParaRPr lang="en-US" sz="2600" i="1" smtClean="0"/>
          </a:p>
        </p:txBody>
      </p:sp>
      <p:sp>
        <p:nvSpPr>
          <p:cNvPr id="16387" name="Rectangle 3"/>
          <p:cNvSpPr>
            <a:spLocks noGrp="1" noChangeArrowheads="1"/>
          </p:cNvSpPr>
          <p:nvPr>
            <p:ph type="body" idx="1"/>
          </p:nvPr>
        </p:nvSpPr>
        <p:spPr>
          <a:xfrm>
            <a:off x="685800" y="1719263"/>
            <a:ext cx="8001000" cy="4910137"/>
          </a:xfrm>
        </p:spPr>
        <p:txBody>
          <a:bodyPr>
            <a:normAutofit lnSpcReduction="10000"/>
          </a:bodyPr>
          <a:lstStyle/>
          <a:p>
            <a:pPr marL="274320" indent="-274320" fontAlgn="auto">
              <a:lnSpc>
                <a:spcPct val="80000"/>
              </a:lnSpc>
              <a:spcAft>
                <a:spcPts val="0"/>
              </a:spcAft>
              <a:buClr>
                <a:schemeClr val="accent3"/>
              </a:buClr>
              <a:buFont typeface="Wingdings 2"/>
              <a:buChar char=""/>
              <a:defRPr/>
            </a:pPr>
            <a:endParaRPr lang="en-US" sz="1200" i="1" smtClean="0"/>
          </a:p>
          <a:p>
            <a:pPr marL="274320" indent="-274320" fontAlgn="auto">
              <a:lnSpc>
                <a:spcPct val="80000"/>
              </a:lnSpc>
              <a:spcAft>
                <a:spcPts val="0"/>
              </a:spcAft>
              <a:buClr>
                <a:schemeClr val="accent3"/>
              </a:buClr>
              <a:buFont typeface="Wingdings 2"/>
              <a:buChar char=""/>
              <a:defRPr/>
            </a:pPr>
            <a:endParaRPr lang="en-US" sz="1200" i="1" smtClean="0"/>
          </a:p>
          <a:p>
            <a:pPr marL="274320" indent="-274320" fontAlgn="auto">
              <a:lnSpc>
                <a:spcPct val="80000"/>
              </a:lnSpc>
              <a:spcAft>
                <a:spcPts val="0"/>
              </a:spcAft>
              <a:buClr>
                <a:schemeClr val="accent3"/>
              </a:buClr>
              <a:buFont typeface="Wingdings 2"/>
              <a:buChar char=""/>
              <a:defRPr/>
            </a:pPr>
            <a:endParaRPr lang="en-US" sz="1200" i="1" smtClean="0"/>
          </a:p>
          <a:p>
            <a:pPr marL="274320" indent="-274320" fontAlgn="auto">
              <a:lnSpc>
                <a:spcPct val="80000"/>
              </a:lnSpc>
              <a:spcAft>
                <a:spcPts val="0"/>
              </a:spcAft>
              <a:buClr>
                <a:schemeClr val="accent3"/>
              </a:buClr>
              <a:buFont typeface="Wingdings 2"/>
              <a:buChar char=""/>
              <a:defRPr/>
            </a:pPr>
            <a:endParaRPr lang="en-US" sz="1200" i="1" smtClean="0"/>
          </a:p>
          <a:p>
            <a:pPr marL="274320" indent="-274320" fontAlgn="auto">
              <a:lnSpc>
                <a:spcPct val="80000"/>
              </a:lnSpc>
              <a:spcAft>
                <a:spcPts val="0"/>
              </a:spcAft>
              <a:buClr>
                <a:schemeClr val="accent3"/>
              </a:buClr>
              <a:buFont typeface="Wingdings 2"/>
              <a:buChar char=""/>
              <a:defRPr/>
            </a:pPr>
            <a:endParaRPr lang="en-US" sz="1200" i="1" smtClean="0"/>
          </a:p>
          <a:p>
            <a:pPr marL="274320" indent="-274320" fontAlgn="auto">
              <a:lnSpc>
                <a:spcPct val="80000"/>
              </a:lnSpc>
              <a:spcAft>
                <a:spcPts val="0"/>
              </a:spcAft>
              <a:buClr>
                <a:schemeClr val="accent3"/>
              </a:buClr>
              <a:buFont typeface="Wingdings 2"/>
              <a:buChar char=""/>
              <a:defRPr/>
            </a:pPr>
            <a:endParaRPr lang="en-US" sz="1200" i="1" smtClean="0"/>
          </a:p>
          <a:p>
            <a:pPr marL="274320" indent="-274320" fontAlgn="auto">
              <a:lnSpc>
                <a:spcPct val="80000"/>
              </a:lnSpc>
              <a:spcAft>
                <a:spcPts val="0"/>
              </a:spcAft>
              <a:buClr>
                <a:schemeClr val="accent3"/>
              </a:buClr>
              <a:buFont typeface="Wingdings 2"/>
              <a:buChar char=""/>
              <a:defRPr/>
            </a:pPr>
            <a:endParaRPr lang="en-US" sz="1200" i="1" smtClean="0"/>
          </a:p>
          <a:p>
            <a:pPr marL="274320" indent="-274320" fontAlgn="auto">
              <a:lnSpc>
                <a:spcPct val="80000"/>
              </a:lnSpc>
              <a:spcAft>
                <a:spcPts val="0"/>
              </a:spcAft>
              <a:buClr>
                <a:schemeClr val="accent3"/>
              </a:buClr>
              <a:buFont typeface="Wingdings 2"/>
              <a:buChar char=""/>
              <a:defRPr/>
            </a:pPr>
            <a:endParaRPr lang="en-US" sz="1200" i="1" smtClean="0"/>
          </a:p>
          <a:p>
            <a:pPr marL="274320" indent="-274320" fontAlgn="auto">
              <a:lnSpc>
                <a:spcPct val="80000"/>
              </a:lnSpc>
              <a:spcAft>
                <a:spcPts val="0"/>
              </a:spcAft>
              <a:buClr>
                <a:schemeClr val="accent3"/>
              </a:buClr>
              <a:buFont typeface="Wingdings 2"/>
              <a:buChar char=""/>
              <a:defRPr/>
            </a:pPr>
            <a:endParaRPr lang="en-US" sz="1200" i="1" smtClean="0"/>
          </a:p>
          <a:p>
            <a:pPr marL="274320" indent="-274320" fontAlgn="auto">
              <a:lnSpc>
                <a:spcPct val="80000"/>
              </a:lnSpc>
              <a:spcAft>
                <a:spcPts val="0"/>
              </a:spcAft>
              <a:buClr>
                <a:schemeClr val="accent3"/>
              </a:buClr>
              <a:buFont typeface="Wingdings 2"/>
              <a:buChar char=""/>
              <a:defRPr/>
            </a:pPr>
            <a:endParaRPr lang="en-US" sz="1200" i="1" smtClean="0"/>
          </a:p>
          <a:p>
            <a:pPr marL="274320" indent="-274320" fontAlgn="auto">
              <a:lnSpc>
                <a:spcPct val="80000"/>
              </a:lnSpc>
              <a:spcAft>
                <a:spcPts val="0"/>
              </a:spcAft>
              <a:buClr>
                <a:schemeClr val="accent3"/>
              </a:buClr>
              <a:buFont typeface="Wingdings 2"/>
              <a:buChar char=""/>
              <a:defRPr/>
            </a:pPr>
            <a:endParaRPr lang="en-US" sz="1200" i="1" smtClean="0"/>
          </a:p>
          <a:p>
            <a:pPr marL="274320" indent="-274320" fontAlgn="auto">
              <a:lnSpc>
                <a:spcPct val="80000"/>
              </a:lnSpc>
              <a:spcAft>
                <a:spcPts val="0"/>
              </a:spcAft>
              <a:buClr>
                <a:schemeClr val="accent3"/>
              </a:buClr>
              <a:buFont typeface="Wingdings 2"/>
              <a:buChar char=""/>
              <a:defRPr/>
            </a:pPr>
            <a:endParaRPr lang="en-US" sz="1200" i="1" smtClean="0"/>
          </a:p>
          <a:p>
            <a:pPr marL="274320" indent="-274320" fontAlgn="auto">
              <a:lnSpc>
                <a:spcPct val="80000"/>
              </a:lnSpc>
              <a:spcAft>
                <a:spcPts val="0"/>
              </a:spcAft>
              <a:buClr>
                <a:schemeClr val="accent3"/>
              </a:buClr>
              <a:buFont typeface="Wingdings 2"/>
              <a:buChar char=""/>
              <a:defRPr/>
            </a:pPr>
            <a:endParaRPr lang="en-US" sz="1200" i="1" smtClean="0"/>
          </a:p>
          <a:p>
            <a:pPr marL="274320" indent="-274320" fontAlgn="auto">
              <a:lnSpc>
                <a:spcPct val="80000"/>
              </a:lnSpc>
              <a:spcAft>
                <a:spcPts val="0"/>
              </a:spcAft>
              <a:buClr>
                <a:schemeClr val="accent3"/>
              </a:buClr>
              <a:buFont typeface="Wingdings" pitchFamily="2" charset="2"/>
              <a:buNone/>
              <a:defRPr/>
            </a:pPr>
            <a:endParaRPr lang="en-US" sz="1200" i="1" smtClean="0"/>
          </a:p>
          <a:p>
            <a:pPr marL="274320" indent="-274320" fontAlgn="auto">
              <a:lnSpc>
                <a:spcPct val="80000"/>
              </a:lnSpc>
              <a:spcAft>
                <a:spcPts val="0"/>
              </a:spcAft>
              <a:buClr>
                <a:schemeClr val="accent3"/>
              </a:buClr>
              <a:buFont typeface="Wingdings" pitchFamily="2" charset="2"/>
              <a:buNone/>
              <a:defRPr/>
            </a:pPr>
            <a:endParaRPr lang="en-US" sz="1200" i="1" smtClean="0"/>
          </a:p>
          <a:p>
            <a:pPr marL="274320" indent="-274320" fontAlgn="auto">
              <a:lnSpc>
                <a:spcPct val="80000"/>
              </a:lnSpc>
              <a:spcAft>
                <a:spcPts val="0"/>
              </a:spcAft>
              <a:buClr>
                <a:schemeClr val="accent3"/>
              </a:buClr>
              <a:buFont typeface="Wingdings" pitchFamily="2" charset="2"/>
              <a:buNone/>
              <a:defRPr/>
            </a:pPr>
            <a:endParaRPr lang="en-US" sz="1200" i="1" smtClean="0"/>
          </a:p>
          <a:p>
            <a:pPr marL="274320" indent="-274320" fontAlgn="auto">
              <a:lnSpc>
                <a:spcPct val="80000"/>
              </a:lnSpc>
              <a:spcAft>
                <a:spcPts val="0"/>
              </a:spcAft>
              <a:buClr>
                <a:schemeClr val="accent3"/>
              </a:buClr>
              <a:buFont typeface="Wingdings" pitchFamily="2" charset="2"/>
              <a:buNone/>
              <a:defRPr/>
            </a:pPr>
            <a:endParaRPr lang="en-US" sz="1200" i="1" smtClean="0"/>
          </a:p>
          <a:p>
            <a:pPr marL="274320" indent="-274320" fontAlgn="auto">
              <a:lnSpc>
                <a:spcPct val="80000"/>
              </a:lnSpc>
              <a:spcAft>
                <a:spcPts val="0"/>
              </a:spcAft>
              <a:buClr>
                <a:schemeClr val="accent3"/>
              </a:buClr>
              <a:buFont typeface="Wingdings" pitchFamily="2" charset="2"/>
              <a:buNone/>
              <a:defRPr/>
            </a:pPr>
            <a:endParaRPr lang="en-US" sz="1200" i="1" smtClean="0"/>
          </a:p>
          <a:p>
            <a:pPr marL="274320" indent="-274320" fontAlgn="auto">
              <a:lnSpc>
                <a:spcPct val="80000"/>
              </a:lnSpc>
              <a:spcAft>
                <a:spcPts val="0"/>
              </a:spcAft>
              <a:buClr>
                <a:schemeClr val="accent3"/>
              </a:buClr>
              <a:buFont typeface="Wingdings" pitchFamily="2" charset="2"/>
              <a:buNone/>
              <a:defRPr/>
            </a:pPr>
            <a:endParaRPr lang="en-US" sz="1200" i="1" smtClean="0"/>
          </a:p>
          <a:p>
            <a:pPr marL="274320" indent="-274320" fontAlgn="auto">
              <a:lnSpc>
                <a:spcPct val="80000"/>
              </a:lnSpc>
              <a:spcAft>
                <a:spcPts val="0"/>
              </a:spcAft>
              <a:buClr>
                <a:schemeClr val="accent3"/>
              </a:buClr>
              <a:buFont typeface="Wingdings" pitchFamily="2" charset="2"/>
              <a:buNone/>
              <a:defRPr/>
            </a:pPr>
            <a:r>
              <a:rPr lang="en-US" sz="1200" b="1" i="1" smtClean="0"/>
              <a:t>In a 12-month period 61% of HOPE participants  had zero positive UAs</a:t>
            </a:r>
          </a:p>
          <a:p>
            <a:pPr marL="274320" indent="-274320" fontAlgn="auto">
              <a:lnSpc>
                <a:spcPct val="80000"/>
              </a:lnSpc>
              <a:spcAft>
                <a:spcPts val="0"/>
              </a:spcAft>
              <a:buClr>
                <a:schemeClr val="accent3"/>
              </a:buClr>
              <a:buFont typeface="Wingdings" pitchFamily="2" charset="2"/>
              <a:buNone/>
              <a:defRPr/>
            </a:pPr>
            <a:endParaRPr lang="en-US" sz="1200" i="1" smtClean="0"/>
          </a:p>
          <a:p>
            <a:pPr marL="274320" indent="-274320" fontAlgn="auto">
              <a:lnSpc>
                <a:spcPct val="80000"/>
              </a:lnSpc>
              <a:spcAft>
                <a:spcPts val="0"/>
              </a:spcAft>
              <a:buClr>
                <a:schemeClr val="accent3"/>
              </a:buClr>
              <a:buFont typeface="Wingdings" pitchFamily="2" charset="2"/>
              <a:buNone/>
              <a:defRPr/>
            </a:pPr>
            <a:r>
              <a:rPr lang="en-US" sz="1200" i="1" smtClean="0"/>
              <a:t>Note: Data are from PROBER.  For comparison probationers, data reflect urinalysis results for</a:t>
            </a:r>
          </a:p>
          <a:p>
            <a:pPr marL="274320" indent="-274320" fontAlgn="auto">
              <a:lnSpc>
                <a:spcPct val="80000"/>
              </a:lnSpc>
              <a:spcAft>
                <a:spcPts val="0"/>
              </a:spcAft>
              <a:buClr>
                <a:schemeClr val="accent3"/>
              </a:buClr>
              <a:buFont typeface="Wingdings" pitchFamily="2" charset="2"/>
              <a:buNone/>
              <a:defRPr/>
            </a:pPr>
            <a:r>
              <a:rPr lang="en-US" sz="1200" i="1" smtClean="0"/>
              <a:t>regularly scheduled UAs.  For HOPE probationers UAs include regularly scheduled tests, and</a:t>
            </a:r>
          </a:p>
          <a:p>
            <a:pPr marL="274320" indent="-274320" fontAlgn="auto">
              <a:lnSpc>
                <a:spcPct val="80000"/>
              </a:lnSpc>
              <a:spcAft>
                <a:spcPts val="0"/>
              </a:spcAft>
              <a:buClr>
                <a:schemeClr val="accent3"/>
              </a:buClr>
              <a:buFont typeface="Wingdings" pitchFamily="2" charset="2"/>
              <a:buNone/>
              <a:defRPr/>
            </a:pPr>
            <a:r>
              <a:rPr lang="en-US" sz="1200" i="1" smtClean="0"/>
              <a:t>random testing.  Pre (3m) refers to the average number of missed appointments in the three</a:t>
            </a:r>
          </a:p>
          <a:p>
            <a:pPr marL="274320" indent="-274320" fontAlgn="auto">
              <a:lnSpc>
                <a:spcPct val="80000"/>
              </a:lnSpc>
              <a:spcAft>
                <a:spcPts val="0"/>
              </a:spcAft>
              <a:buClr>
                <a:schemeClr val="accent3"/>
              </a:buClr>
              <a:buFont typeface="Wingdings" pitchFamily="2" charset="2"/>
              <a:buNone/>
              <a:defRPr/>
            </a:pPr>
            <a:r>
              <a:rPr lang="en-US" sz="1200" i="1" smtClean="0"/>
              <a:t>months before the study start date (baseline).  Follow-up (3m) refers to the average number of</a:t>
            </a:r>
          </a:p>
          <a:p>
            <a:pPr marL="274320" indent="-274320" fontAlgn="auto">
              <a:lnSpc>
                <a:spcPct val="80000"/>
              </a:lnSpc>
              <a:spcAft>
                <a:spcPts val="0"/>
              </a:spcAft>
              <a:buClr>
                <a:schemeClr val="accent3"/>
              </a:buClr>
              <a:buFont typeface="Wingdings" pitchFamily="2" charset="2"/>
              <a:buNone/>
              <a:defRPr/>
            </a:pPr>
            <a:r>
              <a:rPr lang="en-US" sz="1200" i="1" smtClean="0"/>
              <a:t>missed appointments in the three-month period following baseline and Follow-up (6m) refers to</a:t>
            </a:r>
          </a:p>
          <a:p>
            <a:pPr marL="274320" indent="-274320" fontAlgn="auto">
              <a:lnSpc>
                <a:spcPct val="80000"/>
              </a:lnSpc>
              <a:spcAft>
                <a:spcPts val="0"/>
              </a:spcAft>
              <a:buClr>
                <a:schemeClr val="accent3"/>
              </a:buClr>
              <a:buFont typeface="Wingdings" pitchFamily="2" charset="2"/>
              <a:buNone/>
              <a:defRPr/>
            </a:pPr>
            <a:r>
              <a:rPr lang="en-US" sz="1200" i="1" smtClean="0"/>
              <a:t>the average number of missed appointments in the six-month period following baseline.</a:t>
            </a:r>
            <a:r>
              <a:rPr lang="en-US" sz="1200" smtClean="0"/>
              <a:t> </a:t>
            </a:r>
          </a:p>
        </p:txBody>
      </p:sp>
      <p:pic>
        <p:nvPicPr>
          <p:cNvPr id="83971" name="Chart 24"/>
          <p:cNvPicPr>
            <a:picLocks noChangeArrowheads="1"/>
          </p:cNvPicPr>
          <p:nvPr/>
        </p:nvPicPr>
        <p:blipFill>
          <a:blip r:embed="rId4"/>
          <a:srcRect l="-3775" t="-3392" r="-11113" b="-5695"/>
          <a:stretch>
            <a:fillRect/>
          </a:stretch>
        </p:blipFill>
        <p:spPr bwMode="auto">
          <a:xfrm>
            <a:off x="1676400" y="1524000"/>
            <a:ext cx="6096000" cy="34290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p:txBody>
          <a:bodyPr/>
          <a:lstStyle/>
          <a:p>
            <a:r>
              <a:rPr lang="en-US" sz="3600" smtClean="0"/>
              <a:t>RCT of HOPE Intervention (N=493) (Hawken et al., 2009)</a:t>
            </a:r>
          </a:p>
        </p:txBody>
      </p:sp>
      <p:sp>
        <p:nvSpPr>
          <p:cNvPr id="23555" name="Rectangle 3"/>
          <p:cNvSpPr>
            <a:spLocks noGrp="1" noChangeArrowheads="1"/>
          </p:cNvSpPr>
          <p:nvPr>
            <p:ph type="body" idx="1"/>
          </p:nvPr>
        </p:nvSpPr>
        <p:spPr>
          <a:xfrm>
            <a:off x="990600" y="1827213"/>
            <a:ext cx="7693025" cy="4497387"/>
          </a:xfrm>
        </p:spPr>
        <p:txBody>
          <a:bodyPr>
            <a:normAutofit/>
          </a:bodyPr>
          <a:lstStyle/>
          <a:p>
            <a:pPr marL="274320" indent="-274320" fontAlgn="auto">
              <a:spcAft>
                <a:spcPts val="0"/>
              </a:spcAft>
              <a:buClr>
                <a:schemeClr val="accent3"/>
              </a:buClr>
              <a:buFont typeface="Wingdings 2"/>
              <a:buChar char=""/>
              <a:defRPr/>
            </a:pPr>
            <a:r>
              <a:rPr lang="en-US" sz="2400" dirty="0" smtClean="0"/>
              <a:t>HOPE vs. probation-as-usual</a:t>
            </a:r>
          </a:p>
          <a:p>
            <a:pPr marL="274320" indent="-274320" fontAlgn="auto">
              <a:spcAft>
                <a:spcPts val="0"/>
              </a:spcAft>
              <a:buClr>
                <a:schemeClr val="accent3"/>
              </a:buClr>
              <a:buFont typeface="Wingdings 2"/>
              <a:buChar char=""/>
              <a:defRPr/>
            </a:pPr>
            <a:r>
              <a:rPr lang="en-US" sz="2400" dirty="0" smtClean="0"/>
              <a:t>One year follow up</a:t>
            </a:r>
            <a:endParaRPr lang="en-US" sz="2400" dirty="0"/>
          </a:p>
          <a:p>
            <a:pPr marL="274320" indent="-274320" fontAlgn="auto">
              <a:spcAft>
                <a:spcPts val="0"/>
              </a:spcAft>
              <a:buClr>
                <a:schemeClr val="accent3"/>
              </a:buClr>
              <a:buFont typeface="Wingdings 2"/>
              <a:buChar char=""/>
              <a:defRPr/>
            </a:pPr>
            <a:endParaRPr lang="en-US" sz="2400" dirty="0" smtClean="0"/>
          </a:p>
          <a:p>
            <a:pPr marL="274320" indent="-274320" fontAlgn="auto">
              <a:spcAft>
                <a:spcPts val="0"/>
              </a:spcAft>
              <a:buClr>
                <a:schemeClr val="accent3"/>
              </a:buClr>
              <a:buFont typeface="Wingdings 2"/>
              <a:buChar char=""/>
              <a:defRPr/>
            </a:pPr>
            <a:r>
              <a:rPr lang="en-US" sz="2400" dirty="0" smtClean="0"/>
              <a:t>Results</a:t>
            </a:r>
          </a:p>
          <a:p>
            <a:pPr marL="552450" indent="-552450" fontAlgn="auto">
              <a:spcAft>
                <a:spcPts val="0"/>
              </a:spcAft>
              <a:buClr>
                <a:schemeClr val="accent3"/>
              </a:buClr>
              <a:buFont typeface="Wingdings" pitchFamily="2" charset="2"/>
              <a:buNone/>
              <a:defRPr/>
            </a:pPr>
            <a:r>
              <a:rPr lang="en-US" sz="2400" dirty="0" smtClean="0"/>
              <a:t>HOPE in comparison with probation-as-usual:</a:t>
            </a:r>
          </a:p>
          <a:p>
            <a:pPr marL="552450" indent="-552450" fontAlgn="auto">
              <a:spcAft>
                <a:spcPts val="0"/>
              </a:spcAft>
              <a:buClr>
                <a:schemeClr val="accent3"/>
              </a:buClr>
              <a:buFontTx/>
              <a:buChar char="-"/>
              <a:defRPr/>
            </a:pPr>
            <a:r>
              <a:rPr lang="en-US" sz="2400" dirty="0" smtClean="0"/>
              <a:t>60% fewer no-shows</a:t>
            </a:r>
          </a:p>
          <a:p>
            <a:pPr marL="552450" indent="-552450" fontAlgn="auto">
              <a:spcAft>
                <a:spcPts val="0"/>
              </a:spcAft>
              <a:buClr>
                <a:schemeClr val="accent3"/>
              </a:buClr>
              <a:buFontTx/>
              <a:buChar char="-"/>
              <a:defRPr/>
            </a:pPr>
            <a:r>
              <a:rPr lang="en-US" sz="2400" dirty="0" smtClean="0"/>
              <a:t>70% fewer positive urine tests</a:t>
            </a:r>
          </a:p>
          <a:p>
            <a:pPr marL="552450" indent="-552450" fontAlgn="auto">
              <a:spcAft>
                <a:spcPts val="0"/>
              </a:spcAft>
              <a:buClr>
                <a:schemeClr val="accent3"/>
              </a:buClr>
              <a:buFontTx/>
              <a:buChar char="-"/>
              <a:defRPr/>
            </a:pPr>
            <a:r>
              <a:rPr lang="en-US" sz="2400" dirty="0" smtClean="0"/>
              <a:t>55% fewer new arrest rates</a:t>
            </a:r>
          </a:p>
          <a:p>
            <a:pPr marL="552450" indent="-552450" fontAlgn="auto">
              <a:spcAft>
                <a:spcPts val="0"/>
              </a:spcAft>
              <a:buClr>
                <a:schemeClr val="accent3"/>
              </a:buClr>
              <a:buFontTx/>
              <a:buChar char="-"/>
              <a:defRPr/>
            </a:pPr>
            <a:r>
              <a:rPr lang="en-US" sz="2400" dirty="0" smtClean="0"/>
              <a:t>53% lower revocation rate</a:t>
            </a:r>
          </a:p>
          <a:p>
            <a:pPr marL="552450" indent="-552450" fontAlgn="auto">
              <a:spcAft>
                <a:spcPts val="0"/>
              </a:spcAft>
              <a:buClr>
                <a:schemeClr val="accent3"/>
              </a:buClr>
              <a:buFontTx/>
              <a:buChar char="-"/>
              <a:defRPr/>
            </a:pPr>
            <a:r>
              <a:rPr lang="en-US" sz="2400" dirty="0" smtClean="0"/>
              <a:t>48% lower incarceration</a:t>
            </a:r>
          </a:p>
          <a:p>
            <a:pPr marL="274320" indent="-274320" fontAlgn="auto">
              <a:spcAft>
                <a:spcPts val="0"/>
              </a:spcAft>
              <a:buClr>
                <a:schemeClr val="accent3"/>
              </a:buClr>
              <a:buFont typeface="Wingdings 2"/>
              <a:buChar char=""/>
              <a:defRPr/>
            </a:pPr>
            <a:endParaRPr lang="en-US" sz="2400" dirty="0" smtClean="0"/>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p:txBody>
          <a:bodyPr/>
          <a:lstStyle/>
          <a:p>
            <a:r>
              <a:rPr lang="en-US" sz="2800" smtClean="0"/>
              <a:t>South Dakota’s “24/7 Sobriety” project </a:t>
            </a:r>
            <a:br>
              <a:rPr lang="en-US" sz="2800" smtClean="0"/>
            </a:br>
            <a:r>
              <a:rPr lang="en-US" sz="2800" smtClean="0"/>
              <a:t>(Larry Long)</a:t>
            </a:r>
          </a:p>
        </p:txBody>
      </p:sp>
      <p:sp>
        <p:nvSpPr>
          <p:cNvPr id="87042" name="Rectangle 3"/>
          <p:cNvSpPr>
            <a:spLocks noGrp="1" noChangeArrowheads="1"/>
          </p:cNvSpPr>
          <p:nvPr>
            <p:ph type="body" idx="1"/>
          </p:nvPr>
        </p:nvSpPr>
        <p:spPr>
          <a:xfrm>
            <a:off x="990600" y="1905000"/>
            <a:ext cx="7693025" cy="4495800"/>
          </a:xfrm>
        </p:spPr>
        <p:txBody>
          <a:bodyPr/>
          <a:lstStyle/>
          <a:p>
            <a:r>
              <a:rPr lang="en-US" sz="2400" smtClean="0"/>
              <a:t>For repeat DUI offenders</a:t>
            </a:r>
          </a:p>
          <a:p>
            <a:r>
              <a:rPr lang="en-US" sz="2400" b="1" smtClean="0"/>
              <a:t>Objective verification of abstinence </a:t>
            </a:r>
            <a:r>
              <a:rPr lang="en-US" sz="2400" smtClean="0"/>
              <a:t>(twice a day breath, blood or other bodily substance testing; or SCRAM bracelet</a:t>
            </a:r>
          </a:p>
          <a:p>
            <a:r>
              <a:rPr lang="en-US" sz="2400" smtClean="0"/>
              <a:t>Positive/missed tests results in </a:t>
            </a:r>
            <a:r>
              <a:rPr lang="en-US" sz="2400" b="1" u="sng" smtClean="0"/>
              <a:t>immediate</a:t>
            </a:r>
            <a:r>
              <a:rPr lang="en-US" sz="2400" smtClean="0"/>
              <a:t> 24-hour incarceration</a:t>
            </a:r>
          </a:p>
          <a:p>
            <a:r>
              <a:rPr lang="en-US" sz="2400" smtClean="0"/>
              <a:t>No treatment referral or requirement; 12-step attendance encouraged</a:t>
            </a:r>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p:txBody>
          <a:bodyPr/>
          <a:lstStyle/>
          <a:p>
            <a:r>
              <a:rPr lang="en-US" smtClean="0"/>
              <a:t>24/7 Sobriety Outcomes</a:t>
            </a:r>
          </a:p>
        </p:txBody>
      </p:sp>
      <p:sp>
        <p:nvSpPr>
          <p:cNvPr id="19459" name="Rectangle 3"/>
          <p:cNvSpPr>
            <a:spLocks noGrp="1" noChangeArrowheads="1"/>
          </p:cNvSpPr>
          <p:nvPr>
            <p:ph type="body" idx="1"/>
          </p:nvPr>
        </p:nvSpPr>
        <p:spPr>
          <a:xfrm>
            <a:off x="609600" y="2057400"/>
            <a:ext cx="8153400" cy="4191000"/>
          </a:xfrm>
        </p:spPr>
        <p:txBody>
          <a:bodyPr>
            <a:normAutofit lnSpcReduction="10000"/>
          </a:bodyPr>
          <a:lstStyle/>
          <a:p>
            <a:pPr marL="274320" indent="-274320" fontAlgn="auto">
              <a:lnSpc>
                <a:spcPct val="80000"/>
              </a:lnSpc>
              <a:spcAft>
                <a:spcPts val="0"/>
              </a:spcAft>
              <a:buClr>
                <a:schemeClr val="accent3"/>
              </a:buClr>
              <a:buFont typeface="Wingdings" pitchFamily="2" charset="2"/>
              <a:buNone/>
              <a:defRPr/>
            </a:pPr>
            <a:r>
              <a:rPr lang="en-US" sz="2400" u="sng" dirty="0" smtClean="0"/>
              <a:t>Urinalyses</a:t>
            </a:r>
            <a:r>
              <a:rPr lang="en-US" sz="2400" dirty="0" smtClean="0"/>
              <a:t> (July 1, 2007-July 20, 2011):</a:t>
            </a:r>
          </a:p>
          <a:p>
            <a:pPr marL="274320" indent="-274320" fontAlgn="auto">
              <a:lnSpc>
                <a:spcPct val="80000"/>
              </a:lnSpc>
              <a:spcAft>
                <a:spcPts val="0"/>
              </a:spcAft>
              <a:buClr>
                <a:schemeClr val="accent3"/>
              </a:buClr>
              <a:buFont typeface="Wingdings 2"/>
              <a:buChar char=""/>
              <a:defRPr/>
            </a:pPr>
            <a:r>
              <a:rPr lang="en-US" sz="2400" dirty="0" smtClean="0"/>
              <a:t>N= 1,990</a:t>
            </a:r>
          </a:p>
          <a:p>
            <a:pPr marL="274320" indent="-274320" fontAlgn="auto">
              <a:lnSpc>
                <a:spcPct val="80000"/>
              </a:lnSpc>
              <a:spcAft>
                <a:spcPts val="0"/>
              </a:spcAft>
              <a:buClr>
                <a:schemeClr val="accent3"/>
              </a:buClr>
              <a:buFont typeface="Wingdings 2"/>
              <a:buChar char=""/>
              <a:defRPr/>
            </a:pPr>
            <a:r>
              <a:rPr lang="en-US" sz="2400" dirty="0" smtClean="0"/>
              <a:t>46,648 tests administered </a:t>
            </a:r>
          </a:p>
          <a:p>
            <a:pPr marL="274320" indent="-274320" fontAlgn="auto">
              <a:lnSpc>
                <a:spcPct val="80000"/>
              </a:lnSpc>
              <a:spcAft>
                <a:spcPts val="0"/>
              </a:spcAft>
              <a:buClr>
                <a:schemeClr val="accent3"/>
              </a:buClr>
              <a:buFont typeface="Wingdings 2"/>
              <a:buChar char=""/>
              <a:defRPr/>
            </a:pPr>
            <a:r>
              <a:rPr lang="en-US" sz="2400" b="1" dirty="0" smtClean="0"/>
              <a:t>Pass Rate 96.9% </a:t>
            </a:r>
          </a:p>
          <a:p>
            <a:pPr marL="274320" indent="-274320" fontAlgn="auto">
              <a:lnSpc>
                <a:spcPct val="80000"/>
              </a:lnSpc>
              <a:spcAft>
                <a:spcPts val="0"/>
              </a:spcAft>
              <a:buClr>
                <a:schemeClr val="accent3"/>
              </a:buClr>
              <a:buFont typeface="Wingdings" pitchFamily="2" charset="2"/>
              <a:buNone/>
              <a:defRPr/>
            </a:pPr>
            <a:r>
              <a:rPr lang="en-US" sz="2400" u="sng" dirty="0" smtClean="0"/>
              <a:t>SCRAM bracelets </a:t>
            </a:r>
            <a:r>
              <a:rPr lang="en-US" sz="2400" dirty="0" smtClean="0"/>
              <a:t>(Nov. 6, 2006-July 20, 2011):</a:t>
            </a:r>
          </a:p>
          <a:p>
            <a:pPr marL="274320" indent="-274320" fontAlgn="auto">
              <a:lnSpc>
                <a:spcPct val="80000"/>
              </a:lnSpc>
              <a:spcAft>
                <a:spcPts val="0"/>
              </a:spcAft>
              <a:buClr>
                <a:schemeClr val="accent3"/>
              </a:buClr>
              <a:buFont typeface="Wingdings 2"/>
              <a:buChar char=""/>
              <a:defRPr/>
            </a:pPr>
            <a:r>
              <a:rPr lang="en-US" sz="2400" dirty="0" smtClean="0"/>
              <a:t>N=3,177</a:t>
            </a:r>
          </a:p>
          <a:p>
            <a:pPr marL="274320" indent="-274320" fontAlgn="auto">
              <a:lnSpc>
                <a:spcPct val="80000"/>
              </a:lnSpc>
              <a:spcAft>
                <a:spcPts val="0"/>
              </a:spcAft>
              <a:buClr>
                <a:schemeClr val="accent3"/>
              </a:buClr>
              <a:buFont typeface="Wingdings 2"/>
              <a:buChar char=""/>
              <a:defRPr/>
            </a:pPr>
            <a:r>
              <a:rPr lang="en-US" sz="2400" b="1" dirty="0" smtClean="0"/>
              <a:t>77.9% had no violations</a:t>
            </a:r>
          </a:p>
          <a:p>
            <a:pPr marL="274320" indent="-274320" fontAlgn="auto">
              <a:lnSpc>
                <a:spcPct val="80000"/>
              </a:lnSpc>
              <a:spcAft>
                <a:spcPts val="0"/>
              </a:spcAft>
              <a:buClr>
                <a:schemeClr val="accent3"/>
              </a:buClr>
              <a:buFont typeface="Wingdings 2"/>
              <a:buChar char=""/>
              <a:defRPr/>
            </a:pPr>
            <a:r>
              <a:rPr lang="en-US" sz="2400" dirty="0" smtClean="0"/>
              <a:t>22.1% participants had some type of violation</a:t>
            </a:r>
          </a:p>
          <a:p>
            <a:pPr marL="274320" indent="-274320" fontAlgn="auto">
              <a:lnSpc>
                <a:spcPct val="80000"/>
              </a:lnSpc>
              <a:spcAft>
                <a:spcPts val="0"/>
              </a:spcAft>
              <a:buClr>
                <a:schemeClr val="accent3"/>
              </a:buClr>
              <a:buFont typeface="Wingdings" pitchFamily="2" charset="2"/>
              <a:buNone/>
              <a:defRPr/>
            </a:pPr>
            <a:r>
              <a:rPr lang="en-US" sz="2400" u="sng" dirty="0" smtClean="0"/>
              <a:t>Drug patches </a:t>
            </a:r>
            <a:r>
              <a:rPr lang="en-US" sz="2400" dirty="0" smtClean="0"/>
              <a:t>(July 1, 2007-July 20, 2011):</a:t>
            </a:r>
          </a:p>
          <a:p>
            <a:pPr marL="274320" indent="-274320" fontAlgn="auto">
              <a:lnSpc>
                <a:spcPct val="80000"/>
              </a:lnSpc>
              <a:spcAft>
                <a:spcPts val="0"/>
              </a:spcAft>
              <a:buClr>
                <a:schemeClr val="accent3"/>
              </a:buClr>
              <a:buFont typeface="Wingdings 2"/>
              <a:buChar char=""/>
              <a:defRPr/>
            </a:pPr>
            <a:r>
              <a:rPr lang="en-US" sz="2400" dirty="0" smtClean="0"/>
              <a:t>N=94</a:t>
            </a:r>
          </a:p>
          <a:p>
            <a:pPr marL="274320" indent="-274320" fontAlgn="auto">
              <a:lnSpc>
                <a:spcPct val="80000"/>
              </a:lnSpc>
              <a:spcAft>
                <a:spcPts val="0"/>
              </a:spcAft>
              <a:buClr>
                <a:schemeClr val="accent3"/>
              </a:buClr>
              <a:buFont typeface="Wingdings 2"/>
              <a:buChar char=""/>
              <a:defRPr/>
            </a:pPr>
            <a:r>
              <a:rPr lang="en-US" sz="2400" b="1" dirty="0" smtClean="0"/>
              <a:t>Pass Rate 80% </a:t>
            </a:r>
          </a:p>
          <a:p>
            <a:pPr marL="274320" indent="-274320" fontAlgn="auto">
              <a:lnSpc>
                <a:spcPct val="80000"/>
              </a:lnSpc>
              <a:spcAft>
                <a:spcPts val="0"/>
              </a:spcAft>
              <a:buClr>
                <a:schemeClr val="accent3"/>
              </a:buClr>
              <a:buFont typeface="Wingdings" pitchFamily="2" charset="2"/>
              <a:buNone/>
              <a:defRPr/>
            </a:pPr>
            <a:endParaRPr lang="en-US" sz="2400" dirty="0" smtClean="0"/>
          </a:p>
          <a:p>
            <a:pPr marL="274320" indent="-274320" fontAlgn="auto">
              <a:lnSpc>
                <a:spcPct val="80000"/>
              </a:lnSpc>
              <a:spcAft>
                <a:spcPts val="0"/>
              </a:spcAft>
              <a:buClr>
                <a:schemeClr val="accent3"/>
              </a:buClr>
              <a:buFont typeface="Wingdings" pitchFamily="2" charset="2"/>
              <a:buNone/>
              <a:defRPr/>
            </a:pPr>
            <a:endParaRPr lang="en-US" sz="800" dirty="0" smtClean="0"/>
          </a:p>
          <a:p>
            <a:pPr marL="274320" indent="-274320" fontAlgn="auto">
              <a:lnSpc>
                <a:spcPct val="80000"/>
              </a:lnSpc>
              <a:spcAft>
                <a:spcPts val="0"/>
              </a:spcAft>
              <a:buClr>
                <a:schemeClr val="accent3"/>
              </a:buClr>
              <a:buFont typeface="Wingdings" pitchFamily="2" charset="2"/>
              <a:buNone/>
              <a:defRPr/>
            </a:pPr>
            <a:r>
              <a:rPr lang="en-US" sz="800" dirty="0" smtClean="0"/>
              <a:t>Source: http://apps.sd.gov/atg/dui247/247stats.htm</a:t>
            </a:r>
          </a:p>
          <a:p>
            <a:pPr marL="274320" indent="-274320" fontAlgn="auto">
              <a:lnSpc>
                <a:spcPct val="80000"/>
              </a:lnSpc>
              <a:spcAft>
                <a:spcPts val="0"/>
              </a:spcAft>
              <a:buClr>
                <a:schemeClr val="accent3"/>
              </a:buClr>
              <a:buFont typeface="Wingdings" pitchFamily="2" charset="2"/>
              <a:buNone/>
              <a:defRPr/>
            </a:pPr>
            <a:endParaRPr lang="en-US" sz="1400" dirty="0" smtClean="0"/>
          </a:p>
          <a:p>
            <a:pPr marL="274320" indent="-274320" fontAlgn="auto">
              <a:lnSpc>
                <a:spcPct val="80000"/>
              </a:lnSpc>
              <a:spcAft>
                <a:spcPts val="0"/>
              </a:spcAft>
              <a:buClr>
                <a:schemeClr val="accent3"/>
              </a:buClr>
              <a:buFont typeface="Wingdings 2"/>
              <a:buChar char=""/>
              <a:defRPr/>
            </a:pPr>
            <a:endParaRPr lang="en-US" sz="1400" dirty="0" smtClean="0"/>
          </a:p>
        </p:txBody>
      </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a:xfrm>
            <a:off x="457200" y="533400"/>
            <a:ext cx="7696200" cy="715963"/>
          </a:xfrm>
        </p:spPr>
        <p:txBody>
          <a:bodyPr/>
          <a:lstStyle/>
          <a:p>
            <a:pPr algn="ctr"/>
            <a:r>
              <a:rPr lang="en-US" sz="2800" smtClean="0"/>
              <a:t>Clinical Monitoring: 4-year outcomes using Recovery Management Checkups (RMCs)</a:t>
            </a:r>
          </a:p>
        </p:txBody>
      </p:sp>
      <p:sp>
        <p:nvSpPr>
          <p:cNvPr id="89090" name="Content Placeholder 2"/>
          <p:cNvSpPr>
            <a:spLocks noGrp="1"/>
          </p:cNvSpPr>
          <p:nvPr>
            <p:ph sz="quarter" idx="1"/>
          </p:nvPr>
        </p:nvSpPr>
        <p:spPr>
          <a:xfrm>
            <a:off x="457200" y="1371600"/>
            <a:ext cx="7924800" cy="5102225"/>
          </a:xfrm>
        </p:spPr>
        <p:txBody>
          <a:bodyPr/>
          <a:lstStyle/>
          <a:p>
            <a:r>
              <a:rPr lang="en-US" sz="2000" smtClean="0"/>
              <a:t>N=446 adults with SUD, mean age = 38, 54% male, 85% African-American</a:t>
            </a:r>
          </a:p>
          <a:p>
            <a:endParaRPr lang="en-US" sz="2000" smtClean="0"/>
          </a:p>
          <a:p>
            <a:r>
              <a:rPr lang="en-US" sz="2000" smtClean="0"/>
              <a:t>Randomly assigned to either </a:t>
            </a:r>
          </a:p>
          <a:p>
            <a:pPr lvl="1"/>
            <a:r>
              <a:rPr lang="en-US" sz="1800" smtClean="0"/>
              <a:t>Quarterly assessment only </a:t>
            </a:r>
          </a:p>
          <a:p>
            <a:pPr lvl="1"/>
            <a:r>
              <a:rPr lang="en-US" sz="1800" smtClean="0"/>
              <a:t>Quarterly assessment plus RMC</a:t>
            </a:r>
          </a:p>
          <a:p>
            <a:endParaRPr lang="en-US" sz="2000" smtClean="0"/>
          </a:p>
          <a:p>
            <a:r>
              <a:rPr lang="en-US" sz="2000" smtClean="0"/>
              <a:t>RMCs (TALER)</a:t>
            </a:r>
          </a:p>
          <a:p>
            <a:pPr lvl="1"/>
            <a:r>
              <a:rPr lang="en-US" sz="1800" smtClean="0"/>
              <a:t>Linkage manager who used MI to review participant’s substance use, discuss treatment barrier/solutions, schedule an appointment for treatment re-entry, and accompany participant through intake</a:t>
            </a:r>
          </a:p>
          <a:p>
            <a:pPr lvl="1"/>
            <a:r>
              <a:rPr lang="en-US" sz="1800" smtClean="0"/>
              <a:t>If no substance use in previous quarter, linkage manager reviewed how abstinence has changed their lives and methods used to maintain abstinence</a:t>
            </a:r>
          </a:p>
          <a:p>
            <a:pPr lvl="1"/>
            <a:endParaRPr lang="en-US" sz="2000" smtClean="0"/>
          </a:p>
        </p:txBody>
      </p:sp>
      <p:sp>
        <p:nvSpPr>
          <p:cNvPr id="89091" name="TextBox 3"/>
          <p:cNvSpPr txBox="1">
            <a:spLocks noChangeArrowheads="1"/>
          </p:cNvSpPr>
          <p:nvPr/>
        </p:nvSpPr>
        <p:spPr bwMode="auto">
          <a:xfrm>
            <a:off x="152400" y="6477000"/>
            <a:ext cx="7696200" cy="276225"/>
          </a:xfrm>
          <a:prstGeom prst="rect">
            <a:avLst/>
          </a:prstGeom>
          <a:noFill/>
          <a:ln w="9525">
            <a:noFill/>
            <a:miter lim="800000"/>
            <a:headEnd/>
            <a:tailEnd/>
          </a:ln>
        </p:spPr>
        <p:txBody>
          <a:bodyPr>
            <a:spAutoFit/>
          </a:bodyPr>
          <a:lstStyle/>
          <a:p>
            <a:r>
              <a:rPr lang="en-US" sz="1200">
                <a:solidFill>
                  <a:srgbClr val="000000"/>
                </a:solidFill>
                <a:latin typeface="Constantia" pitchFamily="18" charset="0"/>
              </a:rPr>
              <a:t>Source: Dennis &amp; Scott (2012). Drug and Alcohol Dependence, 121, 10-17</a:t>
            </a:r>
          </a:p>
        </p:txBody>
      </p:sp>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a:xfrm>
            <a:off x="457200" y="274638"/>
            <a:ext cx="8229600" cy="868362"/>
          </a:xfrm>
        </p:spPr>
        <p:txBody>
          <a:bodyPr/>
          <a:lstStyle/>
          <a:p>
            <a:pPr algn="ctr"/>
            <a:r>
              <a:rPr lang="en-US" sz="2600" smtClean="0"/>
              <a:t>Results 1</a:t>
            </a:r>
            <a:br>
              <a:rPr lang="en-US" sz="2600" smtClean="0"/>
            </a:br>
            <a:r>
              <a:rPr lang="en-US" sz="2600" smtClean="0"/>
              <a:t>Return to treatment</a:t>
            </a:r>
          </a:p>
        </p:txBody>
      </p:sp>
      <p:sp>
        <p:nvSpPr>
          <p:cNvPr id="90114" name="Content Placeholder 2"/>
          <p:cNvSpPr>
            <a:spLocks noGrp="1"/>
          </p:cNvSpPr>
          <p:nvPr>
            <p:ph sz="quarter" idx="1"/>
          </p:nvPr>
        </p:nvSpPr>
        <p:spPr>
          <a:xfrm>
            <a:off x="457200" y="1143000"/>
            <a:ext cx="7620000" cy="4983163"/>
          </a:xfrm>
        </p:spPr>
        <p:txBody>
          <a:bodyPr/>
          <a:lstStyle/>
          <a:p>
            <a:pPr lvl="1">
              <a:buFont typeface="Arial" charset="0"/>
              <a:buChar char="•"/>
            </a:pPr>
            <a:r>
              <a:rPr lang="en-US" smtClean="0"/>
              <a:t>RMC participants needing treatment were sig. more likely to return to treatment sooner</a:t>
            </a:r>
          </a:p>
        </p:txBody>
      </p:sp>
      <p:pic>
        <p:nvPicPr>
          <p:cNvPr id="90115" name="Picture 2"/>
          <p:cNvPicPr>
            <a:picLocks noChangeAspect="1" noChangeArrowheads="1"/>
          </p:cNvPicPr>
          <p:nvPr/>
        </p:nvPicPr>
        <p:blipFill>
          <a:blip r:embed="rId3"/>
          <a:srcRect/>
          <a:stretch>
            <a:fillRect/>
          </a:stretch>
        </p:blipFill>
        <p:spPr bwMode="auto">
          <a:xfrm>
            <a:off x="1381125" y="2209800"/>
            <a:ext cx="6194425" cy="4114800"/>
          </a:xfrm>
          <a:prstGeom prst="rect">
            <a:avLst/>
          </a:prstGeom>
          <a:noFill/>
          <a:ln w="9525">
            <a:noFill/>
            <a:miter lim="800000"/>
            <a:headEnd/>
            <a:tailEnd/>
          </a:ln>
        </p:spPr>
      </p:pic>
      <p:sp>
        <p:nvSpPr>
          <p:cNvPr id="90116" name="TextBox 4"/>
          <p:cNvSpPr txBox="1">
            <a:spLocks noChangeArrowheads="1"/>
          </p:cNvSpPr>
          <p:nvPr/>
        </p:nvSpPr>
        <p:spPr bwMode="auto">
          <a:xfrm>
            <a:off x="152400" y="6477000"/>
            <a:ext cx="7696200" cy="276225"/>
          </a:xfrm>
          <a:prstGeom prst="rect">
            <a:avLst/>
          </a:prstGeom>
          <a:noFill/>
          <a:ln w="9525">
            <a:noFill/>
            <a:miter lim="800000"/>
            <a:headEnd/>
            <a:tailEnd/>
          </a:ln>
        </p:spPr>
        <p:txBody>
          <a:bodyPr>
            <a:spAutoFit/>
          </a:bodyPr>
          <a:lstStyle/>
          <a:p>
            <a:r>
              <a:rPr lang="en-US" sz="1200">
                <a:solidFill>
                  <a:srgbClr val="000000"/>
                </a:solidFill>
                <a:latin typeface="Constantia" pitchFamily="18" charset="0"/>
              </a:rPr>
              <a:t>Source: Dennis &amp; Scott (2012). Drug and Alcohol Dependence, 121, 10-17</a:t>
            </a: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457200" y="457200"/>
            <a:ext cx="8229600" cy="1390650"/>
          </a:xfrm>
        </p:spPr>
        <p:txBody>
          <a:bodyPr/>
          <a:lstStyle/>
          <a:p>
            <a:r>
              <a:rPr lang="en-US" sz="3200" smtClean="0"/>
              <a:t>Outline: </a:t>
            </a:r>
            <a:br>
              <a:rPr lang="en-US" sz="3200" smtClean="0"/>
            </a:br>
            <a:r>
              <a:rPr lang="en-US" sz="3200" smtClean="0"/>
              <a:t>What do we know about which factors….</a:t>
            </a:r>
            <a:r>
              <a:rPr lang="en-US" sz="3600" smtClean="0"/>
              <a:t/>
            </a:r>
            <a:br>
              <a:rPr lang="en-US" sz="3600" smtClean="0"/>
            </a:br>
            <a:endParaRPr lang="en-US" sz="3600" smtClean="0"/>
          </a:p>
        </p:txBody>
      </p:sp>
      <p:sp>
        <p:nvSpPr>
          <p:cNvPr id="3" name="Content Placeholder 2"/>
          <p:cNvSpPr>
            <a:spLocks noGrp="1"/>
          </p:cNvSpPr>
          <p:nvPr>
            <p:ph idx="1"/>
          </p:nvPr>
        </p:nvSpPr>
        <p:spPr/>
        <p:txBody>
          <a:bodyPr>
            <a:normAutofit/>
          </a:bodyPr>
          <a:lstStyle/>
          <a:p>
            <a:pPr marL="274320" indent="-274320" fontAlgn="auto">
              <a:spcAft>
                <a:spcPts val="0"/>
              </a:spcAft>
              <a:buClr>
                <a:schemeClr val="accent3"/>
              </a:buClr>
              <a:buFont typeface="Wingdings 2"/>
              <a:buChar char=""/>
              <a:defRPr/>
            </a:pPr>
            <a:r>
              <a:rPr lang="en-US" sz="3200" dirty="0" smtClean="0"/>
              <a:t>mobilize </a:t>
            </a:r>
            <a:r>
              <a:rPr lang="en-US" sz="3200" dirty="0"/>
              <a:t>behavior change and lead to </a:t>
            </a:r>
            <a:r>
              <a:rPr lang="en-US" sz="3200" dirty="0" smtClean="0"/>
              <a:t>addiction recovery</a:t>
            </a:r>
          </a:p>
          <a:p>
            <a:pPr marL="274320" indent="-274320" fontAlgn="auto">
              <a:spcAft>
                <a:spcPts val="0"/>
              </a:spcAft>
              <a:buClr>
                <a:schemeClr val="accent3"/>
              </a:buClr>
              <a:buFont typeface="Wingdings 2"/>
              <a:buChar char=""/>
              <a:defRPr/>
            </a:pPr>
            <a:endParaRPr lang="en-US" sz="3200" dirty="0" smtClean="0"/>
          </a:p>
          <a:p>
            <a:pPr marL="274320" indent="-274320" fontAlgn="auto">
              <a:spcAft>
                <a:spcPts val="0"/>
              </a:spcAft>
              <a:buClr>
                <a:schemeClr val="accent3"/>
              </a:buClr>
              <a:buFont typeface="Wingdings 2"/>
              <a:buChar char=""/>
              <a:defRPr/>
            </a:pPr>
            <a:r>
              <a:rPr lang="en-US" sz="3200" dirty="0" smtClean="0">
                <a:solidFill>
                  <a:schemeClr val="bg1">
                    <a:lumMod val="85000"/>
                  </a:schemeClr>
                </a:solidFill>
              </a:rPr>
              <a:t>mediate </a:t>
            </a:r>
            <a:r>
              <a:rPr lang="en-US" sz="3200" dirty="0">
                <a:solidFill>
                  <a:schemeClr val="bg1">
                    <a:lumMod val="85000"/>
                  </a:schemeClr>
                </a:solidFill>
              </a:rPr>
              <a:t>or explain </a:t>
            </a:r>
            <a:r>
              <a:rPr lang="en-US" sz="3200" dirty="0" smtClean="0">
                <a:solidFill>
                  <a:schemeClr val="bg1">
                    <a:lumMod val="85000"/>
                  </a:schemeClr>
                </a:solidFill>
              </a:rPr>
              <a:t>addiction recovery </a:t>
            </a:r>
            <a:r>
              <a:rPr lang="en-US" sz="3200" dirty="0">
                <a:solidFill>
                  <a:schemeClr val="bg1">
                    <a:lumMod val="85000"/>
                  </a:schemeClr>
                </a:solidFill>
              </a:rPr>
              <a:t>over </a:t>
            </a:r>
            <a:r>
              <a:rPr lang="en-US" sz="3200" dirty="0" smtClean="0">
                <a:solidFill>
                  <a:schemeClr val="bg1">
                    <a:lumMod val="85000"/>
                  </a:schemeClr>
                </a:solidFill>
              </a:rPr>
              <a:t>time</a:t>
            </a:r>
          </a:p>
          <a:p>
            <a:pPr marL="274320" indent="-274320" fontAlgn="auto">
              <a:spcAft>
                <a:spcPts val="0"/>
              </a:spcAft>
              <a:buClr>
                <a:schemeClr val="accent3"/>
              </a:buClr>
              <a:buFont typeface="Wingdings 2"/>
              <a:buChar char=""/>
              <a:defRPr/>
            </a:pPr>
            <a:endParaRPr lang="en-US" sz="3200" dirty="0" smtClean="0">
              <a:solidFill>
                <a:schemeClr val="bg1">
                  <a:lumMod val="85000"/>
                </a:schemeClr>
              </a:solidFill>
            </a:endParaRPr>
          </a:p>
          <a:p>
            <a:pPr marL="274320" indent="-274320" fontAlgn="auto">
              <a:spcAft>
                <a:spcPts val="0"/>
              </a:spcAft>
              <a:buClr>
                <a:schemeClr val="accent3"/>
              </a:buClr>
              <a:buFont typeface="Wingdings 2"/>
              <a:buChar char=""/>
              <a:defRPr/>
            </a:pPr>
            <a:r>
              <a:rPr lang="en-US" sz="3200" dirty="0" smtClean="0">
                <a:solidFill>
                  <a:schemeClr val="bg1">
                    <a:lumMod val="85000"/>
                  </a:schemeClr>
                </a:solidFill>
              </a:rPr>
              <a:t>moderate </a:t>
            </a:r>
            <a:r>
              <a:rPr lang="en-US" sz="3200" dirty="0">
                <a:solidFill>
                  <a:schemeClr val="bg1">
                    <a:lumMod val="85000"/>
                  </a:schemeClr>
                </a:solidFill>
              </a:rPr>
              <a:t>or influence whether mediators differ across different </a:t>
            </a:r>
            <a:r>
              <a:rPr lang="en-US" sz="3200" dirty="0" smtClean="0">
                <a:solidFill>
                  <a:schemeClr val="bg1">
                    <a:lumMod val="85000"/>
                  </a:schemeClr>
                </a:solidFill>
              </a:rPr>
              <a:t>individuals </a:t>
            </a:r>
            <a:endParaRPr lang="en-US" sz="3200" dirty="0">
              <a:solidFill>
                <a:schemeClr val="bg1">
                  <a:lumMod val="85000"/>
                </a:schemeClr>
              </a:solidFill>
            </a:endParaRPr>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a:xfrm>
            <a:off x="457200" y="274638"/>
            <a:ext cx="8001000" cy="868362"/>
          </a:xfrm>
        </p:spPr>
        <p:txBody>
          <a:bodyPr/>
          <a:lstStyle/>
          <a:p>
            <a:pPr algn="ctr"/>
            <a:r>
              <a:rPr lang="en-US" sz="2600" smtClean="0"/>
              <a:t>Results 3</a:t>
            </a:r>
            <a:br>
              <a:rPr lang="en-US" sz="2600" smtClean="0"/>
            </a:br>
            <a:r>
              <a:rPr lang="en-US" sz="2600" smtClean="0"/>
              <a:t>Use and problems</a:t>
            </a:r>
          </a:p>
        </p:txBody>
      </p:sp>
      <p:graphicFrame>
        <p:nvGraphicFramePr>
          <p:cNvPr id="91138" name="Content Placeholder 3"/>
          <p:cNvGraphicFramePr>
            <a:graphicFrameLocks noGrp="1"/>
          </p:cNvGraphicFramePr>
          <p:nvPr>
            <p:ph sz="quarter" idx="1"/>
          </p:nvPr>
        </p:nvGraphicFramePr>
        <p:xfrm>
          <a:off x="101600" y="1092200"/>
          <a:ext cx="4597400" cy="3225800"/>
        </p:xfrm>
        <a:graphic>
          <a:graphicData uri="http://schemas.openxmlformats.org/presentationml/2006/ole">
            <p:oleObj spid="_x0000_s91138" r:id="rId4" imgW="4596782" imgH="3225064" progId="Excel.Chart.8">
              <p:embed/>
            </p:oleObj>
          </a:graphicData>
        </a:graphic>
      </p:graphicFrame>
      <p:graphicFrame>
        <p:nvGraphicFramePr>
          <p:cNvPr id="91139" name="Content Placeholder 3"/>
          <p:cNvGraphicFramePr>
            <a:graphicFrameLocks/>
          </p:cNvGraphicFramePr>
          <p:nvPr/>
        </p:nvGraphicFramePr>
        <p:xfrm>
          <a:off x="4292600" y="3454400"/>
          <a:ext cx="4597400" cy="3321050"/>
        </p:xfrm>
        <a:graphic>
          <a:graphicData uri="http://schemas.openxmlformats.org/presentationml/2006/ole">
            <p:oleObj spid="_x0000_s91139" r:id="rId5" imgW="4596782" imgH="3316511" progId="Excel.Chart.8">
              <p:embed/>
            </p:oleObj>
          </a:graphicData>
        </a:graphic>
      </p:graphicFrame>
      <p:sp>
        <p:nvSpPr>
          <p:cNvPr id="91140" name="TextBox 5"/>
          <p:cNvSpPr txBox="1">
            <a:spLocks noChangeArrowheads="1"/>
          </p:cNvSpPr>
          <p:nvPr/>
        </p:nvSpPr>
        <p:spPr bwMode="auto">
          <a:xfrm>
            <a:off x="228600" y="6477000"/>
            <a:ext cx="4114800" cy="276225"/>
          </a:xfrm>
          <a:prstGeom prst="rect">
            <a:avLst/>
          </a:prstGeom>
          <a:noFill/>
          <a:ln w="9525">
            <a:noFill/>
            <a:miter lim="800000"/>
            <a:headEnd/>
            <a:tailEnd/>
          </a:ln>
        </p:spPr>
        <p:txBody>
          <a:bodyPr>
            <a:spAutoFit/>
          </a:bodyPr>
          <a:lstStyle/>
          <a:p>
            <a:r>
              <a:rPr lang="en-US" sz="1200">
                <a:solidFill>
                  <a:srgbClr val="000000"/>
                </a:solidFill>
                <a:latin typeface="Constantia" pitchFamily="18" charset="0"/>
              </a:rPr>
              <a:t>*All differences were significant at p&lt;.001</a:t>
            </a:r>
          </a:p>
        </p:txBody>
      </p:sp>
    </p:spTree>
    <p:custDataLst>
      <p:tags r:id="rId2"/>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a:xfrm>
            <a:off x="457200" y="274638"/>
            <a:ext cx="8001000" cy="868362"/>
          </a:xfrm>
        </p:spPr>
        <p:txBody>
          <a:bodyPr/>
          <a:lstStyle/>
          <a:p>
            <a:pPr algn="ctr"/>
            <a:r>
              <a:rPr lang="en-US" sz="2600" smtClean="0"/>
              <a:t>Results 4</a:t>
            </a:r>
            <a:br>
              <a:rPr lang="en-US" sz="2600" smtClean="0"/>
            </a:br>
            <a:r>
              <a:rPr lang="en-US" sz="2600" smtClean="0"/>
              <a:t>Days abstinent (0-1350)</a:t>
            </a:r>
          </a:p>
        </p:txBody>
      </p:sp>
      <p:graphicFrame>
        <p:nvGraphicFramePr>
          <p:cNvPr id="92162" name="Content Placeholder 3"/>
          <p:cNvGraphicFramePr>
            <a:graphicFrameLocks noGrp="1"/>
          </p:cNvGraphicFramePr>
          <p:nvPr>
            <p:ph sz="quarter" idx="1"/>
          </p:nvPr>
        </p:nvGraphicFramePr>
        <p:xfrm>
          <a:off x="701675" y="1319213"/>
          <a:ext cx="7569200" cy="4975225"/>
        </p:xfrm>
        <a:graphic>
          <a:graphicData uri="http://schemas.openxmlformats.org/presentationml/2006/ole">
            <p:oleObj spid="_x0000_s92162" r:id="rId4" imgW="7571888" imgH="4980864" progId="Excel.Chart.8">
              <p:embed/>
            </p:oleObj>
          </a:graphicData>
        </a:graphic>
      </p:graphicFrame>
      <p:sp>
        <p:nvSpPr>
          <p:cNvPr id="92163" name="Rectangle 4"/>
          <p:cNvSpPr>
            <a:spLocks noChangeArrowheads="1"/>
          </p:cNvSpPr>
          <p:nvPr/>
        </p:nvSpPr>
        <p:spPr bwMode="auto">
          <a:xfrm>
            <a:off x="304800" y="6248400"/>
            <a:ext cx="828675" cy="369888"/>
          </a:xfrm>
          <a:prstGeom prst="rect">
            <a:avLst/>
          </a:prstGeom>
          <a:noFill/>
          <a:ln w="9525">
            <a:noFill/>
            <a:miter lim="800000"/>
            <a:headEnd/>
            <a:tailEnd/>
          </a:ln>
        </p:spPr>
        <p:txBody>
          <a:bodyPr wrap="none">
            <a:spAutoFit/>
          </a:bodyPr>
          <a:lstStyle/>
          <a:p>
            <a:r>
              <a:rPr lang="en-US">
                <a:solidFill>
                  <a:srgbClr val="000000"/>
                </a:solidFill>
                <a:latin typeface="Constantia" pitchFamily="18" charset="0"/>
              </a:rPr>
              <a:t>*p&lt;.01</a:t>
            </a:r>
          </a:p>
        </p:txBody>
      </p:sp>
    </p:spTree>
    <p:custDataLst>
      <p:tags r:id="rId2"/>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a:xfrm>
            <a:off x="457200" y="274638"/>
            <a:ext cx="7924800" cy="715962"/>
          </a:xfrm>
        </p:spPr>
        <p:txBody>
          <a:bodyPr/>
          <a:lstStyle/>
          <a:p>
            <a:pPr algn="ctr"/>
            <a:r>
              <a:rPr lang="en-US" sz="2600" smtClean="0"/>
              <a:t>Results 5</a:t>
            </a:r>
          </a:p>
        </p:txBody>
      </p:sp>
      <p:sp>
        <p:nvSpPr>
          <p:cNvPr id="3" name="Content Placeholder 2"/>
          <p:cNvSpPr>
            <a:spLocks noGrp="1"/>
          </p:cNvSpPr>
          <p:nvPr>
            <p:ph sz="quarter" idx="1"/>
          </p:nvPr>
        </p:nvSpPr>
        <p:spPr>
          <a:xfrm>
            <a:off x="457200" y="1143000"/>
            <a:ext cx="7848600" cy="5330825"/>
          </a:xfrm>
        </p:spPr>
        <p:txBody>
          <a:bodyPr>
            <a:normAutofit/>
          </a:bodyPr>
          <a:lstStyle/>
          <a:p>
            <a:pPr marL="274320" indent="-274320" fontAlgn="auto">
              <a:spcAft>
                <a:spcPts val="0"/>
              </a:spcAft>
              <a:buClr>
                <a:schemeClr val="accent3"/>
              </a:buClr>
              <a:buFont typeface="Wingdings 2"/>
              <a:buChar char=""/>
              <a:defRPr/>
            </a:pPr>
            <a:r>
              <a:rPr lang="en-US" dirty="0" smtClean="0"/>
              <a:t>Other subject factors impacting time to readmission</a:t>
            </a:r>
          </a:p>
          <a:p>
            <a:pPr marL="640080" lvl="1" indent="-246888" fontAlgn="auto">
              <a:spcAft>
                <a:spcPts val="0"/>
              </a:spcAft>
              <a:buFont typeface="Wingdings 2"/>
              <a:buChar char=""/>
              <a:defRPr/>
            </a:pPr>
            <a:r>
              <a:rPr lang="en-US" b="1" dirty="0" smtClean="0"/>
              <a:t>In multivariate model with 18 variables, only randomization to RMC remained a significant predictor of time to return to treatment </a:t>
            </a:r>
          </a:p>
          <a:p>
            <a:pPr marL="365760" lvl="1" indent="0" fontAlgn="auto">
              <a:spcAft>
                <a:spcPts val="0"/>
              </a:spcAft>
              <a:buFont typeface="Wingdings 2"/>
              <a:buNone/>
              <a:defRPr/>
            </a:pPr>
            <a:endParaRPr lang="en-US" dirty="0" smtClean="0"/>
          </a:p>
          <a:p>
            <a:pPr marL="274320" indent="-274320" fontAlgn="auto">
              <a:spcAft>
                <a:spcPts val="0"/>
              </a:spcAft>
              <a:buClr>
                <a:schemeClr val="accent3"/>
              </a:buClr>
              <a:buFont typeface="Wingdings 2"/>
              <a:buChar char=""/>
              <a:defRPr/>
            </a:pPr>
            <a:r>
              <a:rPr lang="en-US" dirty="0" smtClean="0"/>
              <a:t>Evidence of subject by treatment interactions</a:t>
            </a:r>
          </a:p>
          <a:p>
            <a:pPr marL="640080" lvl="1" indent="-246888" fontAlgn="auto">
              <a:spcAft>
                <a:spcPts val="0"/>
              </a:spcAft>
              <a:buFont typeface="Wingdings 2"/>
              <a:buChar char=""/>
              <a:defRPr/>
            </a:pPr>
            <a:r>
              <a:rPr lang="en-US" dirty="0" smtClean="0"/>
              <a:t>The positive effects of RMC were stronger in those with high crime and violence scores and earlier age of onset (under 15)</a:t>
            </a:r>
            <a:endParaRPr lang="en-US" dirty="0"/>
          </a:p>
        </p:txBody>
      </p:sp>
      <p:sp>
        <p:nvSpPr>
          <p:cNvPr id="93187" name="TextBox 3"/>
          <p:cNvSpPr txBox="1">
            <a:spLocks noChangeArrowheads="1"/>
          </p:cNvSpPr>
          <p:nvPr/>
        </p:nvSpPr>
        <p:spPr bwMode="auto">
          <a:xfrm>
            <a:off x="152400" y="6477000"/>
            <a:ext cx="7696200" cy="276225"/>
          </a:xfrm>
          <a:prstGeom prst="rect">
            <a:avLst/>
          </a:prstGeom>
          <a:noFill/>
          <a:ln w="9525">
            <a:noFill/>
            <a:miter lim="800000"/>
            <a:headEnd/>
            <a:tailEnd/>
          </a:ln>
        </p:spPr>
        <p:txBody>
          <a:bodyPr>
            <a:spAutoFit/>
          </a:bodyPr>
          <a:lstStyle/>
          <a:p>
            <a:r>
              <a:rPr lang="en-US" sz="1200">
                <a:solidFill>
                  <a:srgbClr val="000000"/>
                </a:solidFill>
                <a:latin typeface="Constantia" pitchFamily="18" charset="0"/>
              </a:rPr>
              <a:t>Source: Dennis &amp; Scott (2012). Drug and Alcohol Dependence, 121, 10-17</a:t>
            </a:r>
          </a:p>
        </p:txBody>
      </p:sp>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p:txBody>
          <a:bodyPr/>
          <a:lstStyle/>
          <a:p>
            <a:r>
              <a:rPr lang="en-US" smtClean="0"/>
              <a:t>Social Control</a:t>
            </a:r>
          </a:p>
        </p:txBody>
      </p:sp>
      <p:sp>
        <p:nvSpPr>
          <p:cNvPr id="3" name="Content Placeholder 2"/>
          <p:cNvSpPr>
            <a:spLocks noGrp="1"/>
          </p:cNvSpPr>
          <p:nvPr>
            <p:ph idx="1"/>
          </p:nvPr>
        </p:nvSpPr>
        <p:spPr/>
        <p:txBody>
          <a:bodyPr>
            <a:normAutofit fontScale="70000" lnSpcReduction="20000"/>
          </a:bodyPr>
          <a:lstStyle/>
          <a:p>
            <a:pPr marL="274320" indent="-274320" fontAlgn="auto">
              <a:spcAft>
                <a:spcPts val="0"/>
              </a:spcAft>
              <a:buClr>
                <a:schemeClr val="accent3"/>
              </a:buClr>
              <a:buFont typeface="Wingdings 2"/>
              <a:buChar char=""/>
              <a:defRPr/>
            </a:pPr>
            <a:r>
              <a:rPr lang="en-US" b="1" dirty="0" smtClean="0"/>
              <a:t>Strong support for elements of social control theory </a:t>
            </a:r>
            <a:r>
              <a:rPr lang="en-US" dirty="0" smtClean="0"/>
              <a:t>in initiating and sustaining remission over time…</a:t>
            </a:r>
          </a:p>
          <a:p>
            <a:pPr marL="274320" indent="-274320" fontAlgn="auto">
              <a:spcAft>
                <a:spcPts val="0"/>
              </a:spcAft>
              <a:buClr>
                <a:schemeClr val="accent3"/>
              </a:buClr>
              <a:buFont typeface="Wingdings 2"/>
              <a:buChar char=""/>
              <a:defRPr/>
            </a:pPr>
            <a:endParaRPr lang="en-US" b="1" dirty="0" smtClean="0"/>
          </a:p>
          <a:p>
            <a:pPr marL="274320" indent="-274320" fontAlgn="auto">
              <a:spcAft>
                <a:spcPts val="0"/>
              </a:spcAft>
              <a:buClr>
                <a:schemeClr val="accent3"/>
              </a:buClr>
              <a:buFont typeface="Wingdings 2"/>
              <a:buChar char=""/>
              <a:defRPr/>
            </a:pPr>
            <a:r>
              <a:rPr lang="en-US" b="1" dirty="0" smtClean="0"/>
              <a:t>Monitoring and goal direction </a:t>
            </a:r>
            <a:r>
              <a:rPr lang="en-US" dirty="0" smtClean="0"/>
              <a:t>with clear, </a:t>
            </a:r>
            <a:r>
              <a:rPr lang="en-US" u="sng" dirty="0" smtClean="0"/>
              <a:t>immediate</a:t>
            </a:r>
            <a:r>
              <a:rPr lang="en-US" dirty="0" smtClean="0"/>
              <a:t>, non-severe, penalties in criminal justice populations can produce v. impressive change in substance misuse</a:t>
            </a:r>
          </a:p>
          <a:p>
            <a:pPr marL="274320" indent="-274320" fontAlgn="auto">
              <a:spcAft>
                <a:spcPts val="0"/>
              </a:spcAft>
              <a:buClr>
                <a:schemeClr val="accent3"/>
              </a:buClr>
              <a:buFont typeface="Wingdings 2"/>
              <a:buChar char=""/>
              <a:defRPr/>
            </a:pPr>
            <a:endParaRPr lang="en-US" dirty="0" smtClean="0"/>
          </a:p>
          <a:p>
            <a:pPr marL="274320" indent="-274320" fontAlgn="auto">
              <a:spcAft>
                <a:spcPts val="0"/>
              </a:spcAft>
              <a:buClr>
                <a:schemeClr val="accent3"/>
              </a:buClr>
              <a:buFont typeface="Wingdings 2"/>
              <a:buChar char=""/>
              <a:defRPr/>
            </a:pPr>
            <a:r>
              <a:rPr lang="en-US" b="1" dirty="0" smtClean="0"/>
              <a:t>In clinical samples</a:t>
            </a:r>
            <a:r>
              <a:rPr lang="en-US" dirty="0" smtClean="0"/>
              <a:t>, </a:t>
            </a:r>
            <a:r>
              <a:rPr lang="en-US" b="1" dirty="0" smtClean="0"/>
              <a:t>ongoing monitoring</a:t>
            </a:r>
            <a:r>
              <a:rPr lang="en-US" dirty="0" smtClean="0"/>
              <a:t>, MI, and goal-directed referral can also make a difference in achieving higher rates of </a:t>
            </a:r>
            <a:r>
              <a:rPr lang="en-US" dirty="0" err="1" smtClean="0"/>
              <a:t>tx</a:t>
            </a:r>
            <a:r>
              <a:rPr lang="en-US" dirty="0" smtClean="0"/>
              <a:t> readmission and remission</a:t>
            </a:r>
          </a:p>
          <a:p>
            <a:pPr marL="274320" indent="-274320" fontAlgn="auto">
              <a:spcAft>
                <a:spcPts val="0"/>
              </a:spcAft>
              <a:buClr>
                <a:schemeClr val="accent3"/>
              </a:buClr>
              <a:buFont typeface="Wingdings 2"/>
              <a:buChar char=""/>
              <a:defRPr/>
            </a:pPr>
            <a:endParaRPr lang="en-US" dirty="0" smtClean="0"/>
          </a:p>
          <a:p>
            <a:pPr marL="274320" indent="-274320" fontAlgn="auto">
              <a:spcAft>
                <a:spcPts val="0"/>
              </a:spcAft>
              <a:buClr>
                <a:schemeClr val="accent3"/>
              </a:buClr>
              <a:buFont typeface="Wingdings 2"/>
              <a:buChar char=""/>
              <a:defRPr/>
            </a:pPr>
            <a:r>
              <a:rPr lang="en-US" dirty="0" smtClean="0"/>
              <a:t>However, as yet, unclear what happens to individuals following removal of the monitoring and contingencies or how long monitoring must be in place behavior change becomes self-perpetuating </a:t>
            </a:r>
          </a:p>
          <a:p>
            <a:pPr marL="274320" indent="-274320" fontAlgn="auto">
              <a:spcAft>
                <a:spcPts val="0"/>
              </a:spcAft>
              <a:buClr>
                <a:schemeClr val="accent3"/>
              </a:buClr>
              <a:buFont typeface="Wingdings 2"/>
              <a:buChar char=""/>
              <a:defRPr/>
            </a:pPr>
            <a:endParaRPr lang="en-US" dirty="0" smtClean="0"/>
          </a:p>
          <a:p>
            <a:pPr marL="274320" indent="-274320" fontAlgn="auto">
              <a:spcAft>
                <a:spcPts val="0"/>
              </a:spcAft>
              <a:buClr>
                <a:schemeClr val="accent3"/>
              </a:buClr>
              <a:buFont typeface="Wingdings 2"/>
              <a:buChar char=""/>
              <a:defRPr/>
            </a:pPr>
            <a:r>
              <a:rPr lang="en-US" b="1" dirty="0" smtClean="0"/>
              <a:t>Therapeutic workplaces </a:t>
            </a:r>
            <a:r>
              <a:rPr lang="en-US" dirty="0" smtClean="0"/>
              <a:t>(Silverman et al, 2012) may offer a further real-world way of long-term monitoring that might enhance community recovery rates</a:t>
            </a:r>
            <a:endParaRPr lang="en-US" dirty="0"/>
          </a:p>
        </p:txBody>
      </p:sp>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a:xfrm>
            <a:off x="457200" y="457200"/>
            <a:ext cx="8229600" cy="1390650"/>
          </a:xfrm>
        </p:spPr>
        <p:txBody>
          <a:bodyPr/>
          <a:lstStyle/>
          <a:p>
            <a:r>
              <a:rPr lang="en-US" sz="3200" smtClean="0"/>
              <a:t>Outline: </a:t>
            </a:r>
            <a:br>
              <a:rPr lang="en-US" sz="3200" smtClean="0"/>
            </a:br>
            <a:r>
              <a:rPr lang="en-US" sz="3200" smtClean="0"/>
              <a:t>What do we know about which factors….</a:t>
            </a:r>
            <a:r>
              <a:rPr lang="en-US" sz="3600" smtClean="0"/>
              <a:t/>
            </a:r>
            <a:br>
              <a:rPr lang="en-US" sz="3600" smtClean="0"/>
            </a:br>
            <a:endParaRPr lang="en-US" sz="3600" smtClean="0"/>
          </a:p>
        </p:txBody>
      </p:sp>
      <p:sp>
        <p:nvSpPr>
          <p:cNvPr id="3" name="Content Placeholder 2"/>
          <p:cNvSpPr>
            <a:spLocks noGrp="1"/>
          </p:cNvSpPr>
          <p:nvPr>
            <p:ph idx="1"/>
          </p:nvPr>
        </p:nvSpPr>
        <p:spPr/>
        <p:txBody>
          <a:bodyPr>
            <a:normAutofit/>
          </a:bodyPr>
          <a:lstStyle/>
          <a:p>
            <a:pPr marL="274320" indent="-274320" fontAlgn="auto">
              <a:spcAft>
                <a:spcPts val="0"/>
              </a:spcAft>
              <a:buClr>
                <a:schemeClr val="accent3"/>
              </a:buClr>
              <a:buFont typeface="Wingdings 2"/>
              <a:buChar char=""/>
              <a:defRPr/>
            </a:pPr>
            <a:r>
              <a:rPr lang="en-US" sz="3200" dirty="0" smtClean="0">
                <a:solidFill>
                  <a:schemeClr val="bg1">
                    <a:lumMod val="85000"/>
                  </a:schemeClr>
                </a:solidFill>
              </a:rPr>
              <a:t>mobilize </a:t>
            </a:r>
            <a:r>
              <a:rPr lang="en-US" sz="3200" dirty="0">
                <a:solidFill>
                  <a:schemeClr val="bg1">
                    <a:lumMod val="85000"/>
                  </a:schemeClr>
                </a:solidFill>
              </a:rPr>
              <a:t>behavior change and lead to </a:t>
            </a:r>
            <a:r>
              <a:rPr lang="en-US" sz="3200" dirty="0" smtClean="0">
                <a:solidFill>
                  <a:schemeClr val="bg1">
                    <a:lumMod val="85000"/>
                  </a:schemeClr>
                </a:solidFill>
              </a:rPr>
              <a:t>addiction recovery</a:t>
            </a:r>
          </a:p>
          <a:p>
            <a:pPr marL="274320" indent="-274320" fontAlgn="auto">
              <a:spcAft>
                <a:spcPts val="0"/>
              </a:spcAft>
              <a:buClr>
                <a:schemeClr val="accent3"/>
              </a:buClr>
              <a:buFont typeface="Wingdings 2"/>
              <a:buChar char=""/>
              <a:defRPr/>
            </a:pPr>
            <a:endParaRPr lang="en-US" sz="3200" dirty="0" smtClean="0"/>
          </a:p>
          <a:p>
            <a:pPr marL="274320" indent="-274320" fontAlgn="auto">
              <a:spcAft>
                <a:spcPts val="0"/>
              </a:spcAft>
              <a:buClr>
                <a:schemeClr val="accent3"/>
              </a:buClr>
              <a:buFont typeface="Wingdings 2"/>
              <a:buChar char=""/>
              <a:defRPr/>
            </a:pPr>
            <a:r>
              <a:rPr lang="en-US" sz="3200" dirty="0" smtClean="0"/>
              <a:t>mediate </a:t>
            </a:r>
            <a:r>
              <a:rPr lang="en-US" sz="3200" dirty="0"/>
              <a:t>or explain </a:t>
            </a:r>
            <a:r>
              <a:rPr lang="en-US" sz="3200" dirty="0" smtClean="0"/>
              <a:t>addiction recovery </a:t>
            </a:r>
            <a:r>
              <a:rPr lang="en-US" sz="3200" dirty="0"/>
              <a:t>over </a:t>
            </a:r>
            <a:r>
              <a:rPr lang="en-US" sz="3200" dirty="0" smtClean="0"/>
              <a:t>time</a:t>
            </a:r>
          </a:p>
          <a:p>
            <a:pPr marL="274320" indent="-274320" fontAlgn="auto">
              <a:spcAft>
                <a:spcPts val="0"/>
              </a:spcAft>
              <a:buClr>
                <a:schemeClr val="accent3"/>
              </a:buClr>
              <a:buFont typeface="Wingdings 2"/>
              <a:buChar char=""/>
              <a:defRPr/>
            </a:pPr>
            <a:endParaRPr lang="en-US" sz="3200" dirty="0" smtClean="0"/>
          </a:p>
          <a:p>
            <a:pPr marL="274320" indent="-274320" fontAlgn="auto">
              <a:spcAft>
                <a:spcPts val="0"/>
              </a:spcAft>
              <a:buClr>
                <a:schemeClr val="accent3"/>
              </a:buClr>
              <a:buFont typeface="Wingdings 2"/>
              <a:buChar char=""/>
              <a:defRPr/>
            </a:pPr>
            <a:r>
              <a:rPr lang="en-US" sz="3200" dirty="0" smtClean="0"/>
              <a:t>moderate </a:t>
            </a:r>
            <a:r>
              <a:rPr lang="en-US" sz="3200" dirty="0"/>
              <a:t>or influence whether mediators differ across different </a:t>
            </a:r>
            <a:r>
              <a:rPr lang="en-US" sz="3200" dirty="0" smtClean="0"/>
              <a:t>individuals </a:t>
            </a:r>
            <a:endParaRPr lang="en-US" sz="3200" dirty="0"/>
          </a:p>
        </p:txBody>
      </p:sp>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2"/>
          <p:cNvPicPr>
            <a:picLocks noGrp="1" noChangeAspect="1" noChangeArrowheads="1"/>
          </p:cNvPicPr>
          <p:nvPr>
            <p:ph idx="1"/>
          </p:nvPr>
        </p:nvPicPr>
        <p:blipFill>
          <a:blip r:embed="rId4"/>
          <a:srcRect/>
          <a:stretch>
            <a:fillRect/>
          </a:stretch>
        </p:blipFill>
        <p:spPr>
          <a:xfrm>
            <a:off x="533400" y="1066800"/>
            <a:ext cx="7696200" cy="5791200"/>
          </a:xfrm>
        </p:spPr>
      </p:pic>
      <p:sp>
        <p:nvSpPr>
          <p:cNvPr id="96258" name="TextBox 5"/>
          <p:cNvSpPr txBox="1">
            <a:spLocks noChangeArrowheads="1"/>
          </p:cNvSpPr>
          <p:nvPr/>
        </p:nvSpPr>
        <p:spPr bwMode="auto">
          <a:xfrm>
            <a:off x="304800" y="6469063"/>
            <a:ext cx="5567363" cy="277812"/>
          </a:xfrm>
          <a:prstGeom prst="rect">
            <a:avLst/>
          </a:prstGeom>
          <a:noFill/>
          <a:ln w="9525">
            <a:noFill/>
            <a:miter lim="800000"/>
            <a:headEnd/>
            <a:tailEnd/>
          </a:ln>
        </p:spPr>
        <p:txBody>
          <a:bodyPr wrap="none">
            <a:spAutoFit/>
          </a:bodyPr>
          <a:lstStyle/>
          <a:p>
            <a:r>
              <a:rPr lang="en-US" sz="1200">
                <a:latin typeface="Constantia" pitchFamily="18" charset="0"/>
              </a:rPr>
              <a:t>Source: Moos, RH (2011) Processes the promote recovery from addictive disorders.</a:t>
            </a:r>
          </a:p>
        </p:txBody>
      </p:sp>
      <p:sp>
        <p:nvSpPr>
          <p:cNvPr id="96259" name="Title 1"/>
          <p:cNvSpPr>
            <a:spLocks noGrp="1"/>
          </p:cNvSpPr>
          <p:nvPr>
            <p:ph type="title"/>
          </p:nvPr>
        </p:nvSpPr>
        <p:spPr>
          <a:xfrm>
            <a:off x="457200" y="457200"/>
            <a:ext cx="8229600" cy="552450"/>
          </a:xfrm>
        </p:spPr>
        <p:txBody>
          <a:bodyPr/>
          <a:lstStyle/>
          <a:p>
            <a:r>
              <a:rPr lang="en-US" sz="3200" smtClean="0"/>
              <a:t>Addiction Recovery Mutual aid organizations </a:t>
            </a:r>
          </a:p>
        </p:txBody>
      </p:sp>
      <p:sp>
        <p:nvSpPr>
          <p:cNvPr id="2" name="Oval 1"/>
          <p:cNvSpPr/>
          <p:nvPr/>
        </p:nvSpPr>
        <p:spPr>
          <a:xfrm>
            <a:off x="4648200" y="1752600"/>
            <a:ext cx="38100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4419600" y="3676650"/>
            <a:ext cx="38100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4419600" y="2514600"/>
            <a:ext cx="3810000" cy="1143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Oval 8"/>
          <p:cNvSpPr/>
          <p:nvPr/>
        </p:nvSpPr>
        <p:spPr>
          <a:xfrm>
            <a:off x="4191000" y="5257800"/>
            <a:ext cx="3810000" cy="12112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ustDataLst>
      <p:tags r:id="rId1"/>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p:txBody>
          <a:bodyPr/>
          <a:lstStyle/>
          <a:p>
            <a:endParaRPr lang="en-US" smtClean="0"/>
          </a:p>
        </p:txBody>
      </p:sp>
      <p:sp>
        <p:nvSpPr>
          <p:cNvPr id="98306" name="Content Placeholder 2"/>
          <p:cNvSpPr>
            <a:spLocks noGrp="1"/>
          </p:cNvSpPr>
          <p:nvPr>
            <p:ph idx="1"/>
          </p:nvPr>
        </p:nvSpPr>
        <p:spPr/>
        <p:txBody>
          <a:bodyPr/>
          <a:lstStyle/>
          <a:p>
            <a:endParaRPr lang="en-US" smtClean="0"/>
          </a:p>
        </p:txBody>
      </p:sp>
      <p:pic>
        <p:nvPicPr>
          <p:cNvPr id="98307" name="Picture 2"/>
          <p:cNvPicPr>
            <a:picLocks noChangeAspect="1" noChangeArrowheads="1"/>
          </p:cNvPicPr>
          <p:nvPr/>
        </p:nvPicPr>
        <p:blipFill>
          <a:blip r:embed="rId3"/>
          <a:srcRect/>
          <a:stretch>
            <a:fillRect/>
          </a:stretch>
        </p:blipFill>
        <p:spPr bwMode="auto">
          <a:xfrm>
            <a:off x="0" y="0"/>
            <a:ext cx="11087100" cy="709612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29" name="Slide Number Placeholder 9"/>
          <p:cNvSpPr>
            <a:spLocks noGrp="1"/>
          </p:cNvSpPr>
          <p:nvPr>
            <p:ph type="sldNum" sz="quarter" idx="12"/>
          </p:nvPr>
        </p:nvSpPr>
        <p:spPr>
          <a:noFill/>
        </p:spPr>
        <p:txBody>
          <a:bodyPr/>
          <a:lstStyle/>
          <a:p>
            <a:pPr fontAlgn="base">
              <a:spcBef>
                <a:spcPct val="0"/>
              </a:spcBef>
              <a:spcAft>
                <a:spcPct val="0"/>
              </a:spcAft>
            </a:pPr>
            <a:fld id="{24F06785-00ED-4914-930F-2A2089BE3A01}" type="slidenum">
              <a:rPr lang="en-US" smtClean="0"/>
              <a:pPr fontAlgn="base">
                <a:spcBef>
                  <a:spcPct val="0"/>
                </a:spcBef>
                <a:spcAft>
                  <a:spcPct val="0"/>
                </a:spcAft>
              </a:pPr>
              <a:t>37</a:t>
            </a:fld>
            <a:endParaRPr lang="en-US" smtClean="0"/>
          </a:p>
        </p:txBody>
      </p:sp>
      <p:grpSp>
        <p:nvGrpSpPr>
          <p:cNvPr id="99330" name="Group 2"/>
          <p:cNvGrpSpPr>
            <a:grpSpLocks/>
          </p:cNvGrpSpPr>
          <p:nvPr/>
        </p:nvGrpSpPr>
        <p:grpSpPr bwMode="auto">
          <a:xfrm>
            <a:off x="4114800" y="2776538"/>
            <a:ext cx="4114800" cy="2176462"/>
            <a:chOff x="4114800" y="2776393"/>
            <a:chExt cx="4114800" cy="3167207"/>
          </a:xfrm>
        </p:grpSpPr>
        <p:graphicFrame>
          <p:nvGraphicFramePr>
            <p:cNvPr id="125" name="Diagram 124"/>
            <p:cNvGraphicFramePr/>
            <p:nvPr/>
          </p:nvGraphicFramePr>
          <p:xfrm>
            <a:off x="4114800" y="3429000"/>
            <a:ext cx="4114800" cy="2514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99348" name="Straight Arrow Connector 127"/>
            <p:cNvCxnSpPr>
              <a:cxnSpLocks noChangeShapeType="1"/>
            </p:cNvCxnSpPr>
            <p:nvPr/>
          </p:nvCxnSpPr>
          <p:spPr bwMode="auto">
            <a:xfrm flipV="1">
              <a:off x="5943600" y="2776393"/>
              <a:ext cx="0" cy="653401"/>
            </a:xfrm>
            <a:prstGeom prst="straightConnector1">
              <a:avLst/>
            </a:prstGeom>
            <a:noFill/>
            <a:ln w="38100" algn="ctr">
              <a:solidFill>
                <a:schemeClr val="accent2"/>
              </a:solidFill>
              <a:round/>
              <a:headEnd/>
              <a:tailEnd type="arrow" w="med" len="med"/>
            </a:ln>
          </p:spPr>
        </p:cxnSp>
      </p:grpSp>
      <p:grpSp>
        <p:nvGrpSpPr>
          <p:cNvPr id="99331" name="Group 125"/>
          <p:cNvGrpSpPr>
            <a:grpSpLocks/>
          </p:cNvGrpSpPr>
          <p:nvPr/>
        </p:nvGrpSpPr>
        <p:grpSpPr bwMode="auto">
          <a:xfrm>
            <a:off x="685800" y="990600"/>
            <a:ext cx="8229600" cy="3505200"/>
            <a:chOff x="304800" y="685800"/>
            <a:chExt cx="8534400" cy="4191000"/>
          </a:xfrm>
        </p:grpSpPr>
        <p:sp>
          <p:nvSpPr>
            <p:cNvPr id="29" name="Rectangle 28"/>
            <p:cNvSpPr/>
            <p:nvPr/>
          </p:nvSpPr>
          <p:spPr bwMode="auto">
            <a:xfrm>
              <a:off x="6781330" y="2209973"/>
              <a:ext cx="2057870" cy="1142655"/>
            </a:xfrm>
            <a:prstGeom prst="rect">
              <a:avLst/>
            </a:prstGeom>
            <a:solidFill>
              <a:schemeClr val="accent6">
                <a:lumMod val="60000"/>
                <a:lumOff val="4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algn="ctr" eaLnBrk="0" hangingPunct="0">
                <a:defRPr/>
              </a:pPr>
              <a:r>
                <a:rPr lang="en-US" b="1" dirty="0">
                  <a:solidFill>
                    <a:srgbClr val="000000"/>
                  </a:solidFill>
                </a:rPr>
                <a:t>RELAPSE</a:t>
              </a:r>
            </a:p>
          </p:txBody>
        </p:sp>
        <p:grpSp>
          <p:nvGrpSpPr>
            <p:cNvPr id="99338" name="Group 107"/>
            <p:cNvGrpSpPr>
              <a:grpSpLocks/>
            </p:cNvGrpSpPr>
            <p:nvPr/>
          </p:nvGrpSpPr>
          <p:grpSpPr bwMode="auto">
            <a:xfrm>
              <a:off x="304800" y="685800"/>
              <a:ext cx="3353594" cy="4191000"/>
              <a:chOff x="304800" y="1447800"/>
              <a:chExt cx="3353594" cy="4191000"/>
            </a:xfrm>
          </p:grpSpPr>
          <p:sp>
            <p:nvSpPr>
              <p:cNvPr id="23" name="Rectangle 22"/>
              <p:cNvSpPr/>
              <p:nvPr/>
            </p:nvSpPr>
            <p:spPr bwMode="auto">
              <a:xfrm>
                <a:off x="304800" y="1447800"/>
                <a:ext cx="2513895" cy="914883"/>
              </a:xfrm>
              <a:prstGeom prst="rect">
                <a:avLst/>
              </a:prstGeom>
              <a:solidFill>
                <a:schemeClr val="accent6">
                  <a:lumMod val="60000"/>
                  <a:lumOff val="4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algn="ctr" eaLnBrk="0" hangingPunct="0">
                  <a:defRPr/>
                </a:pPr>
                <a:r>
                  <a:rPr lang="en-US" dirty="0">
                    <a:solidFill>
                      <a:srgbClr val="FFFFFF"/>
                    </a:solidFill>
                  </a:rPr>
                  <a:t>Cue Induced</a:t>
                </a:r>
              </a:p>
            </p:txBody>
          </p:sp>
          <p:sp>
            <p:nvSpPr>
              <p:cNvPr id="25" name="Rectangle 24"/>
              <p:cNvSpPr/>
              <p:nvPr/>
            </p:nvSpPr>
            <p:spPr bwMode="auto">
              <a:xfrm>
                <a:off x="304800" y="3123821"/>
                <a:ext cx="2513895" cy="914883"/>
              </a:xfrm>
              <a:prstGeom prst="rect">
                <a:avLst/>
              </a:prstGeom>
              <a:solidFill>
                <a:schemeClr val="accent6">
                  <a:lumMod val="60000"/>
                  <a:lumOff val="4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algn="ctr" eaLnBrk="0" hangingPunct="0">
                  <a:defRPr/>
                </a:pPr>
                <a:r>
                  <a:rPr lang="en-US" dirty="0">
                    <a:solidFill>
                      <a:srgbClr val="FFFFFF"/>
                    </a:solidFill>
                  </a:rPr>
                  <a:t>Stress Induced</a:t>
                </a:r>
              </a:p>
            </p:txBody>
          </p:sp>
          <p:sp>
            <p:nvSpPr>
              <p:cNvPr id="26" name="Rectangle 25"/>
              <p:cNvSpPr/>
              <p:nvPr/>
            </p:nvSpPr>
            <p:spPr bwMode="auto">
              <a:xfrm>
                <a:off x="304800" y="4723917"/>
                <a:ext cx="2513895" cy="914883"/>
              </a:xfrm>
              <a:prstGeom prst="rect">
                <a:avLst/>
              </a:prstGeom>
              <a:solidFill>
                <a:schemeClr val="accent6">
                  <a:lumMod val="60000"/>
                  <a:lumOff val="4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algn="ctr" eaLnBrk="0" hangingPunct="0">
                  <a:defRPr/>
                </a:pPr>
                <a:r>
                  <a:rPr lang="en-US" dirty="0">
                    <a:solidFill>
                      <a:srgbClr val="FFFFFF"/>
                    </a:solidFill>
                  </a:rPr>
                  <a:t>Drug Induced</a:t>
                </a:r>
              </a:p>
            </p:txBody>
          </p:sp>
          <p:cxnSp>
            <p:nvCxnSpPr>
              <p:cNvPr id="99343" name="Straight Connector 89"/>
              <p:cNvCxnSpPr>
                <a:cxnSpLocks noChangeShapeType="1"/>
              </p:cNvCxnSpPr>
              <p:nvPr/>
            </p:nvCxnSpPr>
            <p:spPr bwMode="auto">
              <a:xfrm rot="5400000">
                <a:off x="2019300" y="3543300"/>
                <a:ext cx="3276600" cy="1588"/>
              </a:xfrm>
              <a:prstGeom prst="line">
                <a:avLst/>
              </a:prstGeom>
              <a:noFill/>
              <a:ln w="38100" algn="ctr">
                <a:solidFill>
                  <a:schemeClr val="accent2"/>
                </a:solidFill>
                <a:round/>
                <a:headEnd/>
                <a:tailEnd/>
              </a:ln>
            </p:spPr>
          </p:cxnSp>
          <p:cxnSp>
            <p:nvCxnSpPr>
              <p:cNvPr id="99344" name="Straight Connector 91"/>
              <p:cNvCxnSpPr>
                <a:cxnSpLocks noChangeShapeType="1"/>
                <a:stCxn id="23" idx="3"/>
              </p:cNvCxnSpPr>
              <p:nvPr/>
            </p:nvCxnSpPr>
            <p:spPr bwMode="auto">
              <a:xfrm>
                <a:off x="2819400" y="1905000"/>
                <a:ext cx="838200" cy="1588"/>
              </a:xfrm>
              <a:prstGeom prst="line">
                <a:avLst/>
              </a:prstGeom>
              <a:noFill/>
              <a:ln w="38100" algn="ctr">
                <a:solidFill>
                  <a:schemeClr val="accent2"/>
                </a:solidFill>
                <a:round/>
                <a:headEnd/>
                <a:tailEnd/>
              </a:ln>
            </p:spPr>
          </p:cxnSp>
          <p:cxnSp>
            <p:nvCxnSpPr>
              <p:cNvPr id="99345" name="Straight Connector 99"/>
              <p:cNvCxnSpPr>
                <a:cxnSpLocks noChangeShapeType="1"/>
                <a:stCxn id="25" idx="3"/>
              </p:cNvCxnSpPr>
              <p:nvPr/>
            </p:nvCxnSpPr>
            <p:spPr bwMode="auto">
              <a:xfrm>
                <a:off x="2819400" y="3581400"/>
                <a:ext cx="838200" cy="1588"/>
              </a:xfrm>
              <a:prstGeom prst="line">
                <a:avLst/>
              </a:prstGeom>
              <a:noFill/>
              <a:ln w="38100" algn="ctr">
                <a:solidFill>
                  <a:schemeClr val="accent2"/>
                </a:solidFill>
                <a:round/>
                <a:headEnd/>
                <a:tailEnd/>
              </a:ln>
            </p:spPr>
          </p:cxnSp>
          <p:cxnSp>
            <p:nvCxnSpPr>
              <p:cNvPr id="99346" name="Straight Connector 101"/>
              <p:cNvCxnSpPr>
                <a:cxnSpLocks noChangeShapeType="1"/>
                <a:stCxn id="26" idx="3"/>
              </p:cNvCxnSpPr>
              <p:nvPr/>
            </p:nvCxnSpPr>
            <p:spPr bwMode="auto">
              <a:xfrm>
                <a:off x="2819400" y="5181600"/>
                <a:ext cx="838200" cy="1588"/>
              </a:xfrm>
              <a:prstGeom prst="line">
                <a:avLst/>
              </a:prstGeom>
              <a:noFill/>
              <a:ln w="38100" algn="ctr">
                <a:solidFill>
                  <a:schemeClr val="accent2"/>
                </a:solidFill>
                <a:round/>
                <a:headEnd/>
                <a:tailEnd/>
              </a:ln>
            </p:spPr>
          </p:cxnSp>
        </p:grpSp>
        <p:cxnSp>
          <p:nvCxnSpPr>
            <p:cNvPr id="99339" name="Straight Arrow Connector 109"/>
            <p:cNvCxnSpPr>
              <a:cxnSpLocks noChangeShapeType="1"/>
              <a:endCxn id="29" idx="1"/>
            </p:cNvCxnSpPr>
            <p:nvPr/>
          </p:nvCxnSpPr>
          <p:spPr bwMode="auto">
            <a:xfrm flipV="1">
              <a:off x="3657600" y="2781300"/>
              <a:ext cx="3124200" cy="38100"/>
            </a:xfrm>
            <a:prstGeom prst="straightConnector1">
              <a:avLst/>
            </a:prstGeom>
            <a:noFill/>
            <a:ln w="38100" algn="ctr">
              <a:solidFill>
                <a:schemeClr val="accent2"/>
              </a:solidFill>
              <a:round/>
              <a:headEnd/>
              <a:tailEnd type="arrow" w="med" len="med"/>
            </a:ln>
          </p:spPr>
        </p:cxnSp>
      </p:grpSp>
      <p:sp>
        <p:nvSpPr>
          <p:cNvPr id="99332" name="TextBox 1"/>
          <p:cNvSpPr txBox="1">
            <a:spLocks noChangeArrowheads="1"/>
          </p:cNvSpPr>
          <p:nvPr/>
        </p:nvSpPr>
        <p:spPr bwMode="auto">
          <a:xfrm>
            <a:off x="609600" y="228600"/>
            <a:ext cx="7848600" cy="646113"/>
          </a:xfrm>
          <a:prstGeom prst="rect">
            <a:avLst/>
          </a:prstGeom>
          <a:noFill/>
          <a:ln w="9525">
            <a:noFill/>
            <a:miter lim="800000"/>
            <a:headEnd/>
            <a:tailEnd/>
          </a:ln>
        </p:spPr>
        <p:txBody>
          <a:bodyPr>
            <a:spAutoFit/>
          </a:bodyPr>
          <a:lstStyle/>
          <a:p>
            <a:pPr eaLnBrk="0" hangingPunct="0"/>
            <a:r>
              <a:rPr lang="en-US">
                <a:solidFill>
                  <a:srgbClr val="FFFFFF"/>
                </a:solidFill>
                <a:latin typeface="Verdana" pitchFamily="34" charset="0"/>
              </a:rPr>
              <a:t>How might MHOs like AA reduce relapse risk and aid the recovery process? Do these mechanisms differ for different people?</a:t>
            </a:r>
          </a:p>
        </p:txBody>
      </p:sp>
      <p:sp>
        <p:nvSpPr>
          <p:cNvPr id="6" name="TextBox 5"/>
          <p:cNvSpPr txBox="1"/>
          <p:nvPr/>
        </p:nvSpPr>
        <p:spPr>
          <a:xfrm>
            <a:off x="5186363" y="5224463"/>
            <a:ext cx="1514475" cy="1201737"/>
          </a:xfrm>
          <a:prstGeom prst="rect">
            <a:avLst/>
          </a:prstGeom>
          <a:solidFill>
            <a:schemeClr val="accent1">
              <a:lumMod val="50000"/>
            </a:schemeClr>
          </a:solidFill>
        </p:spPr>
        <p:txBody>
          <a:bodyPr>
            <a:spAutoFit/>
          </a:bodyPr>
          <a:lstStyle/>
          <a:p>
            <a:pPr algn="ctr" eaLnBrk="0" hangingPunct="0">
              <a:defRPr/>
            </a:pPr>
            <a:endParaRPr lang="en-US" dirty="0">
              <a:solidFill>
                <a:srgbClr val="FFFFFF"/>
              </a:solidFill>
              <a:latin typeface="+mn-lt"/>
            </a:endParaRPr>
          </a:p>
          <a:p>
            <a:pPr algn="ctr" eaLnBrk="0" hangingPunct="0">
              <a:defRPr/>
            </a:pPr>
            <a:r>
              <a:rPr lang="en-US" dirty="0">
                <a:solidFill>
                  <a:srgbClr val="FFFFFF"/>
                </a:solidFill>
                <a:latin typeface="+mn-lt"/>
              </a:rPr>
              <a:t>MHO</a:t>
            </a:r>
          </a:p>
          <a:p>
            <a:pPr algn="ctr" eaLnBrk="0" hangingPunct="0">
              <a:defRPr/>
            </a:pPr>
            <a:endParaRPr lang="en-US" dirty="0">
              <a:solidFill>
                <a:srgbClr val="FFFFFF"/>
              </a:solidFill>
              <a:latin typeface="+mn-lt"/>
            </a:endParaRPr>
          </a:p>
          <a:p>
            <a:pPr algn="ctr" eaLnBrk="0" hangingPunct="0">
              <a:defRPr/>
            </a:pPr>
            <a:endParaRPr lang="en-US" dirty="0">
              <a:solidFill>
                <a:srgbClr val="FFFFFF"/>
              </a:solidFill>
              <a:latin typeface="+mn-lt"/>
            </a:endParaRPr>
          </a:p>
        </p:txBody>
      </p:sp>
      <p:cxnSp>
        <p:nvCxnSpPr>
          <p:cNvPr id="99334" name="Straight Arrow Connector 23"/>
          <p:cNvCxnSpPr>
            <a:cxnSpLocks noChangeShapeType="1"/>
          </p:cNvCxnSpPr>
          <p:nvPr/>
        </p:nvCxnSpPr>
        <p:spPr bwMode="auto">
          <a:xfrm flipV="1">
            <a:off x="5943600" y="5000625"/>
            <a:ext cx="0" cy="223838"/>
          </a:xfrm>
          <a:prstGeom prst="straightConnector1">
            <a:avLst/>
          </a:prstGeom>
          <a:noFill/>
          <a:ln w="38100" algn="ctr">
            <a:solidFill>
              <a:schemeClr val="accent2"/>
            </a:solidFill>
            <a:round/>
            <a:headEnd/>
            <a:tailEnd type="arrow" w="med" len="med"/>
          </a:ln>
        </p:spPr>
      </p:cxnSp>
      <p:cxnSp>
        <p:nvCxnSpPr>
          <p:cNvPr id="99335" name="Straight Connector 26"/>
          <p:cNvCxnSpPr>
            <a:cxnSpLocks noChangeShapeType="1"/>
          </p:cNvCxnSpPr>
          <p:nvPr/>
        </p:nvCxnSpPr>
        <p:spPr bwMode="auto">
          <a:xfrm flipH="1">
            <a:off x="6700838" y="5824538"/>
            <a:ext cx="1300162" cy="0"/>
          </a:xfrm>
          <a:prstGeom prst="line">
            <a:avLst/>
          </a:prstGeom>
          <a:noFill/>
          <a:ln w="38100" algn="ctr">
            <a:solidFill>
              <a:schemeClr val="accent2"/>
            </a:solidFill>
            <a:round/>
            <a:headEnd/>
            <a:tailEnd/>
          </a:ln>
        </p:spPr>
      </p:cxnSp>
      <p:cxnSp>
        <p:nvCxnSpPr>
          <p:cNvPr id="99336" name="Straight Connector 27"/>
          <p:cNvCxnSpPr>
            <a:cxnSpLocks noChangeShapeType="1"/>
          </p:cNvCxnSpPr>
          <p:nvPr/>
        </p:nvCxnSpPr>
        <p:spPr bwMode="auto">
          <a:xfrm>
            <a:off x="8001000" y="3225800"/>
            <a:ext cx="0" cy="2598738"/>
          </a:xfrm>
          <a:prstGeom prst="line">
            <a:avLst/>
          </a:prstGeom>
          <a:noFill/>
          <a:ln w="38100" algn="ctr">
            <a:solidFill>
              <a:schemeClr val="accent2"/>
            </a:solidFill>
            <a:round/>
            <a:headEnd type="triangle" w="med" len="med"/>
            <a:tailEnd/>
          </a:ln>
        </p:spPr>
      </p:cxnSp>
    </p:spTree>
    <p:custDataLst>
      <p:tags r:id="rId1"/>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331" name="Content Placeholder 2"/>
          <p:cNvSpPr>
            <a:spLocks noGrp="1"/>
          </p:cNvSpPr>
          <p:nvPr>
            <p:ph idx="1"/>
          </p:nvPr>
        </p:nvSpPr>
        <p:spPr/>
        <p:txBody>
          <a:bodyPr/>
          <a:lstStyle/>
          <a:p>
            <a:endParaRPr lang="en-US" smtClean="0"/>
          </a:p>
        </p:txBody>
      </p:sp>
      <p:sp>
        <p:nvSpPr>
          <p:cNvPr id="2332" name="Slide Number Placeholder 3"/>
          <p:cNvSpPr>
            <a:spLocks noGrp="1"/>
          </p:cNvSpPr>
          <p:nvPr>
            <p:ph type="sldNum" sz="quarter" idx="12"/>
          </p:nvPr>
        </p:nvSpPr>
        <p:spPr>
          <a:noFill/>
        </p:spPr>
        <p:txBody>
          <a:bodyPr/>
          <a:lstStyle/>
          <a:p>
            <a:pPr fontAlgn="base">
              <a:spcBef>
                <a:spcPct val="0"/>
              </a:spcBef>
              <a:spcAft>
                <a:spcPct val="0"/>
              </a:spcAft>
            </a:pPr>
            <a:fld id="{951F07CE-AA14-4469-A1DC-8381A170D8CC}" type="slidenum">
              <a:rPr lang="en-US" smtClean="0"/>
              <a:pPr fontAlgn="base">
                <a:spcBef>
                  <a:spcPct val="0"/>
                </a:spcBef>
                <a:spcAft>
                  <a:spcPct val="0"/>
                </a:spcAft>
              </a:pPr>
              <a:t>38</a:t>
            </a:fld>
            <a:endParaRPr lang="en-US" smtClean="0"/>
          </a:p>
        </p:txBody>
      </p:sp>
      <p:sp>
        <p:nvSpPr>
          <p:cNvPr id="2333" name="Rectangle 5"/>
          <p:cNvSpPr>
            <a:spLocks noChangeArrowheads="1"/>
          </p:cNvSpPr>
          <p:nvPr/>
        </p:nvSpPr>
        <p:spPr bwMode="auto">
          <a:xfrm>
            <a:off x="990600" y="395288"/>
            <a:ext cx="7645400" cy="276225"/>
          </a:xfrm>
          <a:prstGeom prst="rect">
            <a:avLst/>
          </a:prstGeom>
          <a:noFill/>
          <a:ln w="9525">
            <a:noFill/>
            <a:miter lim="800000"/>
            <a:headEnd/>
            <a:tailEnd/>
          </a:ln>
        </p:spPr>
        <p:txBody>
          <a:bodyPr wrap="none" anchor="ctr">
            <a:spAutoFit/>
          </a:bodyPr>
          <a:lstStyle/>
          <a:p>
            <a:r>
              <a:rPr lang="en-US" sz="1200">
                <a:solidFill>
                  <a:schemeClr val="bg1"/>
                </a:solidFill>
                <a:latin typeface="Verdana" pitchFamily="34" charset="0"/>
              </a:rPr>
              <a:t>Path diagram of the lagged mediational model for inpatient vs. outpatient and men vs. women. </a:t>
            </a:r>
            <a:endParaRPr lang="en-US" sz="1200">
              <a:solidFill>
                <a:schemeClr val="bg1"/>
              </a:solidFill>
              <a:cs typeface="Arial" charset="0"/>
            </a:endParaRPr>
          </a:p>
        </p:txBody>
      </p:sp>
      <p:graphicFrame>
        <p:nvGraphicFramePr>
          <p:cNvPr id="2329" name="Object 281"/>
          <p:cNvGraphicFramePr>
            <a:graphicFrameLocks noChangeAspect="1"/>
          </p:cNvGraphicFramePr>
          <p:nvPr/>
        </p:nvGraphicFramePr>
        <p:xfrm>
          <a:off x="381000" y="990600"/>
          <a:ext cx="8210550" cy="5153025"/>
        </p:xfrm>
        <a:graphic>
          <a:graphicData uri="http://schemas.openxmlformats.org/presentationml/2006/ole">
            <p:oleObj spid="_x0000_s2329" r:id="rId4" imgW="7184726" imgH="3971700" progId="">
              <p:embed/>
            </p:oleObj>
          </a:graphicData>
        </a:graphic>
      </p:graphicFrame>
    </p:spTree>
    <p:custDataLst>
      <p:tags r:id="rId2"/>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143000" y="152401"/>
            <a:ext cx="7239000" cy="685800"/>
          </a:xfrm>
        </p:spPr>
        <p:txBody>
          <a:bodyPr/>
          <a:lstStyle/>
          <a:p>
            <a:pPr algn="ctr" eaLnBrk="1" fontAlgn="auto" hangingPunct="1">
              <a:spcAft>
                <a:spcPts val="0"/>
              </a:spcAft>
              <a:defRPr/>
            </a:pPr>
            <a:r>
              <a:rPr lang="en-US" sz="3600" b="0" dirty="0" smtClean="0">
                <a:solidFill>
                  <a:schemeClr val="tx1"/>
                </a:solidFill>
                <a:effectLst/>
              </a:rPr>
              <a:t>Project MATCH</a:t>
            </a:r>
          </a:p>
        </p:txBody>
      </p:sp>
      <p:sp>
        <p:nvSpPr>
          <p:cNvPr id="65539" name="Rectangle 3"/>
          <p:cNvSpPr>
            <a:spLocks noGrp="1" noChangeArrowheads="1"/>
          </p:cNvSpPr>
          <p:nvPr>
            <p:ph idx="1"/>
          </p:nvPr>
        </p:nvSpPr>
        <p:spPr>
          <a:xfrm>
            <a:off x="381000" y="990600"/>
            <a:ext cx="8458200" cy="4495800"/>
          </a:xfrm>
        </p:spPr>
        <p:txBody>
          <a:bodyPr rtlCol="0"/>
          <a:lstStyle/>
          <a:p>
            <a:pPr eaLnBrk="1" fontAlgn="auto" hangingPunct="1">
              <a:lnSpc>
                <a:spcPct val="80000"/>
              </a:lnSpc>
              <a:spcAft>
                <a:spcPts val="0"/>
              </a:spcAft>
              <a:buFont typeface="Arial" pitchFamily="34" charset="0"/>
              <a:buChar char="»"/>
              <a:defRPr/>
            </a:pPr>
            <a:r>
              <a:rPr lang="en-US" sz="2700" dirty="0" smtClean="0"/>
              <a:t>Multisite randomized clinical trial of alcohol dependent individuals</a:t>
            </a:r>
          </a:p>
          <a:p>
            <a:pPr marL="640080" lvl="1" indent="-274320" eaLnBrk="1" fontAlgn="auto" hangingPunct="1">
              <a:lnSpc>
                <a:spcPct val="80000"/>
              </a:lnSpc>
              <a:spcAft>
                <a:spcPts val="0"/>
              </a:spcAft>
              <a:buFont typeface="Wingdings 2"/>
              <a:buChar char=""/>
              <a:defRPr/>
            </a:pPr>
            <a:r>
              <a:rPr lang="en-US" sz="2200" dirty="0" smtClean="0"/>
              <a:t>2 arms</a:t>
            </a:r>
          </a:p>
          <a:p>
            <a:pPr marL="1303020" lvl="2" indent="-342900" eaLnBrk="1" fontAlgn="auto" hangingPunct="1">
              <a:lnSpc>
                <a:spcPct val="80000"/>
              </a:lnSpc>
              <a:spcAft>
                <a:spcPts val="0"/>
              </a:spcAft>
              <a:buClr>
                <a:schemeClr val="accent1">
                  <a:shade val="75000"/>
                </a:schemeClr>
              </a:buClr>
              <a:buFont typeface="Arial" pitchFamily="34" charset="0"/>
              <a:buChar char="•"/>
              <a:defRPr/>
            </a:pPr>
            <a:r>
              <a:rPr lang="en-US" sz="2000" dirty="0" smtClean="0"/>
              <a:t>Aftercare (n=774)- recently finished inpatient treatment</a:t>
            </a:r>
          </a:p>
          <a:p>
            <a:pPr marL="1303020" lvl="2" indent="-342900" eaLnBrk="1" fontAlgn="auto" hangingPunct="1">
              <a:lnSpc>
                <a:spcPct val="80000"/>
              </a:lnSpc>
              <a:spcAft>
                <a:spcPts val="0"/>
              </a:spcAft>
              <a:buClr>
                <a:schemeClr val="accent1">
                  <a:shade val="75000"/>
                </a:schemeClr>
              </a:buClr>
              <a:buFont typeface="Arial" pitchFamily="34" charset="0"/>
              <a:buChar char="•"/>
              <a:defRPr/>
            </a:pPr>
            <a:r>
              <a:rPr lang="en-US" sz="2000" dirty="0" smtClean="0"/>
              <a:t>Outpatient (n=952)</a:t>
            </a:r>
          </a:p>
          <a:p>
            <a:pPr marL="640080" lvl="1" indent="-274320" eaLnBrk="1" fontAlgn="auto" hangingPunct="1">
              <a:lnSpc>
                <a:spcPct val="80000"/>
              </a:lnSpc>
              <a:spcAft>
                <a:spcPts val="0"/>
              </a:spcAft>
              <a:buFont typeface="Wingdings 2"/>
              <a:buChar char=""/>
              <a:defRPr/>
            </a:pPr>
            <a:r>
              <a:rPr lang="en-US" sz="2200" dirty="0" smtClean="0"/>
              <a:t>3 conditions, all with ultimate goal of abstinence</a:t>
            </a:r>
          </a:p>
          <a:p>
            <a:pPr marL="1303020" lvl="2" indent="-342900" eaLnBrk="1" fontAlgn="auto" hangingPunct="1">
              <a:lnSpc>
                <a:spcPct val="80000"/>
              </a:lnSpc>
              <a:spcAft>
                <a:spcPts val="0"/>
              </a:spcAft>
              <a:buClr>
                <a:schemeClr val="accent1">
                  <a:shade val="75000"/>
                </a:schemeClr>
              </a:buClr>
              <a:buFont typeface="Arial" pitchFamily="34" charset="0"/>
              <a:buChar char="•"/>
              <a:defRPr/>
            </a:pPr>
            <a:r>
              <a:rPr lang="en-US" sz="2000" b="1" dirty="0"/>
              <a:t>Cognitive Behavioral Therapy</a:t>
            </a:r>
          </a:p>
          <a:p>
            <a:pPr marL="1005840" lvl="3" indent="0" eaLnBrk="1" fontAlgn="auto" hangingPunct="1">
              <a:lnSpc>
                <a:spcPct val="80000"/>
              </a:lnSpc>
              <a:spcAft>
                <a:spcPts val="0"/>
              </a:spcAft>
              <a:buClr>
                <a:schemeClr val="accent1">
                  <a:tint val="60000"/>
                </a:schemeClr>
              </a:buClr>
              <a:buFont typeface="Arial" pitchFamily="34" charset="0"/>
              <a:buNone/>
              <a:defRPr/>
            </a:pPr>
            <a:r>
              <a:rPr lang="en-US" dirty="0"/>
              <a:t>   - Therapist assisted in building skill set to maintain abstinence </a:t>
            </a:r>
          </a:p>
          <a:p>
            <a:pPr marL="1303020" lvl="2" indent="-342900" eaLnBrk="1" fontAlgn="auto" hangingPunct="1">
              <a:lnSpc>
                <a:spcPct val="80000"/>
              </a:lnSpc>
              <a:spcAft>
                <a:spcPts val="0"/>
              </a:spcAft>
              <a:buClr>
                <a:schemeClr val="accent1">
                  <a:shade val="75000"/>
                </a:schemeClr>
              </a:buClr>
              <a:buFont typeface="Arial" pitchFamily="34" charset="0"/>
              <a:buChar char="•"/>
              <a:defRPr/>
            </a:pPr>
            <a:r>
              <a:rPr lang="en-US" sz="2000" b="1" dirty="0"/>
              <a:t>Motivational Enhancement Therapy</a:t>
            </a:r>
          </a:p>
          <a:p>
            <a:pPr marL="1005840" lvl="3" indent="0" eaLnBrk="1" fontAlgn="auto" hangingPunct="1">
              <a:lnSpc>
                <a:spcPct val="80000"/>
              </a:lnSpc>
              <a:spcAft>
                <a:spcPts val="0"/>
              </a:spcAft>
              <a:buClr>
                <a:schemeClr val="accent1">
                  <a:tint val="60000"/>
                </a:schemeClr>
              </a:buClr>
              <a:buFont typeface="Arial" pitchFamily="34" charset="0"/>
              <a:buNone/>
              <a:defRPr/>
            </a:pPr>
            <a:r>
              <a:rPr lang="en-US" dirty="0"/>
              <a:t>   - Therapist aimed to build motivation to accept abstinence</a:t>
            </a:r>
          </a:p>
          <a:p>
            <a:pPr marL="1303020" lvl="2" indent="-342900" eaLnBrk="1" fontAlgn="auto" hangingPunct="1">
              <a:lnSpc>
                <a:spcPct val="80000"/>
              </a:lnSpc>
              <a:spcAft>
                <a:spcPts val="0"/>
              </a:spcAft>
              <a:buClr>
                <a:schemeClr val="accent1">
                  <a:shade val="75000"/>
                </a:schemeClr>
              </a:buClr>
              <a:buFont typeface="Arial" pitchFamily="34" charset="0"/>
              <a:buChar char="•"/>
              <a:defRPr/>
            </a:pPr>
            <a:r>
              <a:rPr lang="en-US" sz="2000" b="1" dirty="0" smtClean="0"/>
              <a:t>Twelve Step Facilitation</a:t>
            </a:r>
          </a:p>
          <a:p>
            <a:pPr marL="960120" lvl="2" indent="0" eaLnBrk="1" fontAlgn="auto" hangingPunct="1">
              <a:lnSpc>
                <a:spcPct val="80000"/>
              </a:lnSpc>
              <a:spcAft>
                <a:spcPts val="0"/>
              </a:spcAft>
              <a:buClr>
                <a:schemeClr val="accent1">
                  <a:shade val="75000"/>
                </a:schemeClr>
              </a:buClr>
              <a:buFont typeface="Calibri" pitchFamily="34" charset="0"/>
              <a:buNone/>
              <a:defRPr/>
            </a:pPr>
            <a:r>
              <a:rPr lang="en-US" sz="2000" dirty="0"/>
              <a:t> </a:t>
            </a:r>
            <a:r>
              <a:rPr lang="en-US" sz="2000" dirty="0" smtClean="0"/>
              <a:t>  - </a:t>
            </a:r>
            <a:r>
              <a:rPr lang="en-US" dirty="0" smtClean="0"/>
              <a:t>Assisted in engagement with AA; abstinence oriented/disease model</a:t>
            </a: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r>
              <a:rPr lang="en-US" smtClean="0"/>
              <a:t>Factors Mobilizing Change</a:t>
            </a:r>
          </a:p>
        </p:txBody>
      </p:sp>
      <p:sp>
        <p:nvSpPr>
          <p:cNvPr id="3" name="Content Placeholder 2"/>
          <p:cNvSpPr>
            <a:spLocks noGrp="1"/>
          </p:cNvSpPr>
          <p:nvPr>
            <p:ph idx="1"/>
          </p:nvPr>
        </p:nvSpPr>
        <p:spPr/>
        <p:txBody>
          <a:bodyPr>
            <a:normAutofit fontScale="77500" lnSpcReduction="20000"/>
          </a:bodyPr>
          <a:lstStyle/>
          <a:p>
            <a:pPr marL="274320" indent="-274320" fontAlgn="auto">
              <a:spcAft>
                <a:spcPts val="0"/>
              </a:spcAft>
              <a:buClr>
                <a:schemeClr val="accent3"/>
              </a:buClr>
              <a:buFont typeface="Wingdings 2"/>
              <a:buChar char=""/>
              <a:defRPr/>
            </a:pPr>
            <a:r>
              <a:rPr lang="en-US" dirty="0" smtClean="0"/>
              <a:t>Substance use is operant –shaped by consequences</a:t>
            </a:r>
          </a:p>
          <a:p>
            <a:pPr marL="274320" indent="-274320" fontAlgn="auto">
              <a:spcAft>
                <a:spcPts val="0"/>
              </a:spcAft>
              <a:buClr>
                <a:schemeClr val="accent3"/>
              </a:buClr>
              <a:buFont typeface="Wingdings 2"/>
              <a:buChar char=""/>
              <a:defRPr/>
            </a:pPr>
            <a:endParaRPr lang="en-US" dirty="0" smtClean="0"/>
          </a:p>
          <a:p>
            <a:pPr marL="274320" indent="-274320" fontAlgn="auto">
              <a:spcAft>
                <a:spcPts val="0"/>
              </a:spcAft>
              <a:buClr>
                <a:schemeClr val="accent3"/>
              </a:buClr>
              <a:buFont typeface="Wingdings 2"/>
              <a:buChar char=""/>
              <a:defRPr/>
            </a:pPr>
            <a:r>
              <a:rPr lang="en-US" dirty="0" smtClean="0"/>
              <a:t>People attempt behavior change to try to:</a:t>
            </a:r>
          </a:p>
          <a:p>
            <a:pPr marL="640080" lvl="1" indent="-246888" fontAlgn="auto">
              <a:spcAft>
                <a:spcPts val="0"/>
              </a:spcAft>
              <a:buFont typeface="Wingdings 2"/>
              <a:buChar char=""/>
              <a:defRPr/>
            </a:pPr>
            <a:r>
              <a:rPr lang="en-US" dirty="0"/>
              <a:t>Enhance pleasure</a:t>
            </a:r>
          </a:p>
          <a:p>
            <a:pPr marL="640080" lvl="1" indent="-246888" fontAlgn="auto">
              <a:spcAft>
                <a:spcPts val="0"/>
              </a:spcAft>
              <a:buFont typeface="Wingdings 2"/>
              <a:buChar char=""/>
              <a:defRPr/>
            </a:pPr>
            <a:r>
              <a:rPr lang="en-US" dirty="0" smtClean="0"/>
              <a:t>Reduce suffering</a:t>
            </a:r>
          </a:p>
          <a:p>
            <a:pPr marL="274320" indent="-274320" fontAlgn="auto">
              <a:spcAft>
                <a:spcPts val="0"/>
              </a:spcAft>
              <a:buClr>
                <a:schemeClr val="accent3"/>
              </a:buClr>
              <a:buFont typeface="Wingdings 2"/>
              <a:buChar char=""/>
              <a:defRPr/>
            </a:pPr>
            <a:endParaRPr lang="en-US" dirty="0" smtClean="0"/>
          </a:p>
          <a:p>
            <a:pPr marL="274320" indent="-274320" fontAlgn="auto">
              <a:spcAft>
                <a:spcPts val="0"/>
              </a:spcAft>
              <a:buClr>
                <a:schemeClr val="accent3"/>
              </a:buClr>
              <a:buFont typeface="Wingdings 2"/>
              <a:buChar char=""/>
              <a:defRPr/>
            </a:pPr>
            <a:r>
              <a:rPr lang="en-US" dirty="0" smtClean="0"/>
              <a:t>Change attempts </a:t>
            </a:r>
            <a:r>
              <a:rPr lang="en-US" dirty="0"/>
              <a:t>are </a:t>
            </a:r>
            <a:r>
              <a:rPr lang="en-US" dirty="0" smtClean="0"/>
              <a:t>often self-initiated; </a:t>
            </a:r>
            <a:r>
              <a:rPr lang="en-US" dirty="0"/>
              <a:t>some are </a:t>
            </a:r>
            <a:r>
              <a:rPr lang="en-US" dirty="0" smtClean="0"/>
              <a:t>successful (“natural recovery”)/successful </a:t>
            </a:r>
            <a:r>
              <a:rPr lang="en-US" dirty="0"/>
              <a:t>for a </a:t>
            </a:r>
            <a:r>
              <a:rPr lang="en-US" dirty="0" smtClean="0"/>
              <a:t>time</a:t>
            </a:r>
            <a:endParaRPr lang="en-US" dirty="0"/>
          </a:p>
          <a:p>
            <a:pPr marL="274320" indent="-274320" fontAlgn="auto">
              <a:spcAft>
                <a:spcPts val="0"/>
              </a:spcAft>
              <a:buClr>
                <a:schemeClr val="accent3"/>
              </a:buClr>
              <a:buFont typeface="Wingdings 2"/>
              <a:buChar char=""/>
              <a:defRPr/>
            </a:pPr>
            <a:endParaRPr lang="en-US" dirty="0" smtClean="0"/>
          </a:p>
          <a:p>
            <a:pPr marL="274320" indent="-274320" fontAlgn="auto">
              <a:spcAft>
                <a:spcPts val="0"/>
              </a:spcAft>
              <a:buClr>
                <a:schemeClr val="accent3"/>
              </a:buClr>
              <a:buFont typeface="Wingdings 2"/>
              <a:buChar char=""/>
              <a:defRPr/>
            </a:pPr>
            <a:r>
              <a:rPr lang="en-US" dirty="0" smtClean="0"/>
              <a:t>With high severity/complexity + increasing </a:t>
            </a:r>
            <a:r>
              <a:rPr lang="en-US" dirty="0"/>
              <a:t>self-regulation </a:t>
            </a:r>
            <a:r>
              <a:rPr lang="en-US" dirty="0" smtClean="0"/>
              <a:t>deficits, outside </a:t>
            </a:r>
            <a:r>
              <a:rPr lang="en-US" dirty="0"/>
              <a:t>help </a:t>
            </a:r>
            <a:r>
              <a:rPr lang="en-US" dirty="0" smtClean="0"/>
              <a:t>may be sought</a:t>
            </a:r>
            <a:r>
              <a:rPr lang="en-US" dirty="0"/>
              <a:t>, although due to </a:t>
            </a:r>
            <a:r>
              <a:rPr lang="en-US" dirty="0" smtClean="0"/>
              <a:t>stigma/cost, </a:t>
            </a:r>
            <a:r>
              <a:rPr lang="en-US" dirty="0"/>
              <a:t>this </a:t>
            </a:r>
            <a:r>
              <a:rPr lang="en-US" dirty="0" smtClean="0"/>
              <a:t>may take </a:t>
            </a:r>
            <a:r>
              <a:rPr lang="en-US" dirty="0"/>
              <a:t>some time </a:t>
            </a:r>
            <a:r>
              <a:rPr lang="en-US" dirty="0" smtClean="0"/>
              <a:t>(5 </a:t>
            </a:r>
            <a:r>
              <a:rPr lang="en-US" dirty="0" err="1" smtClean="0"/>
              <a:t>yrs</a:t>
            </a:r>
            <a:r>
              <a:rPr lang="en-US" dirty="0" smtClean="0"/>
              <a:t> on avg. after dependence onset, Wang et al, 2005). </a:t>
            </a:r>
          </a:p>
          <a:p>
            <a:pPr marL="274320" indent="-274320" fontAlgn="auto">
              <a:spcAft>
                <a:spcPts val="0"/>
              </a:spcAft>
              <a:buClr>
                <a:schemeClr val="accent3"/>
              </a:buClr>
              <a:buFont typeface="Wingdings 2"/>
              <a:buChar char=""/>
              <a:defRPr/>
            </a:pPr>
            <a:endParaRPr lang="en-US" dirty="0" smtClean="0"/>
          </a:p>
          <a:p>
            <a:pPr marL="274320" indent="-274320" fontAlgn="auto">
              <a:spcAft>
                <a:spcPts val="0"/>
              </a:spcAft>
              <a:buClr>
                <a:schemeClr val="accent3"/>
              </a:buClr>
              <a:buFont typeface="Wingdings 2"/>
              <a:buChar char=""/>
              <a:defRPr/>
            </a:pPr>
            <a:r>
              <a:rPr lang="en-US" dirty="0" smtClean="0"/>
              <a:t>Addiction severity and perceived threats appear important mobilizers of change…</a:t>
            </a:r>
          </a:p>
          <a:p>
            <a:pPr marL="274320" indent="-274320" fontAlgn="auto">
              <a:spcAft>
                <a:spcPts val="0"/>
              </a:spcAft>
              <a:buClr>
                <a:schemeClr val="accent3"/>
              </a:buClr>
              <a:buFont typeface="Wingdings 2"/>
              <a:buChar char=""/>
              <a:defRPr/>
            </a:pPr>
            <a:endParaRPr lang="en-US" dirty="0"/>
          </a:p>
          <a:p>
            <a:pPr marL="274320" indent="-274320" fontAlgn="auto">
              <a:spcAft>
                <a:spcPts val="0"/>
              </a:spcAft>
              <a:buClr>
                <a:schemeClr val="accent3"/>
              </a:buClr>
              <a:buFont typeface="Wingdings 2"/>
              <a:buChar char=""/>
              <a:defRPr/>
            </a:pPr>
            <a:endParaRPr lang="en-US" dirty="0"/>
          </a:p>
        </p:txBody>
      </p:sp>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p:txBody>
          <a:bodyPr/>
          <a:lstStyle/>
          <a:p>
            <a:pPr algn="ctr" eaLnBrk="1" hangingPunct="1"/>
            <a:r>
              <a:rPr lang="en-US" smtClean="0"/>
              <a:t>CBT</a:t>
            </a:r>
          </a:p>
        </p:txBody>
      </p:sp>
      <p:pic>
        <p:nvPicPr>
          <p:cNvPr id="104450" name="Picture 4" descr="http://o.aolcdn.com/os/autos/photos/manufacturers/ferrari/vehicles/20110114_ferrari-italia_612mz.jpg"/>
          <p:cNvPicPr>
            <a:picLocks noChangeAspect="1" noChangeArrowheads="1"/>
          </p:cNvPicPr>
          <p:nvPr/>
        </p:nvPicPr>
        <p:blipFill>
          <a:blip r:embed="rId3"/>
          <a:srcRect/>
          <a:stretch>
            <a:fillRect/>
          </a:stretch>
        </p:blipFill>
        <p:spPr bwMode="auto">
          <a:xfrm>
            <a:off x="1524000" y="1371600"/>
            <a:ext cx="5829300" cy="32766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p:txBody>
          <a:bodyPr/>
          <a:lstStyle/>
          <a:p>
            <a:pPr eaLnBrk="1" hangingPunct="1"/>
            <a:r>
              <a:rPr lang="en-US" sz="4800" smtClean="0"/>
              <a:t>Motivational Enhancement Therapy</a:t>
            </a:r>
          </a:p>
        </p:txBody>
      </p:sp>
      <p:pic>
        <p:nvPicPr>
          <p:cNvPr id="105474" name="Picture 2" descr="http://t0.gstatic.com/images?q=tbn:ANd9GcR4QkaHYTRzJ9li3uI1lxGftLElqR_GmLANiKIRUKWnMNPolB9T"/>
          <p:cNvPicPr>
            <a:picLocks noChangeAspect="1" noChangeArrowheads="1"/>
          </p:cNvPicPr>
          <p:nvPr/>
        </p:nvPicPr>
        <p:blipFill>
          <a:blip r:embed="rId3"/>
          <a:srcRect/>
          <a:stretch>
            <a:fillRect/>
          </a:stretch>
        </p:blipFill>
        <p:spPr bwMode="auto">
          <a:xfrm>
            <a:off x="2819400" y="1905000"/>
            <a:ext cx="3732213" cy="2038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497" name="Title 1"/>
          <p:cNvSpPr>
            <a:spLocks noGrp="1"/>
          </p:cNvSpPr>
          <p:nvPr>
            <p:ph type="title"/>
          </p:nvPr>
        </p:nvSpPr>
        <p:spPr>
          <a:xfrm>
            <a:off x="574675" y="304800"/>
            <a:ext cx="8001000" cy="990600"/>
          </a:xfrm>
        </p:spPr>
        <p:txBody>
          <a:bodyPr/>
          <a:lstStyle/>
          <a:p>
            <a:pPr algn="ctr" eaLnBrk="1" hangingPunct="1"/>
            <a:r>
              <a:rPr lang="en-US" smtClean="0"/>
              <a:t>TSF</a:t>
            </a:r>
          </a:p>
        </p:txBody>
      </p:sp>
      <p:pic>
        <p:nvPicPr>
          <p:cNvPr id="106498" name="Picture 2"/>
          <p:cNvPicPr>
            <a:picLocks noChangeAspect="1" noChangeArrowheads="1"/>
          </p:cNvPicPr>
          <p:nvPr/>
        </p:nvPicPr>
        <p:blipFill>
          <a:blip r:embed="rId3"/>
          <a:srcRect/>
          <a:stretch>
            <a:fillRect/>
          </a:stretch>
        </p:blipFill>
        <p:spPr bwMode="auto">
          <a:xfrm>
            <a:off x="2762250" y="1295400"/>
            <a:ext cx="3600450" cy="44958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bg2">
            <a:alpha val="39999"/>
          </a:schemeClr>
        </a:solidFill>
        <a:effectLst/>
      </p:bgPr>
    </p:bg>
    <p:spTree>
      <p:nvGrpSpPr>
        <p:cNvPr id="1" name=""/>
        <p:cNvGrpSpPr/>
        <p:nvPr/>
      </p:nvGrpSpPr>
      <p:grpSpPr>
        <a:xfrm>
          <a:off x="0" y="0"/>
          <a:ext cx="0" cy="0"/>
          <a:chOff x="0" y="0"/>
          <a:chExt cx="0" cy="0"/>
        </a:xfrm>
      </p:grpSpPr>
      <p:sp>
        <p:nvSpPr>
          <p:cNvPr id="3137" name="Rectangle 2"/>
          <p:cNvSpPr>
            <a:spLocks noGrp="1" noChangeArrowheads="1"/>
          </p:cNvSpPr>
          <p:nvPr>
            <p:ph type="title"/>
          </p:nvPr>
        </p:nvSpPr>
        <p:spPr>
          <a:xfrm>
            <a:off x="1066800" y="152400"/>
            <a:ext cx="7239000" cy="685800"/>
          </a:xfrm>
        </p:spPr>
        <p:txBody>
          <a:bodyPr/>
          <a:lstStyle/>
          <a:p>
            <a:pPr algn="ctr" eaLnBrk="1" hangingPunct="1"/>
            <a:r>
              <a:rPr lang="en-US" sz="3600" smtClean="0">
                <a:solidFill>
                  <a:schemeClr val="tx1"/>
                </a:solidFill>
                <a:cs typeface="Times New Roman" pitchFamily="18" charset="0"/>
              </a:rPr>
              <a:t>Project MATCH- Results</a:t>
            </a:r>
            <a:endParaRPr lang="en-US" sz="3600" smtClean="0">
              <a:solidFill>
                <a:schemeClr val="tx1"/>
              </a:solidFill>
            </a:endParaRPr>
          </a:p>
        </p:txBody>
      </p:sp>
      <p:sp>
        <p:nvSpPr>
          <p:cNvPr id="3138" name="Rectangle 3"/>
          <p:cNvSpPr>
            <a:spLocks noGrp="1" noChangeArrowheads="1"/>
          </p:cNvSpPr>
          <p:nvPr>
            <p:ph idx="1"/>
          </p:nvPr>
        </p:nvSpPr>
        <p:spPr>
          <a:xfrm>
            <a:off x="381000" y="990600"/>
            <a:ext cx="8153400" cy="5334000"/>
          </a:xfrm>
        </p:spPr>
        <p:txBody>
          <a:bodyPr/>
          <a:lstStyle/>
          <a:p>
            <a:pPr eaLnBrk="1" hangingPunct="1">
              <a:buFont typeface="Wingdings" pitchFamily="2" charset="2"/>
              <a:buChar char="§"/>
            </a:pPr>
            <a:r>
              <a:rPr lang="en-US" sz="1800" smtClean="0">
                <a:cs typeface="Times New Roman" pitchFamily="18" charset="0"/>
              </a:rPr>
              <a:t>All treatments did </a:t>
            </a:r>
            <a:r>
              <a:rPr lang="en-US" sz="1800" b="1" smtClean="0">
                <a:cs typeface="Times New Roman" pitchFamily="18" charset="0"/>
              </a:rPr>
              <a:t>equally well on main outcomes </a:t>
            </a:r>
            <a:r>
              <a:rPr lang="en-US" sz="1800" smtClean="0">
                <a:cs typeface="Times New Roman" pitchFamily="18" charset="0"/>
              </a:rPr>
              <a:t>(PDA; DDD)</a:t>
            </a:r>
          </a:p>
          <a:p>
            <a:pPr eaLnBrk="1" hangingPunct="1">
              <a:buFont typeface="Wingdings" pitchFamily="2" charset="2"/>
              <a:buChar char="§"/>
            </a:pPr>
            <a:r>
              <a:rPr lang="en-US" sz="1800" smtClean="0">
                <a:cs typeface="Times New Roman" pitchFamily="18" charset="0"/>
              </a:rPr>
              <a:t>Across txs, pts attending AA better outcomes (Tonigan et al, 2002)</a:t>
            </a:r>
          </a:p>
          <a:p>
            <a:pPr eaLnBrk="1" hangingPunct="1">
              <a:buFont typeface="Wingdings" pitchFamily="2" charset="2"/>
              <a:buChar char="§"/>
            </a:pPr>
            <a:r>
              <a:rPr lang="en-US" sz="1800" smtClean="0">
                <a:cs typeface="Times New Roman" pitchFamily="18" charset="0"/>
              </a:rPr>
              <a:t>Substantially higher proportion of patients con</a:t>
            </a:r>
            <a:r>
              <a:rPr lang="en-US" sz="1800" b="1" smtClean="0">
                <a:cs typeface="Times New Roman" pitchFamily="18" charset="0"/>
              </a:rPr>
              <a:t>tinuously abstinent/in remission</a:t>
            </a:r>
            <a:r>
              <a:rPr lang="en-US" sz="1800" smtClean="0">
                <a:cs typeface="Times New Roman" pitchFamily="18" charset="0"/>
              </a:rPr>
              <a:t> at 1- and 3-yr follow-up</a:t>
            </a:r>
          </a:p>
        </p:txBody>
      </p:sp>
      <p:graphicFrame>
        <p:nvGraphicFramePr>
          <p:cNvPr id="3134" name="Object 62"/>
          <p:cNvGraphicFramePr>
            <a:graphicFrameLocks noGrp="1" noChangeAspect="1"/>
          </p:cNvGraphicFramePr>
          <p:nvPr/>
        </p:nvGraphicFramePr>
        <p:xfrm>
          <a:off x="4572000" y="2895600"/>
          <a:ext cx="3429000" cy="3619500"/>
        </p:xfrm>
        <a:graphic>
          <a:graphicData uri="http://schemas.openxmlformats.org/presentationml/2006/ole">
            <p:oleObj spid="_x0000_s3134" r:id="rId5" imgW="4060288" imgH="4804064" progId="Excel.Sheet.8">
              <p:embed/>
            </p:oleObj>
          </a:graphicData>
        </a:graphic>
      </p:graphicFrame>
      <p:graphicFrame>
        <p:nvGraphicFramePr>
          <p:cNvPr id="3135" name="Object 63"/>
          <p:cNvGraphicFramePr>
            <a:graphicFrameLocks noGrp="1" noChangeAspect="1"/>
          </p:cNvGraphicFramePr>
          <p:nvPr/>
        </p:nvGraphicFramePr>
        <p:xfrm>
          <a:off x="381000" y="2895600"/>
          <a:ext cx="3505200" cy="3614738"/>
        </p:xfrm>
        <a:graphic>
          <a:graphicData uri="http://schemas.openxmlformats.org/presentationml/2006/ole">
            <p:oleObj spid="_x0000_s3135" r:id="rId6" imgW="4115157" imgH="4645555" progId="Excel.Sheet.8">
              <p:embed/>
            </p:oleObj>
          </a:graphicData>
        </a:graphic>
      </p:graphicFrame>
    </p:spTree>
    <p:custDataLst>
      <p:tags r:id="rId2"/>
    </p:custData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126" name="Content Placeholder 2"/>
          <p:cNvSpPr>
            <a:spLocks noGrp="1"/>
          </p:cNvSpPr>
          <p:nvPr>
            <p:ph idx="1"/>
          </p:nvPr>
        </p:nvSpPr>
        <p:spPr/>
        <p:txBody>
          <a:bodyPr/>
          <a:lstStyle/>
          <a:p>
            <a:endParaRPr lang="en-US" smtClean="0"/>
          </a:p>
        </p:txBody>
      </p:sp>
      <p:sp>
        <p:nvSpPr>
          <p:cNvPr id="4127" name="Slide Number Placeholder 3"/>
          <p:cNvSpPr>
            <a:spLocks noGrp="1"/>
          </p:cNvSpPr>
          <p:nvPr>
            <p:ph type="sldNum" sz="quarter" idx="12"/>
          </p:nvPr>
        </p:nvSpPr>
        <p:spPr>
          <a:noFill/>
        </p:spPr>
        <p:txBody>
          <a:bodyPr/>
          <a:lstStyle/>
          <a:p>
            <a:pPr fontAlgn="base">
              <a:spcBef>
                <a:spcPct val="0"/>
              </a:spcBef>
              <a:spcAft>
                <a:spcPct val="0"/>
              </a:spcAft>
            </a:pPr>
            <a:fld id="{BF61D326-E5F3-4210-B6E2-E13127E16CDB}" type="slidenum">
              <a:rPr lang="en-US" smtClean="0"/>
              <a:pPr fontAlgn="base">
                <a:spcBef>
                  <a:spcPct val="0"/>
                </a:spcBef>
                <a:spcAft>
                  <a:spcPct val="0"/>
                </a:spcAft>
              </a:pPr>
              <a:t>44</a:t>
            </a:fld>
            <a:endParaRPr lang="en-US" smtClean="0"/>
          </a:p>
        </p:txBody>
      </p:sp>
      <p:sp>
        <p:nvSpPr>
          <p:cNvPr id="4128" name="Rectangle 5"/>
          <p:cNvSpPr>
            <a:spLocks noChangeArrowheads="1"/>
          </p:cNvSpPr>
          <p:nvPr/>
        </p:nvSpPr>
        <p:spPr bwMode="auto">
          <a:xfrm>
            <a:off x="990600" y="395288"/>
            <a:ext cx="7645400" cy="276225"/>
          </a:xfrm>
          <a:prstGeom prst="rect">
            <a:avLst/>
          </a:prstGeom>
          <a:noFill/>
          <a:ln w="9525">
            <a:noFill/>
            <a:miter lim="800000"/>
            <a:headEnd/>
            <a:tailEnd/>
          </a:ln>
        </p:spPr>
        <p:txBody>
          <a:bodyPr wrap="none" anchor="ctr">
            <a:spAutoFit/>
          </a:bodyPr>
          <a:lstStyle/>
          <a:p>
            <a:r>
              <a:rPr lang="en-US" sz="1200">
                <a:solidFill>
                  <a:srgbClr val="000000"/>
                </a:solidFill>
                <a:latin typeface="Verdana" pitchFamily="34" charset="0"/>
              </a:rPr>
              <a:t>Path diagram of the lagged mediational model for inpatient vs. outpatient and men vs. women. </a:t>
            </a:r>
            <a:endParaRPr lang="en-US" sz="1200">
              <a:solidFill>
                <a:srgbClr val="000000"/>
              </a:solidFill>
              <a:cs typeface="Arial" charset="0"/>
            </a:endParaRPr>
          </a:p>
        </p:txBody>
      </p:sp>
      <p:graphicFrame>
        <p:nvGraphicFramePr>
          <p:cNvPr id="4124" name="Object 28"/>
          <p:cNvGraphicFramePr>
            <a:graphicFrameLocks noChangeAspect="1"/>
          </p:cNvGraphicFramePr>
          <p:nvPr/>
        </p:nvGraphicFramePr>
        <p:xfrm>
          <a:off x="381000" y="990600"/>
          <a:ext cx="8210550" cy="5153025"/>
        </p:xfrm>
        <a:graphic>
          <a:graphicData uri="http://schemas.openxmlformats.org/presentationml/2006/ole">
            <p:oleObj spid="_x0000_s4124" r:id="rId4" imgW="7184726" imgH="3971700" progId="">
              <p:embed/>
            </p:oleObj>
          </a:graphicData>
        </a:graphic>
      </p:graphicFrame>
    </p:spTree>
    <p:custDataLst>
      <p:tags r:id="rId2"/>
    </p:custData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Number Placeholder 3"/>
          <p:cNvSpPr>
            <a:spLocks noGrp="1"/>
          </p:cNvSpPr>
          <p:nvPr>
            <p:ph type="sldNum" sz="quarter" idx="12"/>
          </p:nvPr>
        </p:nvSpPr>
        <p:spPr>
          <a:noFill/>
        </p:spPr>
        <p:txBody>
          <a:bodyPr/>
          <a:lstStyle/>
          <a:p>
            <a:pPr fontAlgn="base">
              <a:spcBef>
                <a:spcPct val="0"/>
              </a:spcBef>
              <a:spcAft>
                <a:spcPct val="0"/>
              </a:spcAft>
            </a:pPr>
            <a:fld id="{E46252FD-B1EE-4323-9F32-2C969A16D018}" type="slidenum">
              <a:rPr lang="en-US" smtClean="0"/>
              <a:pPr fontAlgn="base">
                <a:spcBef>
                  <a:spcPct val="0"/>
                </a:spcBef>
                <a:spcAft>
                  <a:spcPct val="0"/>
                </a:spcAft>
              </a:pPr>
              <a:t>45</a:t>
            </a:fld>
            <a:endParaRPr lang="en-US" smtClean="0"/>
          </a:p>
        </p:txBody>
      </p:sp>
      <p:pic>
        <p:nvPicPr>
          <p:cNvPr id="112642" name="Picture 6"/>
          <p:cNvPicPr>
            <a:picLocks noGrp="1" noChangeAspect="1" noChangeArrowheads="1"/>
          </p:cNvPicPr>
          <p:nvPr>
            <p:ph type="tbl" idx="1"/>
          </p:nvPr>
        </p:nvPicPr>
        <p:blipFill>
          <a:blip r:embed="rId3"/>
          <a:srcRect/>
          <a:stretch>
            <a:fillRect/>
          </a:stretch>
        </p:blipFill>
        <p:spPr>
          <a:xfrm>
            <a:off x="304800" y="671513"/>
            <a:ext cx="8229600" cy="5829300"/>
          </a:xfrm>
        </p:spPr>
      </p:pic>
      <p:sp>
        <p:nvSpPr>
          <p:cNvPr id="112643" name="Title 1"/>
          <p:cNvSpPr>
            <a:spLocks noGrp="1"/>
          </p:cNvSpPr>
          <p:nvPr>
            <p:ph type="title"/>
          </p:nvPr>
        </p:nvSpPr>
        <p:spPr>
          <a:xfrm>
            <a:off x="76200" y="304800"/>
            <a:ext cx="9144000" cy="381000"/>
          </a:xfrm>
        </p:spPr>
        <p:txBody>
          <a:bodyPr/>
          <a:lstStyle/>
          <a:p>
            <a:r>
              <a:rPr lang="en-US" sz="1800" smtClean="0"/>
              <a:t>Do more and less severely alcohol dependent individuals benefit from AA in the same or different ways? </a:t>
            </a:r>
            <a:endParaRPr lang="en-US" sz="1400" smtClean="0"/>
          </a:p>
        </p:txBody>
      </p:sp>
      <p:sp>
        <p:nvSpPr>
          <p:cNvPr id="7" name="Line Callout 1 6"/>
          <p:cNvSpPr/>
          <p:nvPr/>
        </p:nvSpPr>
        <p:spPr bwMode="auto">
          <a:xfrm>
            <a:off x="4114800" y="685800"/>
            <a:ext cx="1295400" cy="2133600"/>
          </a:xfrm>
          <a:prstGeom prst="borderCallout1">
            <a:avLst>
              <a:gd name="adj1" fmla="val 47011"/>
              <a:gd name="adj2" fmla="val 556"/>
              <a:gd name="adj3" fmla="val 77374"/>
              <a:gd name="adj4" fmla="val -82500"/>
            </a:avLst>
          </a:prstGeom>
          <a:ln>
            <a:headEnd type="none" w="med" len="med"/>
            <a:tailEnd type="none" w="med" len="med"/>
          </a:ln>
        </p:spPr>
        <p:style>
          <a:lnRef idx="2">
            <a:schemeClr val="accent2"/>
          </a:lnRef>
          <a:fillRef idx="1002">
            <a:schemeClr val="lt2"/>
          </a:fillRef>
          <a:effectRef idx="0">
            <a:schemeClr val="accent2"/>
          </a:effectRef>
          <a:fontRef idx="minor">
            <a:schemeClr val="dk1"/>
          </a:fontRef>
        </p:style>
        <p:txBody>
          <a:bodyPr/>
          <a:lstStyle/>
          <a:p>
            <a:pPr eaLnBrk="0" hangingPunct="0">
              <a:defRPr/>
            </a:pPr>
            <a:r>
              <a:rPr lang="en-US" sz="1200" dirty="0">
                <a:solidFill>
                  <a:srgbClr val="000000"/>
                </a:solidFill>
              </a:rPr>
              <a:t>effect of AA on alcohol use for AC was explained by social factors but also by S/R and through negative affect (DDD only)</a:t>
            </a:r>
          </a:p>
          <a:p>
            <a:pPr eaLnBrk="0" hangingPunct="0">
              <a:defRPr/>
            </a:pPr>
            <a:endParaRPr lang="en-US" dirty="0">
              <a:solidFill>
                <a:srgbClr val="FFFFFF"/>
              </a:solidFill>
            </a:endParaRPr>
          </a:p>
        </p:txBody>
      </p:sp>
      <p:cxnSp>
        <p:nvCxnSpPr>
          <p:cNvPr id="8" name="Straight Arrow Connector 7"/>
          <p:cNvCxnSpPr/>
          <p:nvPr/>
        </p:nvCxnSpPr>
        <p:spPr bwMode="auto">
          <a:xfrm>
            <a:off x="5410200" y="1600200"/>
            <a:ext cx="1828800" cy="609600"/>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cxnSp>
        <p:nvCxnSpPr>
          <p:cNvPr id="9" name="Straight Arrow Connector 8"/>
          <p:cNvCxnSpPr/>
          <p:nvPr/>
        </p:nvCxnSpPr>
        <p:spPr bwMode="auto">
          <a:xfrm>
            <a:off x="5410200" y="1905000"/>
            <a:ext cx="1447800" cy="1143000"/>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sp>
        <p:nvSpPr>
          <p:cNvPr id="10" name="Line Callout 1 9"/>
          <p:cNvSpPr/>
          <p:nvPr/>
        </p:nvSpPr>
        <p:spPr bwMode="auto">
          <a:xfrm>
            <a:off x="4114800" y="3505200"/>
            <a:ext cx="1295400" cy="1752600"/>
          </a:xfrm>
          <a:prstGeom prst="borderCallout1">
            <a:avLst>
              <a:gd name="adj1" fmla="val 47011"/>
              <a:gd name="adj2" fmla="val 556"/>
              <a:gd name="adj3" fmla="val 135707"/>
              <a:gd name="adj4" fmla="val -128055"/>
            </a:avLst>
          </a:prstGeom>
          <a:ln>
            <a:headEnd type="none" w="med" len="med"/>
            <a:tailEnd type="none" w="med" len="med"/>
          </a:ln>
        </p:spPr>
        <p:style>
          <a:lnRef idx="2">
            <a:schemeClr val="accent2"/>
          </a:lnRef>
          <a:fillRef idx="1002">
            <a:schemeClr val="lt2"/>
          </a:fillRef>
          <a:effectRef idx="0">
            <a:schemeClr val="accent2"/>
          </a:effectRef>
          <a:fontRef idx="minor">
            <a:schemeClr val="dk1"/>
          </a:fontRef>
        </p:style>
        <p:txBody>
          <a:bodyPr/>
          <a:lstStyle/>
          <a:p>
            <a:pPr eaLnBrk="0" hangingPunct="0">
              <a:defRPr/>
            </a:pPr>
            <a:r>
              <a:rPr lang="en-US" sz="1200" dirty="0">
                <a:solidFill>
                  <a:srgbClr val="000000"/>
                </a:solidFill>
              </a:rPr>
              <a:t>Majority of effect of AA on alcohol use for OP was explained by social factors</a:t>
            </a:r>
          </a:p>
          <a:p>
            <a:pPr eaLnBrk="0" hangingPunct="0">
              <a:defRPr/>
            </a:pPr>
            <a:endParaRPr lang="en-US" dirty="0">
              <a:solidFill>
                <a:srgbClr val="FFFFFF"/>
              </a:solidFill>
            </a:endParaRPr>
          </a:p>
        </p:txBody>
      </p:sp>
      <p:cxnSp>
        <p:nvCxnSpPr>
          <p:cNvPr id="11" name="Straight Arrow Connector 10"/>
          <p:cNvCxnSpPr>
            <a:stCxn id="10" idx="0"/>
          </p:cNvCxnSpPr>
          <p:nvPr/>
        </p:nvCxnSpPr>
        <p:spPr bwMode="auto">
          <a:xfrm>
            <a:off x="5410200" y="4381500"/>
            <a:ext cx="838200" cy="952500"/>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sp>
        <p:nvSpPr>
          <p:cNvPr id="112653" name="TextBox 3"/>
          <p:cNvSpPr txBox="1">
            <a:spLocks noChangeArrowheads="1"/>
          </p:cNvSpPr>
          <p:nvPr/>
        </p:nvSpPr>
        <p:spPr bwMode="auto">
          <a:xfrm>
            <a:off x="214313" y="6500813"/>
            <a:ext cx="8472487" cy="369887"/>
          </a:xfrm>
          <a:prstGeom prst="rect">
            <a:avLst/>
          </a:prstGeom>
          <a:noFill/>
          <a:ln w="9525">
            <a:noFill/>
            <a:miter lim="800000"/>
            <a:headEnd/>
            <a:tailEnd/>
          </a:ln>
        </p:spPr>
        <p:txBody>
          <a:bodyPr>
            <a:spAutoFit/>
          </a:bodyPr>
          <a:lstStyle/>
          <a:p>
            <a:r>
              <a:rPr lang="en-US" sz="900">
                <a:latin typeface="Calibri" pitchFamily="34" charset="0"/>
                <a:cs typeface="Arial" charset="0"/>
              </a:rPr>
              <a:t>Source: Kelly, Hoeppner, Stout, Pagano (2012) , Determining the relative importance of the mechanisms of behavior change within Alcoholics Anonymous: </a:t>
            </a:r>
          </a:p>
          <a:p>
            <a:r>
              <a:rPr lang="en-US" sz="900">
                <a:latin typeface="Calibri" pitchFamily="34" charset="0"/>
                <a:cs typeface="Arial" charset="0"/>
              </a:rPr>
              <a:t>A multiple mediator analysis. </a:t>
            </a:r>
            <a:r>
              <a:rPr lang="en-US" sz="900" i="1">
                <a:latin typeface="Calibri" pitchFamily="34" charset="0"/>
                <a:cs typeface="Arial" charset="0"/>
              </a:rPr>
              <a:t>Addiction 107(2):289-99</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par>
                                <p:cTn id="14" presetID="3"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par>
                                <p:cTn id="17" presetID="3" presetClass="entr" presetSubtype="1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5" name="Title 1"/>
          <p:cNvSpPr>
            <a:spLocks noGrp="1"/>
          </p:cNvSpPr>
          <p:nvPr>
            <p:ph type="title"/>
          </p:nvPr>
        </p:nvSpPr>
        <p:spPr>
          <a:xfrm>
            <a:off x="574675" y="304800"/>
            <a:ext cx="8001000" cy="914400"/>
          </a:xfrm>
        </p:spPr>
        <p:txBody>
          <a:bodyPr/>
          <a:lstStyle/>
          <a:p>
            <a:r>
              <a:rPr lang="en-US" sz="2000" smtClean="0"/>
              <a:t>Do men and women benefit from AA in the same ways? </a:t>
            </a:r>
            <a:r>
              <a:rPr lang="en-US" sz="1400" smtClean="0"/>
              <a:t/>
            </a:r>
            <a:br>
              <a:rPr lang="en-US" sz="1400" smtClean="0"/>
            </a:br>
            <a:r>
              <a:rPr lang="en-US" sz="1400" smtClean="0"/>
              <a:t>Percentage of effect of AA attendance on outcomes (PDA; DDD) for men and women accounted for by the six mediators</a:t>
            </a:r>
            <a:br>
              <a:rPr lang="en-US" sz="1400" smtClean="0"/>
            </a:br>
            <a:endParaRPr lang="en-US" sz="1400" smtClean="0"/>
          </a:p>
        </p:txBody>
      </p:sp>
      <p:sp>
        <p:nvSpPr>
          <p:cNvPr id="113666" name="Slide Number Placeholder 3"/>
          <p:cNvSpPr>
            <a:spLocks noGrp="1"/>
          </p:cNvSpPr>
          <p:nvPr>
            <p:ph type="sldNum" sz="quarter" idx="12"/>
          </p:nvPr>
        </p:nvSpPr>
        <p:spPr>
          <a:noFill/>
        </p:spPr>
        <p:txBody>
          <a:bodyPr/>
          <a:lstStyle/>
          <a:p>
            <a:pPr fontAlgn="base">
              <a:spcBef>
                <a:spcPct val="0"/>
              </a:spcBef>
              <a:spcAft>
                <a:spcPct val="0"/>
              </a:spcAft>
            </a:pPr>
            <a:fld id="{DAC5AC96-CDFC-490F-AC1A-BE323C9A8F02}" type="slidenum">
              <a:rPr lang="en-US" smtClean="0"/>
              <a:pPr fontAlgn="base">
                <a:spcBef>
                  <a:spcPct val="0"/>
                </a:spcBef>
                <a:spcAft>
                  <a:spcPct val="0"/>
                </a:spcAft>
              </a:pPr>
              <a:t>46</a:t>
            </a:fld>
            <a:endParaRPr lang="en-US" smtClean="0"/>
          </a:p>
        </p:txBody>
      </p:sp>
      <p:pic>
        <p:nvPicPr>
          <p:cNvPr id="113667" name="Picture 2"/>
          <p:cNvPicPr>
            <a:picLocks noChangeAspect="1" noChangeArrowheads="1"/>
          </p:cNvPicPr>
          <p:nvPr/>
        </p:nvPicPr>
        <p:blipFill>
          <a:blip r:embed="rId4"/>
          <a:srcRect/>
          <a:stretch>
            <a:fillRect/>
          </a:stretch>
        </p:blipFill>
        <p:spPr bwMode="auto">
          <a:xfrm>
            <a:off x="304800" y="990600"/>
            <a:ext cx="8382000" cy="5867400"/>
          </a:xfrm>
          <a:prstGeom prst="rect">
            <a:avLst/>
          </a:prstGeom>
          <a:noFill/>
          <a:ln w="9525">
            <a:noFill/>
            <a:miter lim="800000"/>
            <a:headEnd/>
            <a:tailEnd/>
          </a:ln>
        </p:spPr>
      </p:pic>
      <p:sp>
        <p:nvSpPr>
          <p:cNvPr id="113668" name="TextBox 3"/>
          <p:cNvSpPr txBox="1">
            <a:spLocks noChangeArrowheads="1"/>
          </p:cNvSpPr>
          <p:nvPr/>
        </p:nvSpPr>
        <p:spPr bwMode="auto">
          <a:xfrm>
            <a:off x="214313" y="6500813"/>
            <a:ext cx="8472487" cy="369887"/>
          </a:xfrm>
          <a:prstGeom prst="rect">
            <a:avLst/>
          </a:prstGeom>
          <a:noFill/>
          <a:ln w="9525">
            <a:noFill/>
            <a:miter lim="800000"/>
            <a:headEnd/>
            <a:tailEnd/>
          </a:ln>
        </p:spPr>
        <p:txBody>
          <a:bodyPr>
            <a:spAutoFit/>
          </a:bodyPr>
          <a:lstStyle/>
          <a:p>
            <a:r>
              <a:rPr lang="en-US" sz="900">
                <a:solidFill>
                  <a:schemeClr val="bg1"/>
                </a:solidFill>
                <a:latin typeface="Calibri" pitchFamily="34" charset="0"/>
                <a:cs typeface="Arial" charset="0"/>
              </a:rPr>
              <a:t>Source: Kelly &amp; Hoeppner (In press) Do men and women benefit differently from Alcoholics Anonymous: A moderated-multiple mediation analysis in a large clinical sample. </a:t>
            </a:r>
            <a:r>
              <a:rPr lang="en-US" sz="900" i="1">
                <a:solidFill>
                  <a:schemeClr val="bg1"/>
                </a:solidFill>
                <a:latin typeface="Calibri" pitchFamily="34" charset="0"/>
                <a:cs typeface="Arial" charset="0"/>
              </a:rPr>
              <a:t>Drug and Alcohol Dependence</a:t>
            </a:r>
          </a:p>
        </p:txBody>
      </p:sp>
    </p:spTree>
    <p:custDataLst>
      <p:tags r:id="rId1"/>
    </p:custData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3" name="Title 1"/>
          <p:cNvSpPr>
            <a:spLocks noGrp="1"/>
          </p:cNvSpPr>
          <p:nvPr>
            <p:ph type="title"/>
          </p:nvPr>
        </p:nvSpPr>
        <p:spPr/>
        <p:txBody>
          <a:bodyPr/>
          <a:lstStyle/>
          <a:p>
            <a:r>
              <a:rPr lang="en-US" sz="2800" smtClean="0"/>
              <a:t>Moderated-Mechanisms in Recovery: AA effects Moderated by Severity and Gender</a:t>
            </a:r>
          </a:p>
        </p:txBody>
      </p:sp>
      <p:sp>
        <p:nvSpPr>
          <p:cNvPr id="3" name="Content Placeholder 2"/>
          <p:cNvSpPr>
            <a:spLocks noGrp="1"/>
          </p:cNvSpPr>
          <p:nvPr>
            <p:ph idx="1"/>
          </p:nvPr>
        </p:nvSpPr>
        <p:spPr>
          <a:xfrm>
            <a:off x="381000" y="1752600"/>
            <a:ext cx="8382000" cy="4800600"/>
          </a:xfrm>
        </p:spPr>
        <p:txBody>
          <a:bodyPr/>
          <a:lstStyle/>
          <a:p>
            <a:pPr marL="0" indent="0">
              <a:buFont typeface="Wingdings" pitchFamily="2" charset="2"/>
              <a:buNone/>
              <a:defRPr/>
            </a:pPr>
            <a:r>
              <a:rPr lang="en-US" sz="1400" b="1" dirty="0" smtClean="0"/>
              <a:t>CONCLUSIONS</a:t>
            </a:r>
          </a:p>
          <a:p>
            <a:pPr lvl="1">
              <a:defRPr/>
            </a:pPr>
            <a:r>
              <a:rPr lang="en-US" sz="1700" dirty="0" smtClean="0"/>
              <a:t>Recovery </a:t>
            </a:r>
            <a:r>
              <a:rPr lang="en-US" sz="1700" dirty="0"/>
              <a:t>benefits derived from AA differ in nature and magnitude between </a:t>
            </a:r>
            <a:r>
              <a:rPr lang="en-US" sz="1700" dirty="0" smtClean="0"/>
              <a:t>more severely alcohol involved/impaired and less severely alcohol involved/impaired; and between men </a:t>
            </a:r>
            <a:r>
              <a:rPr lang="en-US" sz="1700" dirty="0"/>
              <a:t>and women </a:t>
            </a:r>
            <a:r>
              <a:rPr lang="en-US" sz="1700" dirty="0" smtClean="0"/>
              <a:t>(young people also shown to differ in derived benefits too; Kelly et al, 2000; 2002)</a:t>
            </a:r>
          </a:p>
          <a:p>
            <a:pPr lvl="1">
              <a:defRPr/>
            </a:pPr>
            <a:endParaRPr lang="en-US" sz="1700" dirty="0" smtClean="0"/>
          </a:p>
          <a:p>
            <a:pPr lvl="1">
              <a:defRPr/>
            </a:pPr>
            <a:r>
              <a:rPr lang="en-US" sz="1700" dirty="0" smtClean="0"/>
              <a:t>These differences reflect </a:t>
            </a:r>
            <a:r>
              <a:rPr lang="en-US" sz="1700" dirty="0"/>
              <a:t>differing needs based on recovery challenges related to </a:t>
            </a:r>
            <a:r>
              <a:rPr lang="en-US" sz="1700" dirty="0" smtClean="0"/>
              <a:t>differing symptom profiles, degree of subjective suffering and perceived severity/threat, developmentally-related recovery challenges, and gender-based </a:t>
            </a:r>
            <a:r>
              <a:rPr lang="en-US" sz="1700" dirty="0"/>
              <a:t>social roles </a:t>
            </a:r>
            <a:r>
              <a:rPr lang="en-US" sz="1700" dirty="0" smtClean="0"/>
              <a:t>&amp; drinking </a:t>
            </a:r>
            <a:r>
              <a:rPr lang="en-US" sz="1700" dirty="0"/>
              <a:t>contexts </a:t>
            </a:r>
            <a:endParaRPr lang="en-US" sz="1700" dirty="0" smtClean="0"/>
          </a:p>
          <a:p>
            <a:pPr lvl="1">
              <a:defRPr/>
            </a:pPr>
            <a:endParaRPr lang="en-US" sz="1700" dirty="0" smtClean="0"/>
          </a:p>
          <a:p>
            <a:pPr lvl="1">
              <a:defRPr/>
            </a:pPr>
            <a:r>
              <a:rPr lang="en-US" sz="1700" dirty="0" smtClean="0"/>
              <a:t>Similar </a:t>
            </a:r>
            <a:r>
              <a:rPr lang="en-US" sz="1700" dirty="0"/>
              <a:t>to psychotherapy literature (</a:t>
            </a:r>
            <a:r>
              <a:rPr lang="en-US" sz="1700" dirty="0" err="1"/>
              <a:t>Bohart</a:t>
            </a:r>
            <a:r>
              <a:rPr lang="en-US" sz="1700" dirty="0"/>
              <a:t> &amp; </a:t>
            </a:r>
            <a:r>
              <a:rPr lang="en-US" sz="1700" dirty="0" err="1"/>
              <a:t>Tollman</a:t>
            </a:r>
            <a:r>
              <a:rPr lang="en-US" sz="1700" dirty="0"/>
              <a:t>, 1999) rather than thinking about how AA or similar organizations work, better to think </a:t>
            </a:r>
            <a:r>
              <a:rPr lang="en-US" sz="1700" b="1" dirty="0"/>
              <a:t>how individuals use or make these organizations work </a:t>
            </a:r>
            <a:r>
              <a:rPr lang="en-US" sz="1700" b="1" dirty="0" smtClean="0"/>
              <a:t>for </a:t>
            </a:r>
            <a:r>
              <a:rPr lang="en-US" sz="1700" b="1" dirty="0"/>
              <a:t>them – to meet their </a:t>
            </a:r>
            <a:r>
              <a:rPr lang="en-US" sz="1700" b="1" dirty="0" smtClean="0"/>
              <a:t>most </a:t>
            </a:r>
            <a:r>
              <a:rPr lang="en-US" sz="1800" b="1" dirty="0" smtClean="0"/>
              <a:t>urgent needs at any given phase of recovery</a:t>
            </a:r>
            <a:endParaRPr lang="en-US" sz="1800" b="1" dirty="0"/>
          </a:p>
          <a:p>
            <a:pPr lvl="1">
              <a:defRPr/>
            </a:pPr>
            <a:endParaRPr lang="en-US" sz="2000" dirty="0"/>
          </a:p>
          <a:p>
            <a:pPr>
              <a:defRPr/>
            </a:pPr>
            <a:endParaRPr lang="en-US" dirty="0"/>
          </a:p>
        </p:txBody>
      </p:sp>
    </p:spTree>
    <p:custDataLst>
      <p:tags r:id="rId1"/>
    </p:custData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6737" name="Title 1"/>
          <p:cNvSpPr>
            <a:spLocks noGrp="1"/>
          </p:cNvSpPr>
          <p:nvPr>
            <p:ph type="title"/>
          </p:nvPr>
        </p:nvSpPr>
        <p:spPr/>
        <p:txBody>
          <a:bodyPr/>
          <a:lstStyle/>
          <a:p>
            <a:r>
              <a:rPr lang="en-US" sz="2800" smtClean="0"/>
              <a:t>Are social networks a causal mechanism in recovery pathways?</a:t>
            </a:r>
          </a:p>
        </p:txBody>
      </p:sp>
      <p:sp>
        <p:nvSpPr>
          <p:cNvPr id="116738" name="Content Placeholder 2"/>
          <p:cNvSpPr>
            <a:spLocks noGrp="1"/>
          </p:cNvSpPr>
          <p:nvPr>
            <p:ph idx="1"/>
          </p:nvPr>
        </p:nvSpPr>
        <p:spPr/>
        <p:txBody>
          <a:bodyPr/>
          <a:lstStyle/>
          <a:p>
            <a:r>
              <a:rPr lang="en-US" sz="2000" smtClean="0">
                <a:latin typeface="Times New Roman" pitchFamily="18" charset="0"/>
              </a:rPr>
              <a:t>Employed propensity score stratification (e.g., Dehejia and Wahba, 2002), designed to minimize impact of selection biases due to measured covariates.</a:t>
            </a:r>
          </a:p>
          <a:p>
            <a:r>
              <a:rPr lang="en-US" sz="2000" smtClean="0">
                <a:latin typeface="Times New Roman" pitchFamily="18" charset="0"/>
              </a:rPr>
              <a:t>No statistical adjustment can completely eliminate chance that an unknown factor is responsible for improvement/deterioration that appears to be correlated with a change in social networks. </a:t>
            </a:r>
          </a:p>
          <a:p>
            <a:r>
              <a:rPr lang="en-US" sz="2000" b="1" smtClean="0">
                <a:latin typeface="Times New Roman" pitchFamily="18" charset="0"/>
              </a:rPr>
              <a:t>However, </a:t>
            </a:r>
            <a:r>
              <a:rPr lang="en-US" sz="2000" smtClean="0">
                <a:latin typeface="Times New Roman" pitchFamily="18" charset="0"/>
              </a:rPr>
              <a:t>propensity stratification methods represent the state of the statistical art in this domain (Rubin, 2006), and have been rarely utilized in addiction research</a:t>
            </a:r>
          </a:p>
          <a:p>
            <a:endParaRPr lang="en-US" smtClean="0"/>
          </a:p>
        </p:txBody>
      </p:sp>
      <p:sp>
        <p:nvSpPr>
          <p:cNvPr id="116739" name="TextBox 5"/>
          <p:cNvSpPr txBox="1">
            <a:spLocks noChangeArrowheads="1"/>
          </p:cNvSpPr>
          <p:nvPr/>
        </p:nvSpPr>
        <p:spPr bwMode="auto">
          <a:xfrm>
            <a:off x="304800" y="6172200"/>
            <a:ext cx="7924800" cy="584200"/>
          </a:xfrm>
          <a:prstGeom prst="rect">
            <a:avLst/>
          </a:prstGeom>
          <a:noFill/>
          <a:ln w="9525">
            <a:noFill/>
            <a:miter lim="800000"/>
            <a:headEnd/>
            <a:tailEnd/>
          </a:ln>
        </p:spPr>
        <p:txBody>
          <a:bodyPr>
            <a:spAutoFit/>
          </a:bodyPr>
          <a:lstStyle/>
          <a:p>
            <a:r>
              <a:rPr lang="en-US" sz="1600">
                <a:latin typeface="Verdana" pitchFamily="34" charset="0"/>
              </a:rPr>
              <a:t>Source: Stout, Kelly, Magill, Pagano (2012) </a:t>
            </a:r>
            <a:r>
              <a:rPr lang="en-US" sz="1600" i="1">
                <a:latin typeface="Verdana" pitchFamily="34" charset="0"/>
              </a:rPr>
              <a:t>Journal of Studies on Alcohol and Drugs</a:t>
            </a:r>
          </a:p>
        </p:txBody>
      </p:sp>
    </p:spTree>
    <p:custDataLst>
      <p:tags r:id="rId1"/>
    </p:custData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Content Placeholder 2"/>
          <p:cNvSpPr>
            <a:spLocks noGrp="1"/>
          </p:cNvSpPr>
          <p:nvPr>
            <p:ph idx="1"/>
          </p:nvPr>
        </p:nvSpPr>
        <p:spPr/>
        <p:txBody>
          <a:bodyPr/>
          <a:lstStyle/>
          <a:p>
            <a:r>
              <a:rPr lang="en-US" sz="1800" smtClean="0"/>
              <a:t>Predictor variables selected based on prior research or theory indicative of an association between each proposed predictor variable and at least one of the social network measures</a:t>
            </a:r>
          </a:p>
          <a:p>
            <a:endParaRPr lang="en-US" sz="1800" smtClean="0"/>
          </a:p>
          <a:p>
            <a:r>
              <a:rPr lang="en-US" sz="1800" smtClean="0"/>
              <a:t>23 baseline and 3m (AA only) predictors of social networks were used in propensity analysis </a:t>
            </a:r>
          </a:p>
          <a:p>
            <a:endParaRPr lang="en-US" sz="1800" smtClean="0"/>
          </a:p>
          <a:p>
            <a:r>
              <a:rPr lang="en-US" sz="1800" smtClean="0"/>
              <a:t>If significant effect of the variable of interest </a:t>
            </a:r>
            <a:r>
              <a:rPr lang="en-US" sz="1800" u="sng" smtClean="0"/>
              <a:t>after</a:t>
            </a:r>
            <a:r>
              <a:rPr lang="en-US" sz="1800" smtClean="0"/>
              <a:t> propensity score adjustment then there is stronger evidence that this plays a “causal” role on the outcome; if not, then assumed that the variable’s relationship to outcome is accounted for by other variables and is not causal</a:t>
            </a:r>
          </a:p>
        </p:txBody>
      </p:sp>
      <p:sp>
        <p:nvSpPr>
          <p:cNvPr id="117762" name="Slide Number Placeholder 3"/>
          <p:cNvSpPr>
            <a:spLocks noGrp="1"/>
          </p:cNvSpPr>
          <p:nvPr>
            <p:ph type="sldNum" sz="quarter" idx="12"/>
          </p:nvPr>
        </p:nvSpPr>
        <p:spPr>
          <a:noFill/>
        </p:spPr>
        <p:txBody>
          <a:bodyPr/>
          <a:lstStyle/>
          <a:p>
            <a:pPr fontAlgn="base">
              <a:spcBef>
                <a:spcPct val="0"/>
              </a:spcBef>
              <a:spcAft>
                <a:spcPct val="0"/>
              </a:spcAft>
            </a:pPr>
            <a:fld id="{81A6A989-B694-4209-9923-E3DF5CAA4290}" type="slidenum">
              <a:rPr lang="en-US" smtClean="0"/>
              <a:pPr fontAlgn="base">
                <a:spcBef>
                  <a:spcPct val="0"/>
                </a:spcBef>
                <a:spcAft>
                  <a:spcPct val="0"/>
                </a:spcAft>
              </a:pPr>
              <a:t>49</a:t>
            </a:fld>
            <a:endParaRPr lang="en-US" smtClean="0"/>
          </a:p>
        </p:txBody>
      </p:sp>
      <p:sp>
        <p:nvSpPr>
          <p:cNvPr id="117763" name="Title 1"/>
          <p:cNvSpPr>
            <a:spLocks noGrp="1"/>
          </p:cNvSpPr>
          <p:nvPr>
            <p:ph type="title"/>
          </p:nvPr>
        </p:nvSpPr>
        <p:spPr/>
        <p:txBody>
          <a:bodyPr/>
          <a:lstStyle/>
          <a:p>
            <a:r>
              <a:rPr lang="en-US" sz="2800" smtClean="0"/>
              <a:t>Are social networks a causal mechanism in recovery pathways?</a:t>
            </a:r>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7" name="Title 1"/>
          <p:cNvSpPr>
            <a:spLocks noGrp="1"/>
          </p:cNvSpPr>
          <p:nvPr>
            <p:ph type="title"/>
          </p:nvPr>
        </p:nvSpPr>
        <p:spPr>
          <a:xfrm>
            <a:off x="533400" y="228600"/>
            <a:ext cx="8001000" cy="987425"/>
          </a:xfrm>
        </p:spPr>
        <p:txBody>
          <a:bodyPr/>
          <a:lstStyle/>
          <a:p>
            <a:r>
              <a:rPr lang="en-US" sz="2400" smtClean="0"/>
              <a:t>Factors predicting help-seeking: Stress and Coping model of treatment seeking (1 yr prospective study; N=515; 82% follow-up)</a:t>
            </a:r>
          </a:p>
        </p:txBody>
      </p:sp>
      <p:sp>
        <p:nvSpPr>
          <p:cNvPr id="60418" name="Slide Number Placeholder 3"/>
          <p:cNvSpPr>
            <a:spLocks noGrp="1"/>
          </p:cNvSpPr>
          <p:nvPr>
            <p:ph type="sldNum" sz="quarter" idx="12"/>
          </p:nvPr>
        </p:nvSpPr>
        <p:spPr>
          <a:noFill/>
        </p:spPr>
        <p:txBody>
          <a:bodyPr/>
          <a:lstStyle/>
          <a:p>
            <a:pPr fontAlgn="base">
              <a:spcBef>
                <a:spcPct val="0"/>
              </a:spcBef>
              <a:spcAft>
                <a:spcPct val="0"/>
              </a:spcAft>
            </a:pPr>
            <a:fld id="{C1647BEB-3596-43A3-966A-2CBAC6E367E4}" type="slidenum">
              <a:rPr lang="en-US" smtClean="0"/>
              <a:pPr fontAlgn="base">
                <a:spcBef>
                  <a:spcPct val="0"/>
                </a:spcBef>
                <a:spcAft>
                  <a:spcPct val="0"/>
                </a:spcAft>
              </a:pPr>
              <a:t>5</a:t>
            </a:fld>
            <a:endParaRPr lang="en-US" smtClean="0"/>
          </a:p>
        </p:txBody>
      </p:sp>
      <p:pic>
        <p:nvPicPr>
          <p:cNvPr id="60419" name="Picture 2"/>
          <p:cNvPicPr>
            <a:picLocks noChangeAspect="1" noChangeArrowheads="1"/>
          </p:cNvPicPr>
          <p:nvPr/>
        </p:nvPicPr>
        <p:blipFill>
          <a:blip r:embed="rId4"/>
          <a:srcRect/>
          <a:stretch>
            <a:fillRect/>
          </a:stretch>
        </p:blipFill>
        <p:spPr bwMode="auto">
          <a:xfrm>
            <a:off x="1447800" y="1295400"/>
            <a:ext cx="6019800" cy="5181600"/>
          </a:xfrm>
          <a:prstGeom prst="rect">
            <a:avLst/>
          </a:prstGeom>
          <a:noFill/>
          <a:ln w="9525">
            <a:noFill/>
            <a:miter lim="800000"/>
            <a:headEnd/>
            <a:tailEnd/>
          </a:ln>
        </p:spPr>
      </p:pic>
      <p:sp>
        <p:nvSpPr>
          <p:cNvPr id="60420" name="TextBox 4"/>
          <p:cNvSpPr txBox="1">
            <a:spLocks noChangeArrowheads="1"/>
          </p:cNvSpPr>
          <p:nvPr/>
        </p:nvSpPr>
        <p:spPr bwMode="auto">
          <a:xfrm>
            <a:off x="381000" y="6477000"/>
            <a:ext cx="3540125" cy="276225"/>
          </a:xfrm>
          <a:prstGeom prst="rect">
            <a:avLst/>
          </a:prstGeom>
          <a:noFill/>
          <a:ln w="9525">
            <a:noFill/>
            <a:miter lim="800000"/>
            <a:headEnd/>
            <a:tailEnd/>
          </a:ln>
        </p:spPr>
        <p:txBody>
          <a:bodyPr wrap="none">
            <a:spAutoFit/>
          </a:bodyPr>
          <a:lstStyle/>
          <a:p>
            <a:r>
              <a:rPr lang="en-US" sz="1200">
                <a:latin typeface="Verdana" pitchFamily="34" charset="0"/>
              </a:rPr>
              <a:t>Source: Finney and Moos, 1995; Addiction</a:t>
            </a:r>
          </a:p>
        </p:txBody>
      </p:sp>
    </p:spTree>
    <p:custDataLst>
      <p:tags r:id="rId1"/>
    </p:custData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p:cNvSpPr>
            <a:spLocks noGrp="1"/>
          </p:cNvSpPr>
          <p:nvPr>
            <p:ph type="title"/>
          </p:nvPr>
        </p:nvSpPr>
        <p:spPr/>
        <p:txBody>
          <a:bodyPr/>
          <a:lstStyle/>
          <a:p>
            <a:endParaRPr lang="en-US" smtClean="0"/>
          </a:p>
        </p:txBody>
      </p:sp>
      <p:sp>
        <p:nvSpPr>
          <p:cNvPr id="118786" name="Content Placeholder 2"/>
          <p:cNvSpPr>
            <a:spLocks noGrp="1"/>
          </p:cNvSpPr>
          <p:nvPr>
            <p:ph idx="1"/>
          </p:nvPr>
        </p:nvSpPr>
        <p:spPr/>
        <p:txBody>
          <a:bodyPr/>
          <a:lstStyle/>
          <a:p>
            <a:endParaRPr lang="en-US" smtClean="0"/>
          </a:p>
        </p:txBody>
      </p:sp>
      <p:sp>
        <p:nvSpPr>
          <p:cNvPr id="118787" name="Slide Number Placeholder 3"/>
          <p:cNvSpPr>
            <a:spLocks noGrp="1"/>
          </p:cNvSpPr>
          <p:nvPr>
            <p:ph type="sldNum" sz="quarter" idx="12"/>
          </p:nvPr>
        </p:nvSpPr>
        <p:spPr>
          <a:noFill/>
        </p:spPr>
        <p:txBody>
          <a:bodyPr/>
          <a:lstStyle/>
          <a:p>
            <a:pPr fontAlgn="base">
              <a:spcBef>
                <a:spcPct val="0"/>
              </a:spcBef>
              <a:spcAft>
                <a:spcPct val="0"/>
              </a:spcAft>
            </a:pPr>
            <a:fld id="{1429753C-9DC3-4016-BB23-EA28AD15BA16}" type="slidenum">
              <a:rPr lang="en-US" smtClean="0"/>
              <a:pPr fontAlgn="base">
                <a:spcBef>
                  <a:spcPct val="0"/>
                </a:spcBef>
                <a:spcAft>
                  <a:spcPct val="0"/>
                </a:spcAft>
              </a:pPr>
              <a:t>50</a:t>
            </a:fld>
            <a:endParaRPr lang="en-US" smtClean="0"/>
          </a:p>
        </p:txBody>
      </p:sp>
      <p:pic>
        <p:nvPicPr>
          <p:cNvPr id="118788" name="Picture 2"/>
          <p:cNvPicPr>
            <a:picLocks noChangeAspect="1" noChangeArrowheads="1"/>
          </p:cNvPicPr>
          <p:nvPr/>
        </p:nvPicPr>
        <p:blipFill>
          <a:blip r:embed="rId3"/>
          <a:srcRect/>
          <a:stretch>
            <a:fillRect/>
          </a:stretch>
        </p:blipFill>
        <p:spPr bwMode="auto">
          <a:xfrm>
            <a:off x="304800" y="617538"/>
            <a:ext cx="8682038" cy="5605462"/>
          </a:xfrm>
          <a:prstGeom prst="rect">
            <a:avLst/>
          </a:prstGeom>
          <a:noFill/>
          <a:ln w="9525">
            <a:noFill/>
            <a:miter lim="800000"/>
            <a:headEnd/>
            <a:tailEnd/>
          </a:ln>
        </p:spPr>
      </p:pic>
      <p:sp>
        <p:nvSpPr>
          <p:cNvPr id="118789" name="TextBox 4"/>
          <p:cNvSpPr txBox="1">
            <a:spLocks noChangeArrowheads="1"/>
          </p:cNvSpPr>
          <p:nvPr/>
        </p:nvSpPr>
        <p:spPr bwMode="auto">
          <a:xfrm>
            <a:off x="5943600" y="1752600"/>
            <a:ext cx="2895600" cy="2862263"/>
          </a:xfrm>
          <a:prstGeom prst="rect">
            <a:avLst/>
          </a:prstGeom>
          <a:noFill/>
          <a:ln w="9525">
            <a:noFill/>
            <a:miter lim="800000"/>
            <a:headEnd/>
            <a:tailEnd/>
          </a:ln>
        </p:spPr>
        <p:txBody>
          <a:bodyPr>
            <a:spAutoFit/>
          </a:bodyPr>
          <a:lstStyle/>
          <a:p>
            <a:r>
              <a:rPr lang="en-US">
                <a:solidFill>
                  <a:schemeClr val="bg1"/>
                </a:solidFill>
                <a:latin typeface="Verdana" pitchFamily="34" charset="0"/>
              </a:rPr>
              <a:t>Pro-drinkers and pro-abstainer network variables were found to exert enduring influence across a 3yr period over and above that of other influential social organizations like AA</a:t>
            </a:r>
          </a:p>
          <a:p>
            <a:endParaRPr lang="en-US">
              <a:latin typeface="Verdana" pitchFamily="34" charset="0"/>
            </a:endParaRPr>
          </a:p>
        </p:txBody>
      </p:sp>
    </p:spTree>
    <p:custDataLst>
      <p:tags r:id="rId1"/>
    </p:custData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81000" y="381000"/>
            <a:ext cx="8534400" cy="639763"/>
          </a:xfrm>
        </p:spPr>
        <p:txBody>
          <a:bodyPr>
            <a:normAutofit fontScale="90000"/>
          </a:bodyPr>
          <a:lstStyle/>
          <a:p>
            <a:pPr eaLnBrk="1" fontAlgn="auto" hangingPunct="1">
              <a:spcAft>
                <a:spcPts val="0"/>
              </a:spcAft>
              <a:defRPr/>
            </a:pPr>
            <a:r>
              <a:rPr lang="en-US" sz="2400" dirty="0"/>
              <a:t>Changing Network Support for Drinking </a:t>
            </a:r>
            <a:r>
              <a:rPr lang="en-US" sz="2400" dirty="0" smtClean="0"/>
              <a:t>(</a:t>
            </a:r>
            <a:r>
              <a:rPr lang="en-US" sz="2400" dirty="0" err="1" smtClean="0"/>
              <a:t>Litt</a:t>
            </a:r>
            <a:r>
              <a:rPr lang="en-US" sz="2400" dirty="0" smtClean="0"/>
              <a:t> et al., 2009)</a:t>
            </a:r>
            <a:r>
              <a:rPr lang="en-US" sz="2400" dirty="0"/>
              <a:t/>
            </a:r>
            <a:br>
              <a:rPr lang="en-US" sz="2400" dirty="0"/>
            </a:br>
            <a:endParaRPr lang="en-US" sz="2400" dirty="0"/>
          </a:p>
        </p:txBody>
      </p:sp>
      <p:sp>
        <p:nvSpPr>
          <p:cNvPr id="96259" name="Rectangle 3"/>
          <p:cNvSpPr>
            <a:spLocks noGrp="1" noChangeArrowheads="1"/>
          </p:cNvSpPr>
          <p:nvPr>
            <p:ph type="body" idx="1"/>
          </p:nvPr>
        </p:nvSpPr>
        <p:spPr>
          <a:xfrm>
            <a:off x="457200" y="990600"/>
            <a:ext cx="8229600" cy="5638800"/>
          </a:xfrm>
        </p:spPr>
        <p:txBody>
          <a:bodyPr rtlCol="0">
            <a:normAutofit lnSpcReduction="10000"/>
          </a:bodyPr>
          <a:lstStyle/>
          <a:p>
            <a:pPr eaLnBrk="1" fontAlgn="auto" hangingPunct="1">
              <a:lnSpc>
                <a:spcPct val="80000"/>
              </a:lnSpc>
              <a:spcAft>
                <a:spcPts val="0"/>
              </a:spcAft>
              <a:defRPr/>
            </a:pPr>
            <a:r>
              <a:rPr lang="en-US" sz="2400" dirty="0" smtClean="0"/>
              <a:t>Network Support Project -to determine if </a:t>
            </a:r>
            <a:r>
              <a:rPr lang="en-US" sz="2400" dirty="0" err="1" smtClean="0"/>
              <a:t>tx</a:t>
            </a:r>
            <a:r>
              <a:rPr lang="en-US" sz="2400" dirty="0" smtClean="0"/>
              <a:t> can change social networks to be supportive of sobriety</a:t>
            </a:r>
          </a:p>
          <a:p>
            <a:pPr eaLnBrk="1" fontAlgn="auto" hangingPunct="1">
              <a:lnSpc>
                <a:spcPct val="80000"/>
              </a:lnSpc>
              <a:spcAft>
                <a:spcPts val="0"/>
              </a:spcAft>
              <a:defRPr/>
            </a:pPr>
            <a:endParaRPr lang="en-US" sz="2400" dirty="0" smtClean="0"/>
          </a:p>
          <a:p>
            <a:pPr eaLnBrk="1" fontAlgn="auto" hangingPunct="1">
              <a:lnSpc>
                <a:spcPct val="80000"/>
              </a:lnSpc>
              <a:spcAft>
                <a:spcPts val="0"/>
              </a:spcAft>
              <a:defRPr/>
            </a:pPr>
            <a:r>
              <a:rPr lang="en-US" sz="2400" dirty="0" smtClean="0"/>
              <a:t>Alcohol dependent individuals (N=210) randomly assigned to 1 of 3 </a:t>
            </a:r>
            <a:r>
              <a:rPr lang="en-US" sz="2400" dirty="0" err="1" smtClean="0"/>
              <a:t>txs</a:t>
            </a:r>
            <a:r>
              <a:rPr lang="en-US" sz="2400" dirty="0" smtClean="0"/>
              <a:t>: </a:t>
            </a:r>
          </a:p>
          <a:p>
            <a:pPr lvl="1" eaLnBrk="1" fontAlgn="auto" hangingPunct="1">
              <a:lnSpc>
                <a:spcPct val="80000"/>
              </a:lnSpc>
              <a:spcAft>
                <a:spcPts val="0"/>
              </a:spcAft>
              <a:defRPr/>
            </a:pPr>
            <a:endParaRPr lang="en-US" sz="2000" dirty="0" smtClean="0"/>
          </a:p>
          <a:p>
            <a:pPr lvl="1" eaLnBrk="1" fontAlgn="auto" hangingPunct="1">
              <a:lnSpc>
                <a:spcPct val="80000"/>
              </a:lnSpc>
              <a:spcAft>
                <a:spcPts val="0"/>
              </a:spcAft>
              <a:defRPr/>
            </a:pPr>
            <a:r>
              <a:rPr lang="en-US" sz="2000" dirty="0" smtClean="0"/>
              <a:t>Network Support (NS)</a:t>
            </a:r>
          </a:p>
          <a:p>
            <a:pPr lvl="2" eaLnBrk="1" fontAlgn="auto" hangingPunct="1">
              <a:lnSpc>
                <a:spcPct val="80000"/>
              </a:lnSpc>
              <a:spcAft>
                <a:spcPts val="0"/>
              </a:spcAft>
              <a:defRPr/>
            </a:pPr>
            <a:r>
              <a:rPr lang="en-US" sz="1600" dirty="0" smtClean="0"/>
              <a:t>Meant to help patients change social network to include people in support of abstinence; based on TSF treatment created for Project MATCH; 6 core sessions+ 6 elective sessions</a:t>
            </a:r>
          </a:p>
          <a:p>
            <a:pPr lvl="1" eaLnBrk="1" fontAlgn="auto" hangingPunct="1">
              <a:lnSpc>
                <a:spcPct val="80000"/>
              </a:lnSpc>
              <a:spcAft>
                <a:spcPts val="0"/>
              </a:spcAft>
              <a:defRPr/>
            </a:pPr>
            <a:endParaRPr lang="en-US" sz="2000" dirty="0" smtClean="0"/>
          </a:p>
          <a:p>
            <a:pPr lvl="1" eaLnBrk="1" fontAlgn="auto" hangingPunct="1">
              <a:lnSpc>
                <a:spcPct val="80000"/>
              </a:lnSpc>
              <a:spcAft>
                <a:spcPts val="0"/>
              </a:spcAft>
              <a:defRPr/>
            </a:pPr>
            <a:r>
              <a:rPr lang="en-US" sz="2000" dirty="0" smtClean="0"/>
              <a:t>Network Support +Contingency Management (NS+CM)</a:t>
            </a:r>
          </a:p>
          <a:p>
            <a:pPr lvl="2" eaLnBrk="1" fontAlgn="auto" hangingPunct="1">
              <a:lnSpc>
                <a:spcPct val="80000"/>
              </a:lnSpc>
              <a:spcAft>
                <a:spcPts val="0"/>
              </a:spcAft>
              <a:defRPr/>
            </a:pPr>
            <a:r>
              <a:rPr lang="en-US" sz="1600" dirty="0" smtClean="0"/>
              <a:t>Same network support as described above, plus drawings from a “fishbowl” if </a:t>
            </a:r>
            <a:r>
              <a:rPr lang="en-US" sz="1600" dirty="0" err="1" smtClean="0"/>
              <a:t>soc.</a:t>
            </a:r>
            <a:r>
              <a:rPr lang="en-US" sz="1600" dirty="0" smtClean="0"/>
              <a:t> network enhancing tasks completed (</a:t>
            </a:r>
            <a:r>
              <a:rPr lang="en-US" sz="1600" dirty="0" err="1" smtClean="0"/>
              <a:t>eg</a:t>
            </a:r>
            <a:r>
              <a:rPr lang="en-US" sz="1600" dirty="0" smtClean="0"/>
              <a:t>. AA meeting, having coffee with a sober friend)</a:t>
            </a:r>
          </a:p>
          <a:p>
            <a:pPr lvl="1" eaLnBrk="1" fontAlgn="auto" hangingPunct="1">
              <a:lnSpc>
                <a:spcPct val="80000"/>
              </a:lnSpc>
              <a:spcAft>
                <a:spcPts val="0"/>
              </a:spcAft>
              <a:defRPr/>
            </a:pPr>
            <a:endParaRPr lang="en-US" sz="2000" dirty="0" smtClean="0"/>
          </a:p>
          <a:p>
            <a:pPr lvl="1" eaLnBrk="1" fontAlgn="auto" hangingPunct="1">
              <a:lnSpc>
                <a:spcPct val="80000"/>
              </a:lnSpc>
              <a:spcAft>
                <a:spcPts val="0"/>
              </a:spcAft>
              <a:defRPr/>
            </a:pPr>
            <a:r>
              <a:rPr lang="en-US" sz="2000" dirty="0" smtClean="0"/>
              <a:t>Case Management (</a:t>
            </a:r>
            <a:r>
              <a:rPr lang="en-US" sz="2000" dirty="0" err="1" smtClean="0"/>
              <a:t>CaseM</a:t>
            </a:r>
            <a:r>
              <a:rPr lang="en-US" sz="2000" dirty="0" smtClean="0"/>
              <a:t>, control condition)</a:t>
            </a:r>
          </a:p>
          <a:p>
            <a:pPr lvl="2" eaLnBrk="1" fontAlgn="auto" hangingPunct="1">
              <a:lnSpc>
                <a:spcPct val="80000"/>
              </a:lnSpc>
              <a:spcAft>
                <a:spcPts val="0"/>
              </a:spcAft>
              <a:defRPr/>
            </a:pPr>
            <a:r>
              <a:rPr lang="en-US" sz="1600" dirty="0" smtClean="0"/>
              <a:t>Based on intervention used in Marijuana Treatment Project; therapist and participant worked together to identify barriers to abstinence and develop goals and identify resources to be used to aid in achieving abstinence</a:t>
            </a:r>
          </a:p>
        </p:txBody>
      </p:sp>
    </p:spTree>
    <p:custDataLst>
      <p:tags r:id="rId1"/>
    </p:custData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833" name="Rectangle 2"/>
          <p:cNvSpPr>
            <a:spLocks noGrp="1" noChangeArrowheads="1"/>
          </p:cNvSpPr>
          <p:nvPr>
            <p:ph type="title"/>
          </p:nvPr>
        </p:nvSpPr>
        <p:spPr>
          <a:xfrm>
            <a:off x="457200" y="0"/>
            <a:ext cx="8229600" cy="563563"/>
          </a:xfrm>
        </p:spPr>
        <p:txBody>
          <a:bodyPr/>
          <a:lstStyle/>
          <a:p>
            <a:pPr eaLnBrk="1" hangingPunct="1"/>
            <a:r>
              <a:rPr lang="en-US" sz="2200" smtClean="0"/>
              <a:t>Changing Network Support for Drinking- Findings</a:t>
            </a:r>
          </a:p>
        </p:txBody>
      </p:sp>
      <p:pic>
        <p:nvPicPr>
          <p:cNvPr id="120834" name="Picture 5"/>
          <p:cNvPicPr>
            <a:picLocks noChangeAspect="1" noChangeArrowheads="1"/>
          </p:cNvPicPr>
          <p:nvPr/>
        </p:nvPicPr>
        <p:blipFill>
          <a:blip r:embed="rId3"/>
          <a:srcRect/>
          <a:stretch>
            <a:fillRect/>
          </a:stretch>
        </p:blipFill>
        <p:spPr bwMode="auto">
          <a:xfrm>
            <a:off x="838200" y="685800"/>
            <a:ext cx="7097713" cy="55626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1"/>
          <p:cNvSpPr>
            <a:spLocks noGrp="1"/>
          </p:cNvSpPr>
          <p:nvPr>
            <p:ph type="title"/>
          </p:nvPr>
        </p:nvSpPr>
        <p:spPr/>
        <p:txBody>
          <a:bodyPr/>
          <a:lstStyle/>
          <a:p>
            <a:r>
              <a:rPr lang="en-US" smtClean="0"/>
              <a:t>Summary and Conclusions</a:t>
            </a:r>
          </a:p>
        </p:txBody>
      </p:sp>
      <p:sp>
        <p:nvSpPr>
          <p:cNvPr id="121858" name="Content Placeholder 2"/>
          <p:cNvSpPr>
            <a:spLocks noGrp="1"/>
          </p:cNvSpPr>
          <p:nvPr>
            <p:ph idx="1"/>
          </p:nvPr>
        </p:nvSpPr>
        <p:spPr>
          <a:xfrm>
            <a:off x="566738" y="1752600"/>
            <a:ext cx="8001000" cy="4495800"/>
          </a:xfrm>
        </p:spPr>
        <p:txBody>
          <a:bodyPr/>
          <a:lstStyle/>
          <a:p>
            <a:r>
              <a:rPr lang="en-US" sz="1900" smtClean="0"/>
              <a:t>Perceived severity/threat (personal illness/consequences; criminal justice) and cues to action (screening; SBIRT) serve to mobilize recovery-related changes</a:t>
            </a:r>
          </a:p>
          <a:p>
            <a:r>
              <a:rPr lang="en-US" sz="1900" smtClean="0"/>
              <a:t>Similar to other illnesses, the earlier SUD is detected and treatment is begun, the shorter the time to remission</a:t>
            </a:r>
          </a:p>
          <a:p>
            <a:r>
              <a:rPr lang="en-US" sz="1900" smtClean="0"/>
              <a:t>While theories of treatment abound, theories of remission/recovery remain thin and limited</a:t>
            </a:r>
          </a:p>
          <a:p>
            <a:r>
              <a:rPr lang="en-US" sz="1900" smtClean="0"/>
              <a:t>Several psychosocial theories (social control; social learning; stress and coping; behavioral economics) show promise in helping to explain recovery-related change</a:t>
            </a:r>
          </a:p>
          <a:p>
            <a:r>
              <a:rPr lang="en-US" sz="1900" smtClean="0"/>
              <a:t>Equifinality: pathways to the same developmental endpoint (recovery) are varied; individuals seek out and utilize available resources to varying degrees and in different ways based on their own life-contexts and related needs. </a:t>
            </a:r>
          </a:p>
          <a:p>
            <a:endParaRPr lang="en-US" smtClean="0"/>
          </a:p>
          <a:p>
            <a:endParaRPr lang="en-US" smtClean="0"/>
          </a:p>
        </p:txBody>
      </p:sp>
      <p:sp>
        <p:nvSpPr>
          <p:cNvPr id="121859" name="Slide Number Placeholder 3"/>
          <p:cNvSpPr>
            <a:spLocks noGrp="1"/>
          </p:cNvSpPr>
          <p:nvPr>
            <p:ph type="sldNum" sz="quarter" idx="12"/>
          </p:nvPr>
        </p:nvSpPr>
        <p:spPr>
          <a:noFill/>
        </p:spPr>
        <p:txBody>
          <a:bodyPr/>
          <a:lstStyle/>
          <a:p>
            <a:pPr fontAlgn="base">
              <a:spcBef>
                <a:spcPct val="0"/>
              </a:spcBef>
              <a:spcAft>
                <a:spcPct val="0"/>
              </a:spcAft>
            </a:pPr>
            <a:fld id="{E3549C40-C422-4965-86A4-E4E69CFA5F87}" type="slidenum">
              <a:rPr lang="en-US" smtClean="0"/>
              <a:pPr fontAlgn="base">
                <a:spcBef>
                  <a:spcPct val="0"/>
                </a:spcBef>
                <a:spcAft>
                  <a:spcPct val="0"/>
                </a:spcAft>
              </a:pPr>
              <a:t>53</a:t>
            </a:fld>
            <a:endParaRPr lang="en-US" smtClean="0"/>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r>
              <a:rPr lang="en-US" sz="2800" smtClean="0"/>
              <a:t>Perceived Severity as the central psychological mediator of treatment entry</a:t>
            </a:r>
          </a:p>
        </p:txBody>
      </p:sp>
      <p:sp>
        <p:nvSpPr>
          <p:cNvPr id="62466" name="Slide Number Placeholder 3"/>
          <p:cNvSpPr>
            <a:spLocks noGrp="1"/>
          </p:cNvSpPr>
          <p:nvPr>
            <p:ph type="sldNum" sz="quarter" idx="12"/>
          </p:nvPr>
        </p:nvSpPr>
        <p:spPr>
          <a:noFill/>
        </p:spPr>
        <p:txBody>
          <a:bodyPr/>
          <a:lstStyle/>
          <a:p>
            <a:pPr fontAlgn="base">
              <a:spcBef>
                <a:spcPct val="0"/>
              </a:spcBef>
              <a:spcAft>
                <a:spcPct val="0"/>
              </a:spcAft>
            </a:pPr>
            <a:fld id="{2478C851-1511-4EBB-9C2A-62A88BC18B98}" type="slidenum">
              <a:rPr lang="en-US" smtClean="0"/>
              <a:pPr fontAlgn="base">
                <a:spcBef>
                  <a:spcPct val="0"/>
                </a:spcBef>
                <a:spcAft>
                  <a:spcPct val="0"/>
                </a:spcAft>
              </a:pPr>
              <a:t>6</a:t>
            </a:fld>
            <a:endParaRPr lang="en-US" smtClean="0"/>
          </a:p>
        </p:txBody>
      </p:sp>
      <p:sp>
        <p:nvSpPr>
          <p:cNvPr id="62467" name="Content Placeholder 4"/>
          <p:cNvSpPr>
            <a:spLocks noGrp="1"/>
          </p:cNvSpPr>
          <p:nvPr>
            <p:ph idx="1"/>
          </p:nvPr>
        </p:nvSpPr>
        <p:spPr/>
        <p:txBody>
          <a:bodyPr/>
          <a:lstStyle/>
          <a:p>
            <a:r>
              <a:rPr lang="en-US" sz="2000" smtClean="0"/>
              <a:t>Perceived severity (“To what extent do you think your alcohol use was a problem” [“no problem” to “serious problem]) was the most powerful predictor of tx entry suggesting perceived severity plays a central role in the tx entry process. </a:t>
            </a:r>
          </a:p>
          <a:p>
            <a:endParaRPr lang="en-US" sz="2000" smtClean="0"/>
          </a:p>
          <a:p>
            <a:r>
              <a:rPr lang="en-US" sz="2000" smtClean="0"/>
              <a:t>When perceived severity was controlled in the predictive model, none of the other 20 predictors of treatment entry were significant suggesting a central mediating role for perceived severity in tx entry. </a:t>
            </a: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228600" y="381000"/>
            <a:ext cx="8229600" cy="450850"/>
          </a:xfrm>
        </p:spPr>
        <p:txBody>
          <a:bodyPr/>
          <a:lstStyle/>
          <a:p>
            <a:pPr algn="ctr"/>
            <a:r>
              <a:rPr lang="en-US" sz="2400" smtClean="0"/>
              <a:t>Health Beliefs Model</a:t>
            </a:r>
          </a:p>
        </p:txBody>
      </p:sp>
      <p:pic>
        <p:nvPicPr>
          <p:cNvPr id="63490" name="Picture 3"/>
          <p:cNvPicPr>
            <a:picLocks noChangeAspect="1" noChangeArrowheads="1"/>
          </p:cNvPicPr>
          <p:nvPr/>
        </p:nvPicPr>
        <p:blipFill>
          <a:blip r:embed="rId3"/>
          <a:srcRect/>
          <a:stretch>
            <a:fillRect/>
          </a:stretch>
        </p:blipFill>
        <p:spPr bwMode="auto">
          <a:xfrm>
            <a:off x="228600" y="1058863"/>
            <a:ext cx="8591550" cy="552132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en-US" smtClean="0"/>
              <a:t>Cues to Action: SBIRT</a:t>
            </a:r>
          </a:p>
        </p:txBody>
      </p:sp>
      <p:sp>
        <p:nvSpPr>
          <p:cNvPr id="64514" name="Content Placeholder 2"/>
          <p:cNvSpPr>
            <a:spLocks noGrp="1"/>
          </p:cNvSpPr>
          <p:nvPr>
            <p:ph idx="1"/>
          </p:nvPr>
        </p:nvSpPr>
        <p:spPr/>
        <p:txBody>
          <a:bodyPr/>
          <a:lstStyle/>
          <a:p>
            <a:r>
              <a:rPr lang="en-US" smtClean="0"/>
              <a:t>Few individuals seek out specially care immediately</a:t>
            </a:r>
          </a:p>
          <a:p>
            <a:r>
              <a:rPr lang="en-US" smtClean="0"/>
              <a:t>It can take up to 5 yrs after the onset of dependence before individuals seek specialty care for alcohol/drug dependence (Wang et al, 2005)</a:t>
            </a:r>
          </a:p>
          <a:p>
            <a:r>
              <a:rPr lang="en-US" smtClean="0"/>
              <a:t>However, individuals will encounter PCPs ED, Police/courts etc. that allow for opportunistic intervention (e.g., SBIRT; court intervention)</a:t>
            </a:r>
          </a:p>
          <a:p>
            <a:r>
              <a:rPr lang="en-US" smtClean="0"/>
              <a:t>This can destabilize patterns of misuse/addiction and lead to earlier changes…</a:t>
            </a: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342900" y="457200"/>
            <a:ext cx="7848600" cy="1066800"/>
          </a:xfrm>
        </p:spPr>
        <p:txBody>
          <a:bodyPr/>
          <a:lstStyle/>
          <a:p>
            <a:r>
              <a:rPr lang="en-US" sz="2400" smtClean="0"/>
              <a:t>Effectiveness of SBIRT in a half a million (459,599) patients screened at -6 sites (Madras et al. 2009)</a:t>
            </a:r>
            <a:br>
              <a:rPr lang="en-US" sz="2400" smtClean="0"/>
            </a:br>
            <a:endParaRPr lang="en-US" sz="2400" smtClean="0"/>
          </a:p>
        </p:txBody>
      </p:sp>
      <p:graphicFrame>
        <p:nvGraphicFramePr>
          <p:cNvPr id="4" name="Content Placeholder 3"/>
          <p:cNvGraphicFramePr>
            <a:graphicFrameLocks noGrp="1"/>
          </p:cNvGraphicFramePr>
          <p:nvPr>
            <p:ph idx="1"/>
          </p:nvPr>
        </p:nvGraphicFramePr>
        <p:xfrm>
          <a:off x="152400" y="1600200"/>
          <a:ext cx="5181600" cy="52577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5539" name="Picture 4"/>
          <p:cNvPicPr>
            <a:picLocks noChangeAspect="1" noChangeArrowheads="1"/>
          </p:cNvPicPr>
          <p:nvPr/>
        </p:nvPicPr>
        <p:blipFill>
          <a:blip r:embed="rId9"/>
          <a:srcRect/>
          <a:stretch>
            <a:fillRect/>
          </a:stretch>
        </p:blipFill>
        <p:spPr bwMode="auto">
          <a:xfrm rot="-5400000">
            <a:off x="5067300" y="2781300"/>
            <a:ext cx="3276600" cy="4876800"/>
          </a:xfrm>
          <a:prstGeom prst="rect">
            <a:avLst/>
          </a:prstGeom>
          <a:noFill/>
          <a:ln w="9525">
            <a:noFill/>
            <a:miter lim="800000"/>
            <a:headEnd/>
            <a:tailEnd/>
          </a:ln>
        </p:spPr>
      </p:pic>
      <p:sp>
        <p:nvSpPr>
          <p:cNvPr id="65540" name="TextBox 1"/>
          <p:cNvSpPr txBox="1">
            <a:spLocks noChangeArrowheads="1"/>
          </p:cNvSpPr>
          <p:nvPr/>
        </p:nvSpPr>
        <p:spPr bwMode="auto">
          <a:xfrm>
            <a:off x="5427663" y="1752600"/>
            <a:ext cx="3716337" cy="1016000"/>
          </a:xfrm>
          <a:prstGeom prst="rect">
            <a:avLst/>
          </a:prstGeom>
          <a:noFill/>
          <a:ln w="9525">
            <a:noFill/>
            <a:miter lim="800000"/>
            <a:headEnd/>
            <a:tailEnd/>
          </a:ln>
        </p:spPr>
        <p:txBody>
          <a:bodyPr wrap="none">
            <a:spAutoFit/>
          </a:bodyPr>
          <a:lstStyle/>
          <a:p>
            <a:r>
              <a:rPr lang="en-US" sz="1200">
                <a:latin typeface="Constantia" pitchFamily="18" charset="0"/>
              </a:rPr>
              <a:t>22.7% screened positive (104,329)</a:t>
            </a:r>
          </a:p>
          <a:p>
            <a:r>
              <a:rPr lang="en-US" sz="1200">
                <a:latin typeface="Constantia" pitchFamily="18" charset="0"/>
              </a:rPr>
              <a:t>15.9% recommended for brief intervention</a:t>
            </a:r>
          </a:p>
          <a:p>
            <a:r>
              <a:rPr lang="en-US" sz="1200">
                <a:latin typeface="Constantia" pitchFamily="18" charset="0"/>
              </a:rPr>
              <a:t>3.2% recommended for brief treatment </a:t>
            </a:r>
          </a:p>
          <a:p>
            <a:r>
              <a:rPr lang="en-US" sz="1200">
                <a:latin typeface="Constantia" pitchFamily="18" charset="0"/>
              </a:rPr>
              <a:t>3.7% recommended for referral to specialty treatment</a:t>
            </a:r>
          </a:p>
          <a:p>
            <a:endParaRPr lang="en-US" sz="1200">
              <a:latin typeface="Constantia" pitchFamily="18" charset="0"/>
            </a:endParaRP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COLORS" val="0"/>
  <p:tag name="MULTIRESPDIVISOR" val="1"/>
  <p:tag name="INCORRECTPOINTVALUE" val="0"/>
  <p:tag name="CHARTSCALE" val="True"/>
  <p:tag name="FIBINCLUDEOTHER" val="True"/>
  <p:tag name="PRRESPONSE3" val="8"/>
  <p:tag name="PRRESPONSE7" val="4"/>
  <p:tag name="SHOWFLASHWARNING" val="True"/>
  <p:tag name="SHOWBARVISIBLE" val="True"/>
  <p:tag name="ANSWERNOWSTYLE" val="-1"/>
  <p:tag name="RESPTABLESTYLE" val="-1"/>
  <p:tag name="BACKUPSESSIONS" val="True"/>
  <p:tag name="AUTOUPDATEALIASES" val="True"/>
  <p:tag name="SKIPREMAININGRACESLIDES" val="True"/>
  <p:tag name="BUBBLESIZEVISIBLE" val="True"/>
  <p:tag name="CUSTOMCELLBACKCOLOR1" val="-657956"/>
  <p:tag name="DISPLAYNAME" val="True"/>
  <p:tag name="AUTOSIZEGRID" val="True"/>
  <p:tag name="CHARTLABELS" val="1"/>
  <p:tag name="ALLOWUSERFEEDBACK" val="True"/>
  <p:tag name="AUTOADJUSTPARTRANGE" val="True"/>
  <p:tag name="FIBDISPLAYKEYWORDS" val="True"/>
  <p:tag name="PRRESPONSE5" val="6"/>
  <p:tag name="PRRESPONSE10" val="1"/>
  <p:tag name="USESECONDARYMONITOR" val="True"/>
  <p:tag name="COUNTDOWNSTYLE" val="-1"/>
  <p:tag name="ALLOWDUPLICATES" val="False"/>
  <p:tag name="STDCHART" val="1"/>
  <p:tag name="MAXRESPONDERS" val="5"/>
  <p:tag name="CUSTOMGRIDBACKCOLOR" val="-2830136"/>
  <p:tag name="DISPLAYDEVICENUMBER" val="True"/>
  <p:tag name="GRIDFONTSIZE" val="12"/>
  <p:tag name="INCLUDEPPT" val="True"/>
  <p:tag name="ADVANCEDSETTINGSVIEW" val="False"/>
  <p:tag name="PRRESPONSE2" val="9"/>
  <p:tag name="PRRESPONSE9" val="2"/>
  <p:tag name="SAVECSVWITHSESSION" val="True"/>
  <p:tag name="COUNTDOWNSECONDS" val="10"/>
  <p:tag name="REVIEWONLY" val="False"/>
  <p:tag name="BUBBLENAMEVISIBLE" val="True"/>
  <p:tag name="CUSTOMCELLBACKCOLOR3" val="-268652"/>
  <p:tag name="GRIDPOSITION" val="1"/>
  <p:tag name="CORRECTPOINTVALUE" val="1"/>
  <p:tag name="FIBNUMRESULTS" val="5"/>
  <p:tag name="PRRESPONSE8" val="3"/>
  <p:tag name="CSVFORMAT" val="0"/>
  <p:tag name="CHARTVALUEFORMAT" val="0%"/>
  <p:tag name="PARTICIPANTSINLEADERBOARD" val="5"/>
  <p:tag name="USESCHEMECOLORS" val="True"/>
  <p:tag name="RESETCHARTS" val="True"/>
  <p:tag name="FIBDISPLAYRESULTS" val="True"/>
  <p:tag name="ALWAYSOPENPOLL" val="False"/>
  <p:tag name="RESPCOUNTERFORMAT" val="0"/>
  <p:tag name="RACEANIMATIONSPEED" val="3"/>
  <p:tag name="GRIDOPACITY" val="90"/>
  <p:tag name="REALTIMEBACKUP" val="False"/>
  <p:tag name="PRRESPONSE6" val="5"/>
  <p:tag name="NUMRESPONSES" val="1"/>
  <p:tag name="DEFAULTNUMTEAMS" val="5"/>
  <p:tag name="INCLUDENONRESPONDERS" val="False"/>
  <p:tag name="TPVERSION" val="2008"/>
  <p:tag name="RACEENDPOINTS" val="100"/>
  <p:tag name="POLLINGCYCLE" val="2"/>
  <p:tag name="POWERPOINTVERSION" val="11.0"/>
  <p:tag name="CUSTOMCELLBACKCOLOR2" val="-13395457"/>
  <p:tag name="PRRESPONSE4" val="7"/>
  <p:tag name="GRIDROTATIONINTERVAL" val="2"/>
  <p:tag name="AUTOADVANCE" val="False"/>
  <p:tag name="ANSWERNOWTEXT" val="Answer Now"/>
  <p:tag name="BUBBLEGROUPING" val="3"/>
  <p:tag name="PRRESPONSE1" val="10"/>
  <p:tag name="ZEROBASED" val="False"/>
  <p:tag name="DELIMITERS" val="3.1"/>
  <p:tag name="TPFULLVERSION" val="4.3.2.1200"/>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Lst>
</file>

<file path=ppt/tags/tag31.xml><?xml version="1.0" encoding="utf-8"?>
<p:tagLst xmlns:a="http://schemas.openxmlformats.org/drawingml/2006/main" xmlns:r="http://schemas.openxmlformats.org/officeDocument/2006/relationships" xmlns:p="http://schemas.openxmlformats.org/presentationml/2006/main">
  <p:tag name="NOPREFERENCE" val="False"/>
</p:tagLst>
</file>

<file path=ppt/tags/tag32.xml><?xml version="1.0" encoding="utf-8"?>
<p:tagLst xmlns:a="http://schemas.openxmlformats.org/drawingml/2006/main" xmlns:r="http://schemas.openxmlformats.org/officeDocument/2006/relationships" xmlns:p="http://schemas.openxmlformats.org/presentationml/2006/main">
  <p:tag name="NOPREFERENCE" val="False"/>
</p:tagLst>
</file>

<file path=ppt/tags/tag33.xml><?xml version="1.0" encoding="utf-8"?>
<p:tagLst xmlns:a="http://schemas.openxmlformats.org/drawingml/2006/main" xmlns:r="http://schemas.openxmlformats.org/officeDocument/2006/relationships" xmlns:p="http://schemas.openxmlformats.org/presentationml/2006/main">
  <p:tag name="NOPREFERENCE" val="False"/>
</p:tagLst>
</file>

<file path=ppt/tags/tag34.xml><?xml version="1.0" encoding="utf-8"?>
<p:tagLst xmlns:a="http://schemas.openxmlformats.org/drawingml/2006/main" xmlns:r="http://schemas.openxmlformats.org/officeDocument/2006/relationships" xmlns:p="http://schemas.openxmlformats.org/presentationml/2006/main">
  <p:tag name="NOPREFERENCE" val="False"/>
</p:tagLst>
</file>

<file path=ppt/tags/tag35.xml><?xml version="1.0" encoding="utf-8"?>
<p:tagLst xmlns:a="http://schemas.openxmlformats.org/drawingml/2006/main" xmlns:r="http://schemas.openxmlformats.org/officeDocument/2006/relationships" xmlns:p="http://schemas.openxmlformats.org/presentationml/2006/main">
  <p:tag name="NOPREFERENCE" val="False"/>
</p:tagLst>
</file>

<file path=ppt/tags/tag36.xml><?xml version="1.0" encoding="utf-8"?>
<p:tagLst xmlns:a="http://schemas.openxmlformats.org/drawingml/2006/main" xmlns:r="http://schemas.openxmlformats.org/officeDocument/2006/relationships" xmlns:p="http://schemas.openxmlformats.org/presentationml/2006/main">
  <p:tag name="NOPREFERENCE" val="False"/>
</p:tagLst>
</file>

<file path=ppt/tags/tag37.xml><?xml version="1.0" encoding="utf-8"?>
<p:tagLst xmlns:a="http://schemas.openxmlformats.org/drawingml/2006/main" xmlns:r="http://schemas.openxmlformats.org/officeDocument/2006/relationships" xmlns:p="http://schemas.openxmlformats.org/presentationml/2006/main">
  <p:tag name="NOPREFERENCE" val="False"/>
</p:tagLst>
</file>

<file path=ppt/tags/tag38.xml><?xml version="1.0" encoding="utf-8"?>
<p:tagLst xmlns:a="http://schemas.openxmlformats.org/drawingml/2006/main" xmlns:r="http://schemas.openxmlformats.org/officeDocument/2006/relationships" xmlns:p="http://schemas.openxmlformats.org/presentationml/2006/main">
  <p:tag name="NOPREFERENCE" val="False"/>
</p:tagLst>
</file>

<file path=ppt/tags/tag39.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40.xml><?xml version="1.0" encoding="utf-8"?>
<p:tagLst xmlns:a="http://schemas.openxmlformats.org/drawingml/2006/main" xmlns:r="http://schemas.openxmlformats.org/officeDocument/2006/relationships" xmlns:p="http://schemas.openxmlformats.org/presentationml/2006/main">
  <p:tag name="NOPREFERENCE" val="False"/>
</p:tagLst>
</file>

<file path=ppt/tags/tag41.xml><?xml version="1.0" encoding="utf-8"?>
<p:tagLst xmlns:a="http://schemas.openxmlformats.org/drawingml/2006/main" xmlns:r="http://schemas.openxmlformats.org/officeDocument/2006/relationships" xmlns:p="http://schemas.openxmlformats.org/presentationml/2006/main">
  <p:tag name="NOPREFERENCE" val="False"/>
</p:tagLst>
</file>

<file path=ppt/tags/tag42.xml><?xml version="1.0" encoding="utf-8"?>
<p:tagLst xmlns:a="http://schemas.openxmlformats.org/drawingml/2006/main" xmlns:r="http://schemas.openxmlformats.org/officeDocument/2006/relationships" xmlns:p="http://schemas.openxmlformats.org/presentationml/2006/main">
  <p:tag name="NOPREFERENCE" val="False"/>
</p:tagLst>
</file>

<file path=ppt/tags/tag43.xml><?xml version="1.0" encoding="utf-8"?>
<p:tagLst xmlns:a="http://schemas.openxmlformats.org/drawingml/2006/main" xmlns:r="http://schemas.openxmlformats.org/officeDocument/2006/relationships" xmlns:p="http://schemas.openxmlformats.org/presentationml/2006/main">
  <p:tag name="NOPREFERENCE" val="False"/>
</p:tagLst>
</file>

<file path=ppt/tags/tag44.xml><?xml version="1.0" encoding="utf-8"?>
<p:tagLst xmlns:a="http://schemas.openxmlformats.org/drawingml/2006/main" xmlns:r="http://schemas.openxmlformats.org/officeDocument/2006/relationships" xmlns:p="http://schemas.openxmlformats.org/presentationml/2006/main">
  <p:tag name="NOPREFERENCE" val="False"/>
</p:tagLst>
</file>

<file path=ppt/tags/tag45.xml><?xml version="1.0" encoding="utf-8"?>
<p:tagLst xmlns:a="http://schemas.openxmlformats.org/drawingml/2006/main" xmlns:r="http://schemas.openxmlformats.org/officeDocument/2006/relationships" xmlns:p="http://schemas.openxmlformats.org/presentationml/2006/main">
  <p:tag name="NOPREFERENCE" val="False"/>
</p:tagLst>
</file>

<file path=ppt/tags/tag46.xml><?xml version="1.0" encoding="utf-8"?>
<p:tagLst xmlns:a="http://schemas.openxmlformats.org/drawingml/2006/main" xmlns:r="http://schemas.openxmlformats.org/officeDocument/2006/relationships" xmlns:p="http://schemas.openxmlformats.org/presentationml/2006/main">
  <p:tag name="NOPREFERENCE" val="False"/>
</p:tagLst>
</file>

<file path=ppt/tags/tag47.xml><?xml version="1.0" encoding="utf-8"?>
<p:tagLst xmlns:a="http://schemas.openxmlformats.org/drawingml/2006/main" xmlns:r="http://schemas.openxmlformats.org/officeDocument/2006/relationships" xmlns:p="http://schemas.openxmlformats.org/presentationml/2006/main">
  <p:tag name="NOPREFERENCE" val="False"/>
</p:tagLst>
</file>

<file path=ppt/tags/tag48.xml><?xml version="1.0" encoding="utf-8"?>
<p:tagLst xmlns:a="http://schemas.openxmlformats.org/drawingml/2006/main" xmlns:r="http://schemas.openxmlformats.org/officeDocument/2006/relationships" xmlns:p="http://schemas.openxmlformats.org/presentationml/2006/main">
  <p:tag name="NOPREFERENCE" val="False"/>
</p:tagLst>
</file>

<file path=ppt/tags/tag49.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50.xml><?xml version="1.0" encoding="utf-8"?>
<p:tagLst xmlns:a="http://schemas.openxmlformats.org/drawingml/2006/main" xmlns:r="http://schemas.openxmlformats.org/officeDocument/2006/relationships" xmlns:p="http://schemas.openxmlformats.org/presentationml/2006/main">
  <p:tag name="NOPREFERENCE" val="False"/>
</p:tagLst>
</file>

<file path=ppt/tags/tag51.xml><?xml version="1.0" encoding="utf-8"?>
<p:tagLst xmlns:a="http://schemas.openxmlformats.org/drawingml/2006/main" xmlns:r="http://schemas.openxmlformats.org/officeDocument/2006/relationships" xmlns:p="http://schemas.openxmlformats.org/presentationml/2006/main">
  <p:tag name="NOPREFERENCE" val="False"/>
</p:tagLst>
</file>

<file path=ppt/tags/tag52.xml><?xml version="1.0" encoding="utf-8"?>
<p:tagLst xmlns:a="http://schemas.openxmlformats.org/drawingml/2006/main" xmlns:r="http://schemas.openxmlformats.org/officeDocument/2006/relationships" xmlns:p="http://schemas.openxmlformats.org/presentationml/2006/main">
  <p:tag name="NOPREFERENCE" val="False"/>
</p:tagLst>
</file>

<file path=ppt/tags/tag53.xml><?xml version="1.0" encoding="utf-8"?>
<p:tagLst xmlns:a="http://schemas.openxmlformats.org/drawingml/2006/main" xmlns:r="http://schemas.openxmlformats.org/officeDocument/2006/relationships" xmlns:p="http://schemas.openxmlformats.org/presentationml/2006/main">
  <p:tag name="NOPREFERENCE" val="False"/>
</p:tagLst>
</file>

<file path=ppt/tags/tag54.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Profile">
  <a:themeElements>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rofile">
  <a:themeElements>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he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1018</TotalTime>
  <Words>3001</Words>
  <Application>Microsoft Office PowerPoint</Application>
  <PresentationFormat>On-screen Show (4:3)</PresentationFormat>
  <Paragraphs>379</Paragraphs>
  <Slides>53</Slides>
  <Notes>9</Notes>
  <HiddenSlides>0</HiddenSlides>
  <MMClips>0</MMClips>
  <ScaleCrop>false</ScaleCrop>
  <HeadingPairs>
    <vt:vector size="8" baseType="variant">
      <vt:variant>
        <vt:lpstr>Fonts Used</vt:lpstr>
      </vt:variant>
      <vt:variant>
        <vt:i4>8</vt:i4>
      </vt:variant>
      <vt:variant>
        <vt:lpstr>Design Template</vt:lpstr>
      </vt:variant>
      <vt:variant>
        <vt:i4>44</vt:i4>
      </vt:variant>
      <vt:variant>
        <vt:lpstr>Embedded OLE Servers</vt:lpstr>
      </vt:variant>
      <vt:variant>
        <vt:i4>2</vt:i4>
      </vt:variant>
      <vt:variant>
        <vt:lpstr>Slide Titles</vt:lpstr>
      </vt:variant>
      <vt:variant>
        <vt:i4>53</vt:i4>
      </vt:variant>
    </vt:vector>
  </HeadingPairs>
  <TitlesOfParts>
    <vt:vector size="107" baseType="lpstr">
      <vt:lpstr>Constantia</vt:lpstr>
      <vt:lpstr>Arial</vt:lpstr>
      <vt:lpstr>Calibri</vt:lpstr>
      <vt:lpstr>Wingdings 2</vt:lpstr>
      <vt:lpstr>Verdana</vt:lpstr>
      <vt:lpstr>Wingdings</vt:lpstr>
      <vt:lpstr>ＭＳ Ｐゴシック</vt:lpstr>
      <vt:lpstr>Times New Roman</vt:lpstr>
      <vt:lpstr>Flow</vt:lpstr>
      <vt:lpstr>Profile</vt:lpstr>
      <vt:lpstr>1_Profile</vt:lpstr>
      <vt:lpstr>Thermal</vt:lpstr>
      <vt:lpstr>Flow</vt:lpstr>
      <vt:lpstr>Flow</vt:lpstr>
      <vt:lpstr>Flow</vt:lpstr>
      <vt:lpstr>Profile</vt:lpstr>
      <vt:lpstr>Profile</vt:lpstr>
      <vt:lpstr>Profile</vt:lpstr>
      <vt:lpstr>Profile</vt:lpstr>
      <vt:lpstr>Profile</vt:lpstr>
      <vt:lpstr>Profile</vt:lpstr>
      <vt:lpstr>Profile</vt:lpstr>
      <vt:lpstr>Profile</vt:lpstr>
      <vt:lpstr>Profile</vt:lpstr>
      <vt:lpstr>Profile</vt:lpstr>
      <vt:lpstr>Profile</vt:lpstr>
      <vt:lpstr>Profile</vt:lpstr>
      <vt:lpstr>1_Profile</vt:lpstr>
      <vt:lpstr>1_Profile</vt:lpstr>
      <vt:lpstr>1_Profile</vt:lpstr>
      <vt:lpstr>1_Profile</vt:lpstr>
      <vt:lpstr>1_Profile</vt:lpstr>
      <vt:lpstr>1_Profile</vt:lpstr>
      <vt:lpstr>1_Profile</vt:lpstr>
      <vt:lpstr>1_Profile</vt:lpstr>
      <vt:lpstr>1_Profile</vt:lpstr>
      <vt:lpstr>1_Profile</vt:lpstr>
      <vt:lpstr>1_Profile</vt:lpstr>
      <vt:lpstr>1_Profile</vt:lpstr>
      <vt:lpstr>Thermal</vt:lpstr>
      <vt:lpstr>Thermal</vt:lpstr>
      <vt:lpstr>Thermal</vt:lpstr>
      <vt:lpstr>Thermal</vt:lpstr>
      <vt:lpstr>Thermal</vt:lpstr>
      <vt:lpstr>Thermal</vt:lpstr>
      <vt:lpstr>Thermal</vt:lpstr>
      <vt:lpstr>Thermal</vt:lpstr>
      <vt:lpstr>Thermal</vt:lpstr>
      <vt:lpstr>Thermal</vt:lpstr>
      <vt:lpstr>Thermal</vt:lpstr>
      <vt:lpstr>Thermal</vt:lpstr>
      <vt:lpstr>Thermal</vt:lpstr>
      <vt:lpstr>Microsoft Excel Worksheet</vt:lpstr>
      <vt:lpstr>Microsoft Excel Chart</vt:lpstr>
      <vt:lpstr>Mobilizers, Mechanisms, and Moderators of Addiction Recovery</vt:lpstr>
      <vt:lpstr>Outline:  What do we know about which factors…. </vt:lpstr>
      <vt:lpstr>Outline:  What do we know about which factors…. </vt:lpstr>
      <vt:lpstr>Factors Mobilizing Change</vt:lpstr>
      <vt:lpstr>Factors predicting help-seeking: Stress and Coping model of treatment seeking (1 yr prospective study; N=515; 82% follow-up)</vt:lpstr>
      <vt:lpstr>Perceived Severity as the central psychological mediator of treatment entry</vt:lpstr>
      <vt:lpstr>Health Beliefs Model</vt:lpstr>
      <vt:lpstr>Cues to Action: SBIRT</vt:lpstr>
      <vt:lpstr>Effectiveness of SBIRT in a half a million (459,599) patients screened at -6 sites (Madras et al. 2009) </vt:lpstr>
      <vt:lpstr>Slide 10</vt:lpstr>
      <vt:lpstr>Outline:  What do we know about which factors…. </vt:lpstr>
      <vt:lpstr>Theories of Remission and Recovery</vt:lpstr>
      <vt:lpstr>Theories of Remission and Recovery</vt:lpstr>
      <vt:lpstr>Theories of Remission and Recovery</vt:lpstr>
      <vt:lpstr>Slide 15</vt:lpstr>
      <vt:lpstr>Slide 16</vt:lpstr>
      <vt:lpstr>Slide 17</vt:lpstr>
      <vt:lpstr>Slide 18</vt:lpstr>
      <vt:lpstr>Social Control Theory Examples</vt:lpstr>
      <vt:lpstr>Physicians Health Programs</vt:lpstr>
      <vt:lpstr>PHPs 5-7yr study outcomes (N=904)</vt:lpstr>
      <vt:lpstr>Hawaii Opportunity Probation with Enforcement (HOPE) program</vt:lpstr>
      <vt:lpstr>Pilot study by the Integrated Community Sanctions unit in Honolulu</vt:lpstr>
      <vt:lpstr>Average number of positive UAs, by period. (Hawken et al. , 2009)</vt:lpstr>
      <vt:lpstr>RCT of HOPE Intervention (N=493) (Hawken et al., 2009)</vt:lpstr>
      <vt:lpstr>South Dakota’s “24/7 Sobriety” project  (Larry Long)</vt:lpstr>
      <vt:lpstr>24/7 Sobriety Outcomes</vt:lpstr>
      <vt:lpstr>Clinical Monitoring: 4-year outcomes using Recovery Management Checkups (RMCs)</vt:lpstr>
      <vt:lpstr>Results 1 Return to treatment</vt:lpstr>
      <vt:lpstr>Results 3 Use and problems</vt:lpstr>
      <vt:lpstr>Results 4 Days abstinent (0-1350)</vt:lpstr>
      <vt:lpstr>Results 5</vt:lpstr>
      <vt:lpstr>Social Control</vt:lpstr>
      <vt:lpstr>Outline:  What do we know about which factors…. </vt:lpstr>
      <vt:lpstr>Addiction Recovery Mutual aid organizations </vt:lpstr>
      <vt:lpstr>Slide 36</vt:lpstr>
      <vt:lpstr>Slide 37</vt:lpstr>
      <vt:lpstr>Slide 38</vt:lpstr>
      <vt:lpstr>Slide 39</vt:lpstr>
      <vt:lpstr>CBT</vt:lpstr>
      <vt:lpstr>Motivational Enhancement Therapy</vt:lpstr>
      <vt:lpstr>TSF</vt:lpstr>
      <vt:lpstr>Project MATCH- Results</vt:lpstr>
      <vt:lpstr>Slide 44</vt:lpstr>
      <vt:lpstr>Do more and less severely alcohol dependent individuals benefit from AA in the same or different ways? </vt:lpstr>
      <vt:lpstr>Do men and women benefit from AA in the same ways?  Percentage of effect of AA attendance on outcomes (PDA; DDD) for men and women accounted for by the six mediators </vt:lpstr>
      <vt:lpstr>Moderated-Mechanisms in Recovery: AA effects Moderated by Severity and Gender</vt:lpstr>
      <vt:lpstr>Are social networks a causal mechanism in recovery pathways?</vt:lpstr>
      <vt:lpstr>Are social networks a causal mechanism in recovery pathways?</vt:lpstr>
      <vt:lpstr>Slide 50</vt:lpstr>
      <vt:lpstr>Changing Network Support for Drinking (Litt et al., 2009) </vt:lpstr>
      <vt:lpstr>Changing Network Support for Drinking- Findings</vt:lpstr>
      <vt:lpstr>Summary and Conclusions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jk755-1</dc:creator>
  <cp:lastModifiedBy>PSAV</cp:lastModifiedBy>
  <cp:revision>211</cp:revision>
  <cp:lastPrinted>2012-11-03T18:53:28Z</cp:lastPrinted>
  <dcterms:created xsi:type="dcterms:W3CDTF">2012-10-29T17:07:29Z</dcterms:created>
  <dcterms:modified xsi:type="dcterms:W3CDTF">2012-11-09T13:20:43Z</dcterms:modified>
</cp:coreProperties>
</file>