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67" r:id="rId4"/>
    <p:sldId id="268" r:id="rId5"/>
    <p:sldId id="263" r:id="rId6"/>
    <p:sldId id="264" r:id="rId7"/>
    <p:sldId id="269" r:id="rId8"/>
    <p:sldId id="262" r:id="rId9"/>
    <p:sldId id="270" r:id="rId10"/>
    <p:sldId id="272" r:id="rId11"/>
    <p:sldId id="273" r:id="rId12"/>
    <p:sldId id="274" r:id="rId13"/>
    <p:sldId id="276" r:id="rId14"/>
    <p:sldId id="277" r:id="rId15"/>
    <p:sldId id="278" r:id="rId16"/>
    <p:sldId id="265" r:id="rId17"/>
    <p:sldId id="280" r:id="rId18"/>
    <p:sldId id="281" r:id="rId19"/>
    <p:sldId id="282" r:id="rId20"/>
    <p:sldId id="279" r:id="rId21"/>
    <p:sldId id="283" r:id="rId22"/>
    <p:sldId id="284" r:id="rId23"/>
    <p:sldId id="285"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A51"/>
    <a:srgbClr val="D41712"/>
    <a:srgbClr val="F0F608"/>
    <a:srgbClr val="A31D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varScale="1">
        <p:scale>
          <a:sx n="72" d="100"/>
          <a:sy n="72" d="100"/>
        </p:scale>
        <p:origin x="-60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m\Dropbox\Mutual%20Aid%20meetings%20by%20region%202011%20onwar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lad\data\PETR%20Data\Users\tim\Work\Word%20Documents%20Handouts%20etc\12%20Step\NA%20and%20CA%202006-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7427629699867001E-2"/>
          <c:y val="1.7982940817297462E-2"/>
          <c:w val="0.71451467220247733"/>
          <c:h val="0.75033782476066258"/>
        </c:manualLayout>
      </c:layout>
      <c:barChart>
        <c:barDir val="col"/>
        <c:grouping val="clustered"/>
        <c:ser>
          <c:idx val="0"/>
          <c:order val="0"/>
          <c:tx>
            <c:strRef>
              <c:f>Sheet1!$B$27</c:f>
              <c:strCache>
                <c:ptCount val="1"/>
                <c:pt idx="0">
                  <c:v>NA/100K</c:v>
                </c:pt>
              </c:strCache>
            </c:strRef>
          </c:tx>
          <c:spPr>
            <a:solidFill>
              <a:srgbClr val="00B0F0"/>
            </a:solidFill>
          </c:spPr>
          <c:cat>
            <c:strRef>
              <c:f>Sheet1!$A$28:$A$37</c:f>
              <c:strCache>
                <c:ptCount val="10"/>
                <c:pt idx="0">
                  <c:v>NW England</c:v>
                </c:pt>
                <c:pt idx="1">
                  <c:v>Yorkshire &amp; NE</c:v>
                </c:pt>
                <c:pt idx="2">
                  <c:v>West Midlands</c:v>
                </c:pt>
                <c:pt idx="3">
                  <c:v>East Midlands</c:v>
                </c:pt>
                <c:pt idx="4">
                  <c:v>East of England</c:v>
                </c:pt>
                <c:pt idx="5">
                  <c:v>SE England</c:v>
                </c:pt>
                <c:pt idx="6">
                  <c:v>SW England</c:v>
                </c:pt>
                <c:pt idx="7">
                  <c:v>London</c:v>
                </c:pt>
                <c:pt idx="8">
                  <c:v>Scotland</c:v>
                </c:pt>
                <c:pt idx="9">
                  <c:v>Wales</c:v>
                </c:pt>
              </c:strCache>
            </c:strRef>
          </c:cat>
          <c:val>
            <c:numRef>
              <c:f>Sheet1!$B$28:$B$37</c:f>
              <c:numCache>
                <c:formatCode>0.00</c:formatCode>
                <c:ptCount val="10"/>
                <c:pt idx="0">
                  <c:v>1.5321756894790599</c:v>
                </c:pt>
                <c:pt idx="1">
                  <c:v>0.65299725741152115</c:v>
                </c:pt>
                <c:pt idx="2">
                  <c:v>0.81593927893738161</c:v>
                </c:pt>
                <c:pt idx="3">
                  <c:v>0.64717162032598419</c:v>
                </c:pt>
                <c:pt idx="4">
                  <c:v>1.0207869339272477</c:v>
                </c:pt>
                <c:pt idx="5">
                  <c:v>1.5374999999999976</c:v>
                </c:pt>
                <c:pt idx="6">
                  <c:v>2.6369168356997967</c:v>
                </c:pt>
                <c:pt idx="7">
                  <c:v>2.61</c:v>
                </c:pt>
                <c:pt idx="8">
                  <c:v>1.9000000000000001</c:v>
                </c:pt>
                <c:pt idx="9">
                  <c:v>0.5</c:v>
                </c:pt>
              </c:numCache>
            </c:numRef>
          </c:val>
        </c:ser>
        <c:ser>
          <c:idx val="1"/>
          <c:order val="1"/>
          <c:tx>
            <c:strRef>
              <c:f>Sheet1!$C$27</c:f>
              <c:strCache>
                <c:ptCount val="1"/>
                <c:pt idx="0">
                  <c:v>CA/100K</c:v>
                </c:pt>
              </c:strCache>
            </c:strRef>
          </c:tx>
          <c:spPr>
            <a:solidFill>
              <a:srgbClr val="C00000"/>
            </a:solidFill>
          </c:spPr>
          <c:cat>
            <c:strRef>
              <c:f>Sheet1!$A$28:$A$37</c:f>
              <c:strCache>
                <c:ptCount val="10"/>
                <c:pt idx="0">
                  <c:v>NW England</c:v>
                </c:pt>
                <c:pt idx="1">
                  <c:v>Yorkshire &amp; NE</c:v>
                </c:pt>
                <c:pt idx="2">
                  <c:v>West Midlands</c:v>
                </c:pt>
                <c:pt idx="3">
                  <c:v>East Midlands</c:v>
                </c:pt>
                <c:pt idx="4">
                  <c:v>East of England</c:v>
                </c:pt>
                <c:pt idx="5">
                  <c:v>SE England</c:v>
                </c:pt>
                <c:pt idx="6">
                  <c:v>SW England</c:v>
                </c:pt>
                <c:pt idx="7">
                  <c:v>London</c:v>
                </c:pt>
                <c:pt idx="8">
                  <c:v>Scotland</c:v>
                </c:pt>
                <c:pt idx="9">
                  <c:v>Wales</c:v>
                </c:pt>
              </c:strCache>
            </c:strRef>
          </c:cat>
          <c:val>
            <c:numRef>
              <c:f>Sheet1!$C$28:$C$37</c:f>
              <c:numCache>
                <c:formatCode>0.00</c:formatCode>
                <c:ptCount val="10"/>
                <c:pt idx="0">
                  <c:v>0.23347439077776203</c:v>
                </c:pt>
                <c:pt idx="1">
                  <c:v>2.6119890296460786E-2</c:v>
                </c:pt>
                <c:pt idx="2">
                  <c:v>7.5901328273244792E-2</c:v>
                </c:pt>
                <c:pt idx="3">
                  <c:v>0.11984659635666359</c:v>
                </c:pt>
                <c:pt idx="4">
                  <c:v>0.59391239792130612</c:v>
                </c:pt>
                <c:pt idx="5">
                  <c:v>0.3750000000000005</c:v>
                </c:pt>
                <c:pt idx="6">
                  <c:v>0.68965517241379615</c:v>
                </c:pt>
                <c:pt idx="7">
                  <c:v>0.98</c:v>
                </c:pt>
                <c:pt idx="8">
                  <c:v>0.58000000000000052</c:v>
                </c:pt>
                <c:pt idx="9">
                  <c:v>3.3333333333333381E-2</c:v>
                </c:pt>
              </c:numCache>
            </c:numRef>
          </c:val>
        </c:ser>
        <c:ser>
          <c:idx val="2"/>
          <c:order val="2"/>
          <c:tx>
            <c:strRef>
              <c:f>Sheet1!$D$27</c:f>
              <c:strCache>
                <c:ptCount val="1"/>
                <c:pt idx="0">
                  <c:v>SMART/100K</c:v>
                </c:pt>
              </c:strCache>
            </c:strRef>
          </c:tx>
          <c:spPr>
            <a:solidFill>
              <a:srgbClr val="00B050"/>
            </a:solidFill>
          </c:spPr>
          <c:cat>
            <c:strRef>
              <c:f>Sheet1!$A$28:$A$37</c:f>
              <c:strCache>
                <c:ptCount val="10"/>
                <c:pt idx="0">
                  <c:v>NW England</c:v>
                </c:pt>
                <c:pt idx="1">
                  <c:v>Yorkshire &amp; NE</c:v>
                </c:pt>
                <c:pt idx="2">
                  <c:v>West Midlands</c:v>
                </c:pt>
                <c:pt idx="3">
                  <c:v>East Midlands</c:v>
                </c:pt>
                <c:pt idx="4">
                  <c:v>East of England</c:v>
                </c:pt>
                <c:pt idx="5">
                  <c:v>SE England</c:v>
                </c:pt>
                <c:pt idx="6">
                  <c:v>SW England</c:v>
                </c:pt>
                <c:pt idx="7">
                  <c:v>London</c:v>
                </c:pt>
                <c:pt idx="8">
                  <c:v>Scotland</c:v>
                </c:pt>
                <c:pt idx="9">
                  <c:v>Wales</c:v>
                </c:pt>
              </c:strCache>
            </c:strRef>
          </c:cat>
          <c:val>
            <c:numRef>
              <c:f>Sheet1!$D$28:$D$37</c:f>
              <c:numCache>
                <c:formatCode>0.00</c:formatCode>
                <c:ptCount val="10"/>
                <c:pt idx="0">
                  <c:v>0.36480373559025314</c:v>
                </c:pt>
                <c:pt idx="1">
                  <c:v>0.20895912237168621</c:v>
                </c:pt>
                <c:pt idx="2">
                  <c:v>0.18975332068311193</c:v>
                </c:pt>
                <c:pt idx="3">
                  <c:v>2.3969319271332678E-2</c:v>
                </c:pt>
                <c:pt idx="4">
                  <c:v>0</c:v>
                </c:pt>
                <c:pt idx="5">
                  <c:v>0.1</c:v>
                </c:pt>
                <c:pt idx="6">
                  <c:v>0.16227180527383367</c:v>
                </c:pt>
                <c:pt idx="7">
                  <c:v>3.0000000000000051E-2</c:v>
                </c:pt>
                <c:pt idx="8">
                  <c:v>0.28000000000000008</c:v>
                </c:pt>
                <c:pt idx="9">
                  <c:v>3.3333333333333381E-2</c:v>
                </c:pt>
              </c:numCache>
            </c:numRef>
          </c:val>
        </c:ser>
        <c:axId val="38418688"/>
        <c:axId val="38839808"/>
      </c:barChart>
      <c:catAx>
        <c:axId val="38418688"/>
        <c:scaling>
          <c:orientation val="minMax"/>
        </c:scaling>
        <c:axPos val="b"/>
        <c:numFmt formatCode="General" sourceLinked="1"/>
        <c:tickLblPos val="nextTo"/>
        <c:crossAx val="38839808"/>
        <c:crosses val="autoZero"/>
        <c:auto val="1"/>
        <c:lblAlgn val="ctr"/>
        <c:lblOffset val="100"/>
      </c:catAx>
      <c:valAx>
        <c:axId val="38839808"/>
        <c:scaling>
          <c:orientation val="minMax"/>
        </c:scaling>
        <c:axPos val="l"/>
        <c:majorGridlines/>
        <c:numFmt formatCode="0.00" sourceLinked="1"/>
        <c:tickLblPos val="nextTo"/>
        <c:crossAx val="38418688"/>
        <c:crosses val="autoZero"/>
        <c:crossBetween val="between"/>
      </c:valAx>
    </c:plotArea>
    <c:legend>
      <c:legendPos val="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Narcotics Anonymous UK 2006-2010</a:t>
            </a:r>
          </a:p>
        </c:rich>
      </c:tx>
    </c:title>
    <c:plotArea>
      <c:layout/>
      <c:lineChart>
        <c:grouping val="standard"/>
        <c:ser>
          <c:idx val="0"/>
          <c:order val="0"/>
          <c:tx>
            <c:strRef>
              <c:f>Sheet1!$A$2</c:f>
              <c:strCache>
                <c:ptCount val="1"/>
                <c:pt idx="0">
                  <c:v>London</c:v>
                </c:pt>
              </c:strCache>
            </c:strRef>
          </c:tx>
          <c:spPr>
            <a:ln>
              <a:solidFill>
                <a:srgbClr val="00B0F0"/>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Sheet1!$B$2:$F$2</c:f>
              <c:numCache>
                <c:formatCode>General</c:formatCode>
                <c:ptCount val="5"/>
                <c:pt idx="0">
                  <c:v>140</c:v>
                </c:pt>
                <c:pt idx="1">
                  <c:v>154</c:v>
                </c:pt>
                <c:pt idx="2">
                  <c:v>184</c:v>
                </c:pt>
                <c:pt idx="3">
                  <c:v>191</c:v>
                </c:pt>
                <c:pt idx="4">
                  <c:v>212</c:v>
                </c:pt>
              </c:numCache>
            </c:numRef>
          </c:val>
        </c:ser>
        <c:ser>
          <c:idx val="1"/>
          <c:order val="1"/>
          <c:tx>
            <c:strRef>
              <c:f>Sheet1!$A$3</c:f>
              <c:strCache>
                <c:ptCount val="1"/>
                <c:pt idx="0">
                  <c:v>South West</c:v>
                </c:pt>
              </c:strCache>
            </c:strRef>
          </c:tx>
          <c:spPr>
            <a:ln>
              <a:solidFill>
                <a:srgbClr val="92D050"/>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Sheet1!$B$3:$F$3</c:f>
              <c:numCache>
                <c:formatCode>General</c:formatCode>
                <c:ptCount val="5"/>
                <c:pt idx="2">
                  <c:v>142</c:v>
                </c:pt>
                <c:pt idx="3">
                  <c:v>146</c:v>
                </c:pt>
                <c:pt idx="4">
                  <c:v>160</c:v>
                </c:pt>
              </c:numCache>
            </c:numRef>
          </c:val>
        </c:ser>
        <c:ser>
          <c:idx val="2"/>
          <c:order val="2"/>
          <c:tx>
            <c:strRef>
              <c:f>Sheet1!$A$4</c:f>
              <c:strCache>
                <c:ptCount val="1"/>
                <c:pt idx="0">
                  <c:v>South East</c:v>
                </c:pt>
              </c:strCache>
            </c:strRef>
          </c:tx>
          <c:spPr>
            <a:ln>
              <a:solidFill>
                <a:srgbClr val="FF0000"/>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Sheet1!$B$4:$F$4</c:f>
              <c:numCache>
                <c:formatCode>General</c:formatCode>
                <c:ptCount val="5"/>
                <c:pt idx="2">
                  <c:v>113</c:v>
                </c:pt>
                <c:pt idx="3">
                  <c:v>136</c:v>
                </c:pt>
                <c:pt idx="4">
                  <c:v>147</c:v>
                </c:pt>
              </c:numCache>
            </c:numRef>
          </c:val>
        </c:ser>
        <c:ser>
          <c:idx val="3"/>
          <c:order val="3"/>
          <c:tx>
            <c:strRef>
              <c:f>Sheet1!$A$5</c:f>
              <c:strCache>
                <c:ptCount val="1"/>
                <c:pt idx="0">
                  <c:v>East</c:v>
                </c:pt>
              </c:strCache>
            </c:strRef>
          </c:tx>
          <c:spPr>
            <a:ln>
              <a:solidFill>
                <a:srgbClr val="C00000"/>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Sheet1!$B$5:$F$5</c:f>
              <c:numCache>
                <c:formatCode>General</c:formatCode>
                <c:ptCount val="5"/>
                <c:pt idx="2">
                  <c:v>54</c:v>
                </c:pt>
                <c:pt idx="3">
                  <c:v>53</c:v>
                </c:pt>
                <c:pt idx="4">
                  <c:v>61</c:v>
                </c:pt>
              </c:numCache>
            </c:numRef>
          </c:val>
        </c:ser>
        <c:ser>
          <c:idx val="4"/>
          <c:order val="4"/>
          <c:tx>
            <c:strRef>
              <c:f>Sheet1!$A$6</c:f>
              <c:strCache>
                <c:ptCount val="1"/>
                <c:pt idx="0">
                  <c:v>West Midlands</c:v>
                </c:pt>
              </c:strCache>
            </c:strRef>
          </c:tx>
          <c:spPr>
            <a:ln>
              <a:solidFill>
                <a:srgbClr val="3CAA51"/>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Sheet1!$B$6:$F$6</c:f>
              <c:numCache>
                <c:formatCode>General</c:formatCode>
                <c:ptCount val="5"/>
                <c:pt idx="2">
                  <c:v>29</c:v>
                </c:pt>
                <c:pt idx="3">
                  <c:v>35</c:v>
                </c:pt>
                <c:pt idx="4">
                  <c:v>42</c:v>
                </c:pt>
              </c:numCache>
            </c:numRef>
          </c:val>
        </c:ser>
        <c:ser>
          <c:idx val="5"/>
          <c:order val="5"/>
          <c:tx>
            <c:strRef>
              <c:f>Sheet1!$A$7</c:f>
              <c:strCache>
                <c:ptCount val="1"/>
                <c:pt idx="0">
                  <c:v>East Midlands</c:v>
                </c:pt>
              </c:strCache>
            </c:strRef>
          </c:tx>
          <c:spPr>
            <a:ln>
              <a:solidFill>
                <a:srgbClr val="F0F608"/>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Sheet1!$B$7:$F$7</c:f>
              <c:numCache>
                <c:formatCode>General</c:formatCode>
                <c:ptCount val="5"/>
                <c:pt idx="2">
                  <c:v>19</c:v>
                </c:pt>
                <c:pt idx="3">
                  <c:v>21</c:v>
                </c:pt>
                <c:pt idx="4">
                  <c:v>24</c:v>
                </c:pt>
              </c:numCache>
            </c:numRef>
          </c:val>
        </c:ser>
        <c:ser>
          <c:idx val="6"/>
          <c:order val="6"/>
          <c:tx>
            <c:strRef>
              <c:f>Sheet1!$A$8</c:f>
              <c:strCache>
                <c:ptCount val="1"/>
                <c:pt idx="0">
                  <c:v>North West</c:v>
                </c:pt>
              </c:strCache>
            </c:strRef>
          </c:tx>
          <c:spPr>
            <a:ln>
              <a:solidFill>
                <a:srgbClr val="7030A0"/>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Sheet1!$B$8:$F$8</c:f>
              <c:numCache>
                <c:formatCode>General</c:formatCode>
                <c:ptCount val="5"/>
                <c:pt idx="2">
                  <c:v>69</c:v>
                </c:pt>
                <c:pt idx="3">
                  <c:v>86</c:v>
                </c:pt>
                <c:pt idx="4">
                  <c:v>103</c:v>
                </c:pt>
              </c:numCache>
            </c:numRef>
          </c:val>
        </c:ser>
        <c:ser>
          <c:idx val="7"/>
          <c:order val="7"/>
          <c:tx>
            <c:strRef>
              <c:f>Sheet1!$A$9</c:f>
              <c:strCache>
                <c:ptCount val="1"/>
                <c:pt idx="0">
                  <c:v>North East</c:v>
                </c:pt>
              </c:strCache>
            </c:strRef>
          </c:tx>
          <c:spPr>
            <a:ln>
              <a:solidFill>
                <a:srgbClr val="A31D99"/>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Sheet1!$B$9:$F$9</c:f>
              <c:numCache>
                <c:formatCode>General</c:formatCode>
                <c:ptCount val="5"/>
                <c:pt idx="2">
                  <c:v>35</c:v>
                </c:pt>
                <c:pt idx="3">
                  <c:v>38</c:v>
                </c:pt>
                <c:pt idx="4">
                  <c:v>47</c:v>
                </c:pt>
              </c:numCache>
            </c:numRef>
          </c:val>
        </c:ser>
        <c:ser>
          <c:idx val="8"/>
          <c:order val="8"/>
          <c:tx>
            <c:strRef>
              <c:f>Sheet1!$A$10</c:f>
              <c:strCache>
                <c:ptCount val="1"/>
                <c:pt idx="0">
                  <c:v>Scotland</c:v>
                </c:pt>
              </c:strCache>
            </c:strRef>
          </c:tx>
          <c:spPr>
            <a:ln>
              <a:solidFill>
                <a:srgbClr val="FFC000"/>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Sheet1!$B$10:$F$10</c:f>
              <c:numCache>
                <c:formatCode>General</c:formatCode>
                <c:ptCount val="5"/>
                <c:pt idx="2">
                  <c:v>76</c:v>
                </c:pt>
                <c:pt idx="3">
                  <c:v>80</c:v>
                </c:pt>
                <c:pt idx="4">
                  <c:v>99</c:v>
                </c:pt>
              </c:numCache>
            </c:numRef>
          </c:val>
        </c:ser>
        <c:ser>
          <c:idx val="9"/>
          <c:order val="9"/>
          <c:tx>
            <c:strRef>
              <c:f>Sheet1!$A$11</c:f>
              <c:strCache>
                <c:ptCount val="1"/>
                <c:pt idx="0">
                  <c:v>Wales</c:v>
                </c:pt>
              </c:strCache>
            </c:strRef>
          </c:tx>
          <c:spPr>
            <a:ln>
              <a:solidFill>
                <a:srgbClr val="D41712"/>
              </a:solidFill>
            </a:ln>
          </c:spPr>
          <c:marker>
            <c:symbol val="none"/>
          </c:marker>
          <c:cat>
            <c:numRef>
              <c:f>Sheet1!$B$1:$F$1</c:f>
              <c:numCache>
                <c:formatCode>General</c:formatCode>
                <c:ptCount val="5"/>
                <c:pt idx="0">
                  <c:v>2003</c:v>
                </c:pt>
                <c:pt idx="1">
                  <c:v>2004</c:v>
                </c:pt>
                <c:pt idx="2">
                  <c:v>2006</c:v>
                </c:pt>
                <c:pt idx="3">
                  <c:v>2008</c:v>
                </c:pt>
                <c:pt idx="4">
                  <c:v>2010</c:v>
                </c:pt>
              </c:numCache>
            </c:numRef>
          </c:cat>
          <c:val>
            <c:numRef>
              <c:f>Sheet1!$B$11:$F$11</c:f>
              <c:numCache>
                <c:formatCode>General</c:formatCode>
                <c:ptCount val="5"/>
                <c:pt idx="2">
                  <c:v>15</c:v>
                </c:pt>
                <c:pt idx="3">
                  <c:v>16</c:v>
                </c:pt>
                <c:pt idx="4">
                  <c:v>22</c:v>
                </c:pt>
              </c:numCache>
            </c:numRef>
          </c:val>
        </c:ser>
        <c:marker val="1"/>
        <c:axId val="38397440"/>
        <c:axId val="38398976"/>
      </c:lineChart>
      <c:catAx>
        <c:axId val="38397440"/>
        <c:scaling>
          <c:orientation val="minMax"/>
        </c:scaling>
        <c:axPos val="b"/>
        <c:numFmt formatCode="General" sourceLinked="1"/>
        <c:majorTickMark val="none"/>
        <c:tickLblPos val="nextTo"/>
        <c:crossAx val="38398976"/>
        <c:crosses val="autoZero"/>
        <c:auto val="1"/>
        <c:lblAlgn val="ctr"/>
        <c:lblOffset val="100"/>
      </c:catAx>
      <c:valAx>
        <c:axId val="38398976"/>
        <c:scaling>
          <c:orientation val="minMax"/>
        </c:scaling>
        <c:axPos val="l"/>
        <c:majorGridlines/>
        <c:title>
          <c:tx>
            <c:rich>
              <a:bodyPr/>
              <a:lstStyle/>
              <a:p>
                <a:pPr>
                  <a:defRPr/>
                </a:pPr>
                <a:r>
                  <a:rPr lang="en-US"/>
                  <a:t>Meetings</a:t>
                </a:r>
              </a:p>
            </c:rich>
          </c:tx>
        </c:title>
        <c:numFmt formatCode="General" sourceLinked="1"/>
        <c:majorTickMark val="none"/>
        <c:tickLblPos val="nextTo"/>
        <c:crossAx val="38397440"/>
        <c:crosses val="autoZero"/>
        <c:crossBetween val="between"/>
      </c:valAx>
    </c:plotArea>
    <c:legend>
      <c:legendPos val="r"/>
    </c:legend>
    <c:plotVisOnly val="1"/>
    <c:dispBlanksAs val="gap"/>
  </c:chart>
  <c:spPr>
    <a:solidFill>
      <a:schemeClr val="bg1"/>
    </a:solidFill>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D66DA9BF-9E0A-4734-B69E-A983B4E64BFE}" type="datetimeFigureOut">
              <a:rPr lang="en-GB"/>
              <a:pPr>
                <a:defRPr/>
              </a:pPr>
              <a:t>09/11/2012</a:t>
            </a:fld>
            <a:endParaRPr lang="en-GB"/>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061060E1-AB35-4679-843C-B4980D97900F}" type="slidenum">
              <a:rPr lang="en-GB"/>
              <a:pPr>
                <a:defRPr/>
              </a:pPr>
              <a:t>‹#›</a:t>
            </a:fld>
            <a:endParaRPr lang="en-GB"/>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B6BCB7-156F-4F89-AF3A-CDC26AE03C8B}" type="datetimeFigureOut">
              <a:rPr lang="en-GB"/>
              <a:pPr>
                <a:defRPr/>
              </a:pPr>
              <a:t>09/11/2012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3C836BE7-D3D5-477C-819F-142813EF6CA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7B36A50-25D9-48C4-8F78-E8AC8AF3273D}" type="datetimeFigureOut">
              <a:rPr lang="en-GB"/>
              <a:pPr>
                <a:defRPr/>
              </a:pPr>
              <a:t>09/11/2012</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CDB48C9C-7C76-4434-A3A4-0645C702EB6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91BB59E5-D194-44F8-BAA7-AEFC409992E8}" type="datetimeFigureOut">
              <a:rPr lang="en-GB"/>
              <a:pPr>
                <a:defRPr/>
              </a:pPr>
              <a:t>09/11/2012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40D94885-66BF-41E2-8C0C-7EC1DCA4294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2448EAE7-1399-4885-86D9-3D1577CA8E54}" type="datetimeFigureOut">
              <a:rPr lang="en-GB"/>
              <a:pPr>
                <a:defRPr/>
              </a:pPr>
              <a:t>09/11/2012</a:t>
            </a:fld>
            <a:endParaRPr lang="en-GB"/>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E3A5FF7B-5831-4692-9E78-7A3FC6FE8326}" type="slidenum">
              <a:rPr lang="en-GB"/>
              <a:pPr>
                <a:defRPr/>
              </a:pPr>
              <a:t>‹#›</a:t>
            </a:fld>
            <a:endParaRPr lang="en-GB"/>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824A06B1-FE97-4481-8996-CD33ED8BF0AF}" type="datetimeFigureOut">
              <a:rPr lang="en-GB"/>
              <a:pPr>
                <a:defRPr/>
              </a:pPr>
              <a:t>09/11/2012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618CE518-848E-4420-ADA6-FB4810B8EF7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CA405A16-E5A0-4F3E-B173-72A442F85B6C}" type="datetimeFigureOut">
              <a:rPr lang="en-GB"/>
              <a:pPr>
                <a:defRPr/>
              </a:pPr>
              <a:t>09/11/2012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ln/>
        </p:spPr>
        <p:txBody>
          <a:bodyPr/>
          <a:lstStyle>
            <a:lvl1pPr>
              <a:defRPr/>
            </a:lvl1pPr>
          </a:lstStyle>
          <a:p>
            <a:pPr>
              <a:defRPr/>
            </a:pPr>
            <a:fld id="{DDD1DE61-C969-446E-8D09-B0FDB965165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7562E3-819E-437B-B484-57665425CD60}" type="datetimeFigureOut">
              <a:rPr lang="en-GB"/>
              <a:pPr>
                <a:defRPr/>
              </a:pPr>
              <a:t>09/11/2012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DEC68739-ED6F-4471-99B8-3F2140B3029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079548E5-EF9C-4D9E-882D-BD14A9C4EF20}" type="datetimeFigureOut">
              <a:rPr lang="en-GB"/>
              <a:pPr>
                <a:defRPr/>
              </a:pPr>
              <a:t>09/11/2012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B9E3043D-7B5D-4725-9AF8-A152990E9FC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67131CBB-CDF3-40FA-B058-FE726F54E4DA}" type="datetimeFigureOut">
              <a:rPr lang="en-GB"/>
              <a:pPr>
                <a:defRPr/>
              </a:pPr>
              <a:t>09/11/2012</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5FA891F5-BEA7-4C01-8D3F-002B6B2350F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C7B4BC54-9F21-46DA-866A-7EC27B3B1D46}" type="datetimeFigureOut">
              <a:rPr lang="en-GB"/>
              <a:pPr>
                <a:defRPr/>
              </a:pPr>
              <a:t>09/11/2012</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78F803CB-05A5-414E-8537-92103EF39705}"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defRPr>
            </a:lvl1pPr>
          </a:lstStyle>
          <a:p>
            <a:pPr>
              <a:defRPr/>
            </a:pPr>
            <a:fld id="{9A70E6F2-56B1-4159-A1E0-8E3F740387C9}" type="datetimeFigureOut">
              <a:rPr lang="en-GB"/>
              <a:pPr>
                <a:defRPr/>
              </a:pPr>
              <a:t>09/11/2012</a:t>
            </a:fld>
            <a:endParaRPr lang="en-GB"/>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defRPr>
            </a:lvl1pPr>
          </a:lstStyle>
          <a:p>
            <a:pPr>
              <a:defRPr/>
            </a:pPr>
            <a:fld id="{4ABE022B-7B32-408B-9C5A-75B6412F42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638"/>
            <a:ext cx="1981200" cy="1828800"/>
          </a:xfrm>
        </p:spPr>
        <p:txBody>
          <a:bodyPr/>
          <a:lstStyle/>
          <a:p>
            <a:pPr eaLnBrk="1" fontAlgn="auto" hangingPunct="1">
              <a:spcAft>
                <a:spcPts val="0"/>
              </a:spcAft>
              <a:defRPr/>
            </a:pPr>
            <a:r>
              <a:rPr lang="en-GB" sz="1600" dirty="0" smtClean="0"/>
              <a:t>Tim Leighton</a:t>
            </a:r>
          </a:p>
          <a:p>
            <a:pPr eaLnBrk="1" fontAlgn="auto" hangingPunct="1">
              <a:spcAft>
                <a:spcPts val="0"/>
              </a:spcAft>
              <a:defRPr/>
            </a:pPr>
            <a:r>
              <a:rPr lang="en-GB" sz="1600" dirty="0" smtClean="0"/>
              <a:t>SSA Symposium</a:t>
            </a:r>
          </a:p>
          <a:p>
            <a:pPr eaLnBrk="1" fontAlgn="auto" hangingPunct="1">
              <a:spcAft>
                <a:spcPts val="0"/>
              </a:spcAft>
              <a:defRPr/>
            </a:pPr>
            <a:r>
              <a:rPr lang="en-GB" sz="1600" dirty="0" smtClean="0"/>
              <a:t>November 2012</a:t>
            </a:r>
            <a:endParaRPr lang="en-GB" sz="1600" dirty="0"/>
          </a:p>
        </p:txBody>
      </p:sp>
      <p:sp>
        <p:nvSpPr>
          <p:cNvPr id="2" name="Title 1"/>
          <p:cNvSpPr>
            <a:spLocks noGrp="1"/>
          </p:cNvSpPr>
          <p:nvPr>
            <p:ph type="title"/>
          </p:nvPr>
        </p:nvSpPr>
        <p:spPr>
          <a:xfrm>
            <a:off x="457200" y="2052638"/>
            <a:ext cx="6324600" cy="1828800"/>
          </a:xfrm>
        </p:spPr>
        <p:txBody>
          <a:bodyPr/>
          <a:lstStyle/>
          <a:p>
            <a:pPr eaLnBrk="1" fontAlgn="auto" hangingPunct="1">
              <a:spcAft>
                <a:spcPts val="0"/>
              </a:spcAft>
              <a:defRPr/>
            </a:pPr>
            <a:r>
              <a:rPr lang="en-GB" sz="2400" dirty="0" smtClean="0"/>
              <a:t>RECOVERY – A NEW AGENDA OR NOT?</a:t>
            </a:r>
            <a:br>
              <a:rPr lang="en-GB" sz="2400" dirty="0" smtClean="0"/>
            </a:br>
            <a:r>
              <a:rPr lang="en-GB" sz="1400" dirty="0" err="1" smtClean="0"/>
              <a:t>PoLICy</a:t>
            </a:r>
            <a:r>
              <a:rPr lang="en-GB" sz="1400" dirty="0" smtClean="0"/>
              <a:t>, Research &amp; a grassroots movement</a:t>
            </a:r>
            <a:endParaRPr lang="en-GB" sz="1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Documents and Settings\Tim\My Documents\My Pictures\6346277250_f55cda7a4a_o.jpg"/>
          <p:cNvPicPr>
            <a:picLocks noChangeAspect="1" noChangeArrowheads="1"/>
          </p:cNvPicPr>
          <p:nvPr/>
        </p:nvPicPr>
        <p:blipFill>
          <a:blip r:embed="rId3"/>
          <a:srcRect/>
          <a:stretch>
            <a:fillRect/>
          </a:stretch>
        </p:blipFill>
        <p:spPr bwMode="auto">
          <a:xfrm>
            <a:off x="900113" y="549275"/>
            <a:ext cx="4692650" cy="3095625"/>
          </a:xfrm>
          <a:prstGeom prst="rect">
            <a:avLst/>
          </a:prstGeom>
          <a:noFill/>
          <a:ln w="9525">
            <a:noFill/>
            <a:miter lim="800000"/>
            <a:headEnd/>
            <a:tailEnd/>
          </a:ln>
        </p:spPr>
      </p:pic>
      <p:pic>
        <p:nvPicPr>
          <p:cNvPr id="22530" name="Picture 2" descr="http://shs.umsystem.edu/historicmissourians/name/n/nation/images/large/025588-3.jpg"/>
          <p:cNvPicPr>
            <a:picLocks noChangeAspect="1" noChangeArrowheads="1"/>
          </p:cNvPicPr>
          <p:nvPr/>
        </p:nvPicPr>
        <p:blipFill>
          <a:blip r:embed="rId4"/>
          <a:srcRect/>
          <a:stretch>
            <a:fillRect/>
          </a:stretch>
        </p:blipFill>
        <p:spPr bwMode="auto">
          <a:xfrm>
            <a:off x="2987675" y="3789363"/>
            <a:ext cx="5000625" cy="2524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Documents and Settings\Tim\My Documents\My Pictures\Start_of_walk_at_Hove_Lawns_2.jpg"/>
          <p:cNvPicPr>
            <a:picLocks noChangeAspect="1" noChangeArrowheads="1"/>
          </p:cNvPicPr>
          <p:nvPr/>
        </p:nvPicPr>
        <p:blipFill>
          <a:blip r:embed="rId3"/>
          <a:srcRect/>
          <a:stretch>
            <a:fillRect/>
          </a:stretch>
        </p:blipFill>
        <p:spPr bwMode="auto">
          <a:xfrm>
            <a:off x="3779838" y="2924175"/>
            <a:ext cx="4783137" cy="3275013"/>
          </a:xfrm>
          <a:prstGeom prst="rect">
            <a:avLst/>
          </a:prstGeom>
          <a:noFill/>
          <a:ln w="9525">
            <a:noFill/>
            <a:miter lim="800000"/>
            <a:headEnd/>
            <a:tailEnd/>
          </a:ln>
        </p:spPr>
      </p:pic>
      <p:pic>
        <p:nvPicPr>
          <p:cNvPr id="23554" name="Picture 3" descr="C:\Documents and Settings\Tim\My Documents\My Pictures\5964814758_e82fc1fa40_b.jpg"/>
          <p:cNvPicPr>
            <a:picLocks noChangeAspect="1" noChangeArrowheads="1"/>
          </p:cNvPicPr>
          <p:nvPr/>
        </p:nvPicPr>
        <p:blipFill>
          <a:blip r:embed="rId4"/>
          <a:srcRect/>
          <a:stretch>
            <a:fillRect/>
          </a:stretch>
        </p:blipFill>
        <p:spPr bwMode="auto">
          <a:xfrm>
            <a:off x="395288" y="404813"/>
            <a:ext cx="4772025" cy="3168650"/>
          </a:xfrm>
          <a:prstGeom prst="rect">
            <a:avLst/>
          </a:prstGeom>
          <a:noFill/>
          <a:ln w="9525">
            <a:noFill/>
            <a:miter lim="800000"/>
            <a:headEnd/>
            <a:tailEnd/>
          </a:ln>
        </p:spPr>
      </p:pic>
      <p:sp>
        <p:nvSpPr>
          <p:cNvPr id="23555" name="TextBox 1"/>
          <p:cNvSpPr txBox="1">
            <a:spLocks noChangeArrowheads="1"/>
          </p:cNvSpPr>
          <p:nvPr/>
        </p:nvSpPr>
        <p:spPr bwMode="auto">
          <a:xfrm>
            <a:off x="5176838" y="404813"/>
            <a:ext cx="2736850" cy="461962"/>
          </a:xfrm>
          <a:prstGeom prst="rect">
            <a:avLst/>
          </a:prstGeom>
          <a:noFill/>
          <a:ln w="9525">
            <a:noFill/>
            <a:miter lim="800000"/>
            <a:headEnd/>
            <a:tailEnd/>
          </a:ln>
        </p:spPr>
        <p:txBody>
          <a:bodyPr>
            <a:spAutoFit/>
          </a:bodyPr>
          <a:lstStyle/>
          <a:p>
            <a:r>
              <a:rPr lang="en-GB" sz="1200">
                <a:latin typeface="Franklin Gothic Medium" pitchFamily="34" charset="0"/>
              </a:rPr>
              <a:t>Glasgow 2010</a:t>
            </a:r>
          </a:p>
          <a:p>
            <a:r>
              <a:rPr lang="en-GB" sz="1200">
                <a:latin typeface="Franklin Gothic Medium" pitchFamily="34" charset="0"/>
              </a:rPr>
              <a:t>(Liverpool &amp; North-East contingents) </a:t>
            </a:r>
          </a:p>
        </p:txBody>
      </p:sp>
      <p:sp>
        <p:nvSpPr>
          <p:cNvPr id="23556" name="TextBox 4"/>
          <p:cNvSpPr txBox="1">
            <a:spLocks noChangeArrowheads="1"/>
          </p:cNvSpPr>
          <p:nvPr/>
        </p:nvSpPr>
        <p:spPr bwMode="auto">
          <a:xfrm>
            <a:off x="2627313" y="5922963"/>
            <a:ext cx="1152525" cy="276225"/>
          </a:xfrm>
          <a:prstGeom prst="rect">
            <a:avLst/>
          </a:prstGeom>
          <a:noFill/>
          <a:ln w="9525">
            <a:noFill/>
            <a:miter lim="800000"/>
            <a:headEnd/>
            <a:tailEnd/>
          </a:ln>
        </p:spPr>
        <p:txBody>
          <a:bodyPr>
            <a:spAutoFit/>
          </a:bodyPr>
          <a:lstStyle/>
          <a:p>
            <a:pPr algn="r"/>
            <a:r>
              <a:rPr lang="en-GB" sz="1200">
                <a:latin typeface="Franklin Gothic Medium" pitchFamily="34" charset="0"/>
              </a:rPr>
              <a:t>Brighton 2012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t1.gstatic.com/images?q=tbn:ANd9GcTYkAaUWO6s9e4-4TA07OFDBLTOojy1EpWhZL7ZtDvK7y4cOIcP"/>
          <p:cNvPicPr>
            <a:picLocks noChangeAspect="1" noChangeArrowheads="1"/>
          </p:cNvPicPr>
          <p:nvPr/>
        </p:nvPicPr>
        <p:blipFill>
          <a:blip r:embed="rId3"/>
          <a:srcRect/>
          <a:stretch>
            <a:fillRect/>
          </a:stretch>
        </p:blipFill>
        <p:spPr bwMode="auto">
          <a:xfrm>
            <a:off x="728663" y="725488"/>
            <a:ext cx="3463925" cy="1671637"/>
          </a:xfrm>
          <a:prstGeom prst="rect">
            <a:avLst/>
          </a:prstGeom>
          <a:noFill/>
          <a:ln w="9525">
            <a:noFill/>
            <a:miter lim="800000"/>
            <a:headEnd/>
            <a:tailEnd/>
          </a:ln>
        </p:spPr>
      </p:pic>
      <p:pic>
        <p:nvPicPr>
          <p:cNvPr id="24578" name="Picture 4" descr="http://t0.gstatic.com/images?q=tbn:ANd9GcQQSUBOVU14WE4SqwN1WWJIfMR9wgfRbRK5bRbuFkW8JEYB4lbD"/>
          <p:cNvPicPr>
            <a:picLocks noChangeAspect="1" noChangeArrowheads="1"/>
          </p:cNvPicPr>
          <p:nvPr/>
        </p:nvPicPr>
        <p:blipFill>
          <a:blip r:embed="rId4"/>
          <a:srcRect/>
          <a:stretch>
            <a:fillRect/>
          </a:stretch>
        </p:blipFill>
        <p:spPr bwMode="auto">
          <a:xfrm>
            <a:off x="2268538" y="3284538"/>
            <a:ext cx="4567237" cy="2206625"/>
          </a:xfrm>
          <a:prstGeom prst="rect">
            <a:avLst/>
          </a:prstGeom>
          <a:noFill/>
          <a:ln w="9525">
            <a:noFill/>
            <a:miter lim="800000"/>
            <a:headEnd/>
            <a:tailEnd/>
          </a:ln>
        </p:spPr>
      </p:pic>
      <p:pic>
        <p:nvPicPr>
          <p:cNvPr id="24579" name="Picture 10" descr="http://3.bp.blogspot.com/_d3V_nSv4fJA/TN17BYSOSGI/AAAAAAAADFo/9S5XkVV6nME/s400/Temperance%2BHall%252C%2BSt%2BJohn%2527s%2BHill%252C%2BClapham%2BJn%2B%25283%2529.jpg"/>
          <p:cNvPicPr>
            <a:picLocks noChangeAspect="1" noChangeArrowheads="1"/>
          </p:cNvPicPr>
          <p:nvPr/>
        </p:nvPicPr>
        <p:blipFill>
          <a:blip r:embed="rId5"/>
          <a:srcRect/>
          <a:stretch>
            <a:fillRect/>
          </a:stretch>
        </p:blipFill>
        <p:spPr bwMode="auto">
          <a:xfrm>
            <a:off x="4716463" y="727075"/>
            <a:ext cx="3357562" cy="16700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cap="none" dirty="0" smtClean="0"/>
              <a:t>Is this new?</a:t>
            </a:r>
            <a:endParaRPr lang="en-GB" cap="none" dirty="0"/>
          </a:p>
        </p:txBody>
      </p:sp>
      <p:sp>
        <p:nvSpPr>
          <p:cNvPr id="3" name="TextBox 2"/>
          <p:cNvSpPr txBox="1"/>
          <p:nvPr/>
        </p:nvSpPr>
        <p:spPr>
          <a:xfrm>
            <a:off x="539750" y="1989138"/>
            <a:ext cx="8135938" cy="3138487"/>
          </a:xfrm>
          <a:prstGeom prst="rect">
            <a:avLst/>
          </a:prstGeom>
          <a:noFill/>
        </p:spPr>
        <p:txBody>
          <a:bodyPr>
            <a:spAutoFit/>
          </a:bodyPr>
          <a:lstStyle/>
          <a:p>
            <a:pPr fontAlgn="auto">
              <a:spcBef>
                <a:spcPts val="0"/>
              </a:spcBef>
              <a:spcAft>
                <a:spcPts val="0"/>
              </a:spcAft>
              <a:defRPr/>
            </a:pPr>
            <a:r>
              <a:rPr lang="en-GB" dirty="0">
                <a:latin typeface="+mn-lt"/>
              </a:rPr>
              <a:t>Differences from Temperance</a:t>
            </a:r>
          </a:p>
          <a:p>
            <a:pPr fontAlgn="auto">
              <a:spcBef>
                <a:spcPts val="0"/>
              </a:spcBef>
              <a:spcAft>
                <a:spcPts val="0"/>
              </a:spcAft>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Not led by ministers, priests and upper middle-class businessmen and women.</a:t>
            </a:r>
          </a:p>
          <a:p>
            <a:pPr fontAlgn="auto">
              <a:spcBef>
                <a:spcPts val="0"/>
              </a:spcBef>
              <a:spcAft>
                <a:spcPts val="0"/>
              </a:spcAft>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Much less identified with Christian churches and sects.</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Pluralistic.</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May be starting to integrate non-abstinent approaches.</a:t>
            </a:r>
          </a:p>
          <a:p>
            <a:pPr fontAlgn="auto">
              <a:spcBef>
                <a:spcPts val="0"/>
              </a:spcBef>
              <a:spcAft>
                <a:spcPts val="0"/>
              </a:spcAft>
              <a:defRPr/>
            </a:pPr>
            <a:endParaRPr lang="en-GB" dirty="0">
              <a:latin typeface="+mn-lt"/>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cap="none" dirty="0" smtClean="0"/>
              <a:t>Research</a:t>
            </a:r>
            <a:endParaRPr lang="en-GB" cap="none" dirty="0"/>
          </a:p>
        </p:txBody>
      </p:sp>
      <p:sp>
        <p:nvSpPr>
          <p:cNvPr id="3" name="TextBox 2"/>
          <p:cNvSpPr txBox="1"/>
          <p:nvPr/>
        </p:nvSpPr>
        <p:spPr>
          <a:xfrm>
            <a:off x="539750" y="1989138"/>
            <a:ext cx="8135938" cy="4524375"/>
          </a:xfrm>
          <a:prstGeom prst="rect">
            <a:avLst/>
          </a:prstGeom>
          <a:noFill/>
        </p:spPr>
        <p:txBody>
          <a:bodyPr>
            <a:spAutoFit/>
          </a:bodyPr>
          <a:lstStyle/>
          <a:p>
            <a:pPr fontAlgn="auto">
              <a:spcBef>
                <a:spcPts val="0"/>
              </a:spcBef>
              <a:spcAft>
                <a:spcPts val="0"/>
              </a:spcAft>
              <a:defRPr/>
            </a:pPr>
            <a:r>
              <a:rPr lang="en-GB" dirty="0">
                <a:latin typeface="+mn-lt"/>
              </a:rPr>
              <a:t>Research seems to be joining in with this recovery thing too.</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Despite 40 years of Moos, Finney and colleagues proclaiming the importance of processes and context, it is only recently that research into mechanisms of change and in particular factors that predict longer term recovery has achieved some salience in the literature.</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Kelly et al. (2011) Determining the relative importance of the mechanisms of </a:t>
            </a:r>
            <a:r>
              <a:rPr lang="en-GB" dirty="0" err="1">
                <a:latin typeface="+mn-lt"/>
              </a:rPr>
              <a:t>behavior</a:t>
            </a:r>
            <a:r>
              <a:rPr lang="en-GB" dirty="0">
                <a:latin typeface="+mn-lt"/>
              </a:rPr>
              <a:t> change within Alcoholics Anonymous: a multiple mediator analysis. </a:t>
            </a:r>
            <a:r>
              <a:rPr lang="en-GB" i="1" dirty="0">
                <a:latin typeface="+mn-lt"/>
              </a:rPr>
              <a:t>Addiction, 107/2</a:t>
            </a:r>
            <a:r>
              <a:rPr lang="en-GB" b="1" i="1" dirty="0">
                <a:latin typeface="+mn-lt"/>
              </a:rPr>
              <a:t>, </a:t>
            </a:r>
            <a:r>
              <a:rPr lang="en-GB" dirty="0">
                <a:latin typeface="+mn-lt"/>
              </a:rPr>
              <a:t>289-299.</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Kelly et al. (2011) Spirituality in recovery: a lagged </a:t>
            </a:r>
            <a:r>
              <a:rPr lang="en-GB" dirty="0" err="1">
                <a:latin typeface="+mn-lt"/>
              </a:rPr>
              <a:t>mediational</a:t>
            </a:r>
            <a:r>
              <a:rPr lang="en-GB" dirty="0">
                <a:latin typeface="+mn-lt"/>
              </a:rPr>
              <a:t> analysis of Alcoholics Anonymous’ principal theoretical mechanism of </a:t>
            </a:r>
            <a:r>
              <a:rPr lang="en-GB" dirty="0" err="1">
                <a:latin typeface="+mn-lt"/>
              </a:rPr>
              <a:t>behavior</a:t>
            </a:r>
            <a:r>
              <a:rPr lang="en-GB" dirty="0">
                <a:latin typeface="+mn-lt"/>
              </a:rPr>
              <a:t> change. </a:t>
            </a:r>
            <a:r>
              <a:rPr lang="en-GB" i="1" dirty="0">
                <a:latin typeface="+mn-lt"/>
              </a:rPr>
              <a:t>Alcoholism: Clinical and Experimental Research, 35/3</a:t>
            </a:r>
            <a:r>
              <a:rPr lang="en-GB" b="1" i="1" dirty="0">
                <a:latin typeface="+mn-lt"/>
              </a:rPr>
              <a:t>, </a:t>
            </a:r>
            <a:r>
              <a:rPr lang="en-GB" dirty="0">
                <a:latin typeface="+mn-lt"/>
              </a:rPr>
              <a:t>454-463.</a:t>
            </a:r>
          </a:p>
          <a:p>
            <a:pPr marL="285750" indent="-285750" fontAlgn="auto">
              <a:spcBef>
                <a:spcPts val="0"/>
              </a:spcBef>
              <a:spcAft>
                <a:spcPts val="0"/>
              </a:spcAft>
              <a:buFont typeface="Arial" pitchFamily="34" charset="0"/>
              <a:buChar char="•"/>
              <a:defRPr/>
            </a:pPr>
            <a:endParaRPr lang="en-GB" dirty="0">
              <a:latin typeface="+mn-lt"/>
            </a:endParaRPr>
          </a:p>
          <a:p>
            <a:pPr fontAlgn="auto">
              <a:spcBef>
                <a:spcPts val="0"/>
              </a:spcBef>
              <a:spcAft>
                <a:spcPts val="0"/>
              </a:spcAft>
              <a:defRPr/>
            </a:pPr>
            <a:endParaRPr lang="en-GB" dirty="0">
              <a:latin typeface="+mn-lt"/>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cap="none" dirty="0" smtClean="0"/>
              <a:t>Research</a:t>
            </a:r>
            <a:endParaRPr lang="en-GB" cap="none" dirty="0"/>
          </a:p>
        </p:txBody>
      </p:sp>
      <p:sp>
        <p:nvSpPr>
          <p:cNvPr id="3" name="TextBox 2"/>
          <p:cNvSpPr txBox="1"/>
          <p:nvPr/>
        </p:nvSpPr>
        <p:spPr>
          <a:xfrm>
            <a:off x="539750" y="1989138"/>
            <a:ext cx="8135938" cy="646112"/>
          </a:xfrm>
          <a:prstGeom prst="rect">
            <a:avLst/>
          </a:prstGeom>
          <a:noFill/>
        </p:spPr>
        <p:txBody>
          <a:bodyPr>
            <a:spAutoFit/>
          </a:bodyPr>
          <a:lstStyle/>
          <a:p>
            <a:pPr marL="285750" indent="-285750" fontAlgn="auto">
              <a:spcBef>
                <a:spcPts val="0"/>
              </a:spcBef>
              <a:spcAft>
                <a:spcPts val="0"/>
              </a:spcAft>
              <a:buFont typeface="Arial" pitchFamily="34" charset="0"/>
              <a:buChar char="•"/>
              <a:defRPr/>
            </a:pPr>
            <a:endParaRPr lang="en-GB" dirty="0">
              <a:latin typeface="+mn-lt"/>
            </a:endParaRPr>
          </a:p>
          <a:p>
            <a:pPr fontAlgn="auto">
              <a:spcBef>
                <a:spcPts val="0"/>
              </a:spcBef>
              <a:spcAft>
                <a:spcPts val="0"/>
              </a:spcAft>
              <a:defRPr/>
            </a:pPr>
            <a:endParaRPr lang="en-GB" dirty="0">
              <a:latin typeface="+mn-lt"/>
            </a:endParaRPr>
          </a:p>
        </p:txBody>
      </p:sp>
      <p:sp>
        <p:nvSpPr>
          <p:cNvPr id="27651" name="Rectangle 3"/>
          <p:cNvSpPr>
            <a:spLocks noChangeArrowheads="1"/>
          </p:cNvSpPr>
          <p:nvPr/>
        </p:nvSpPr>
        <p:spPr bwMode="auto">
          <a:xfrm>
            <a:off x="468313" y="1844675"/>
            <a:ext cx="8135937" cy="1477963"/>
          </a:xfrm>
          <a:prstGeom prst="rect">
            <a:avLst/>
          </a:prstGeom>
          <a:noFill/>
          <a:ln w="9525">
            <a:noFill/>
            <a:miter lim="800000"/>
            <a:headEnd/>
            <a:tailEnd/>
          </a:ln>
        </p:spPr>
        <p:txBody>
          <a:bodyPr>
            <a:spAutoFit/>
          </a:bodyPr>
          <a:lstStyle/>
          <a:p>
            <a:r>
              <a:rPr lang="en-GB">
                <a:latin typeface="Franklin Gothic Medium" pitchFamily="34" charset="0"/>
              </a:rPr>
              <a:t>De Maeyer et al. (2011) A good quality of life under the influence of methadone: A qualitative study among opiate-dependent individuals. </a:t>
            </a:r>
            <a:r>
              <a:rPr lang="en-GB" i="1">
                <a:latin typeface="Franklin Gothic Medium" pitchFamily="34" charset="0"/>
              </a:rPr>
              <a:t>International journal of nursing studies, 48/10</a:t>
            </a:r>
            <a:r>
              <a:rPr lang="en-GB" b="1" i="1">
                <a:latin typeface="Franklin Gothic Medium" pitchFamily="34" charset="0"/>
              </a:rPr>
              <a:t>, </a:t>
            </a:r>
            <a:r>
              <a:rPr lang="en-GB">
                <a:latin typeface="Franklin Gothic Medium" pitchFamily="34" charset="0"/>
              </a:rPr>
              <a:t>1244-1257. </a:t>
            </a:r>
          </a:p>
          <a:p>
            <a:endParaRPr lang="en-GB">
              <a:latin typeface="Franklin Gothic Medium" pitchFamily="34" charset="0"/>
            </a:endParaRPr>
          </a:p>
          <a:p>
            <a:endParaRPr lang="en-GB">
              <a:latin typeface="Franklin Gothic Medium" pitchFamily="34" charset="0"/>
            </a:endParaRPr>
          </a:p>
        </p:txBody>
      </p:sp>
      <p:sp>
        <p:nvSpPr>
          <p:cNvPr id="27652" name="Rectangle 4"/>
          <p:cNvSpPr>
            <a:spLocks noChangeArrowheads="1"/>
          </p:cNvSpPr>
          <p:nvPr/>
        </p:nvSpPr>
        <p:spPr bwMode="auto">
          <a:xfrm>
            <a:off x="468313" y="2852738"/>
            <a:ext cx="7991475" cy="1477962"/>
          </a:xfrm>
          <a:prstGeom prst="rect">
            <a:avLst/>
          </a:prstGeom>
          <a:noFill/>
          <a:ln w="9525">
            <a:noFill/>
            <a:miter lim="800000"/>
            <a:headEnd/>
            <a:tailEnd/>
          </a:ln>
        </p:spPr>
        <p:txBody>
          <a:bodyPr>
            <a:spAutoFit/>
          </a:bodyPr>
          <a:lstStyle/>
          <a:p>
            <a:r>
              <a:rPr lang="en-GB">
                <a:latin typeface="Franklin Gothic Medium" pitchFamily="34" charset="0"/>
              </a:rPr>
              <a:t>De Maeyer et al. (2011) Current quality of life and its determinants among opiate-dependent individuals five years after starting methadone treatment. </a:t>
            </a:r>
            <a:r>
              <a:rPr lang="en-GB" i="1">
                <a:latin typeface="Franklin Gothic Medium" pitchFamily="34" charset="0"/>
              </a:rPr>
              <a:t>Quality of Life Research, 20/1</a:t>
            </a:r>
            <a:r>
              <a:rPr lang="en-GB" b="1" i="1">
                <a:latin typeface="Franklin Gothic Medium" pitchFamily="34" charset="0"/>
              </a:rPr>
              <a:t>, </a:t>
            </a:r>
            <a:r>
              <a:rPr lang="en-GB">
                <a:latin typeface="Franklin Gothic Medium" pitchFamily="34" charset="0"/>
              </a:rPr>
              <a:t>139-150. </a:t>
            </a:r>
          </a:p>
          <a:p>
            <a:endParaRPr lang="en-GB">
              <a:latin typeface="Franklin Gothic Medium" pitchFamily="34" charset="0"/>
            </a:endParaRPr>
          </a:p>
          <a:p>
            <a:endParaRPr lang="en-GB">
              <a:latin typeface="Franklin Gothic Medium" pitchFamily="34" charset="0"/>
            </a:endParaRPr>
          </a:p>
        </p:txBody>
      </p:sp>
      <p:sp>
        <p:nvSpPr>
          <p:cNvPr id="27653" name="Rectangle 5"/>
          <p:cNvSpPr>
            <a:spLocks noChangeArrowheads="1"/>
          </p:cNvSpPr>
          <p:nvPr/>
        </p:nvSpPr>
        <p:spPr bwMode="auto">
          <a:xfrm>
            <a:off x="468313" y="3933825"/>
            <a:ext cx="8135937" cy="922338"/>
          </a:xfrm>
          <a:prstGeom prst="rect">
            <a:avLst/>
          </a:prstGeom>
          <a:noFill/>
          <a:ln w="9525">
            <a:noFill/>
            <a:miter lim="800000"/>
            <a:headEnd/>
            <a:tailEnd/>
          </a:ln>
        </p:spPr>
        <p:txBody>
          <a:bodyPr>
            <a:spAutoFit/>
          </a:bodyPr>
          <a:lstStyle/>
          <a:p>
            <a:r>
              <a:rPr lang="en-GB">
                <a:latin typeface="Franklin Gothic Medium" pitchFamily="34" charset="0"/>
              </a:rPr>
              <a:t>Tiffany et al. (2012) Beyond drug use: a systematic consideration of other outcomes in evaluations of treatments for substance use disorders. </a:t>
            </a:r>
            <a:r>
              <a:rPr lang="en-GB" i="1">
                <a:latin typeface="Franklin Gothic Medium" pitchFamily="34" charset="0"/>
              </a:rPr>
              <a:t>Addiction, 107, </a:t>
            </a:r>
            <a:r>
              <a:rPr lang="en-GB">
                <a:latin typeface="Franklin Gothic Medium" pitchFamily="34" charset="0"/>
              </a:rPr>
              <a:t>709-718</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971550" y="692150"/>
            <a:ext cx="7011988" cy="5048250"/>
          </a:xfrm>
          <a:prstGeom prst="rect">
            <a:avLst/>
          </a:prstGeom>
          <a:noFill/>
          <a:ln w="9525">
            <a:noFill/>
            <a:miter lim="800000"/>
            <a:headEnd/>
            <a:tailEnd/>
          </a:ln>
        </p:spPr>
        <p:txBody>
          <a:bodyPr wrap="none">
            <a:spAutoFit/>
          </a:bodyPr>
          <a:lstStyle/>
          <a:p>
            <a:r>
              <a:rPr lang="en-GB">
                <a:latin typeface="Franklin Gothic Medium" pitchFamily="34" charset="0"/>
              </a:rPr>
              <a:t>Number of mentions of ‘recovery’ in UK policy documents</a:t>
            </a:r>
          </a:p>
          <a:p>
            <a:r>
              <a:rPr lang="en-GB" sz="1400">
                <a:latin typeface="Franklin Gothic Medium" pitchFamily="34" charset="0"/>
              </a:rPr>
              <a:t>(other than in phrases such as ‘asset recovery’ or ‘civil recovery’)</a:t>
            </a:r>
          </a:p>
          <a:p>
            <a:endParaRPr lang="en-GB">
              <a:latin typeface="Franklin Gothic Medium" pitchFamily="34" charset="0"/>
            </a:endParaRPr>
          </a:p>
          <a:p>
            <a:r>
              <a:rPr lang="en-GB" sz="1600" b="1">
                <a:latin typeface="Franklin Gothic Medium" pitchFamily="34" charset="0"/>
              </a:rPr>
              <a:t>England</a:t>
            </a:r>
          </a:p>
          <a:p>
            <a:r>
              <a:rPr lang="en-GB" sz="1600">
                <a:latin typeface="Franklin Gothic Medium" pitchFamily="34" charset="0"/>
              </a:rPr>
              <a:t>Tackling drugs to build a better Britain (1998)			    0</a:t>
            </a:r>
          </a:p>
          <a:p>
            <a:r>
              <a:rPr lang="en-GB" sz="1600">
                <a:latin typeface="Franklin Gothic Medium" pitchFamily="34" charset="0"/>
              </a:rPr>
              <a:t>Updated drugs strategy (2002)					    0</a:t>
            </a:r>
          </a:p>
          <a:p>
            <a:r>
              <a:rPr lang="en-GB" sz="1600">
                <a:latin typeface="Franklin Gothic Medium" pitchFamily="34" charset="0"/>
              </a:rPr>
              <a:t>Alcohol harm reduction strategy for England (2004)			    0</a:t>
            </a:r>
          </a:p>
          <a:p>
            <a:r>
              <a:rPr lang="en-GB" sz="1600">
                <a:latin typeface="Franklin Gothic Medium" pitchFamily="34" charset="0"/>
              </a:rPr>
              <a:t>Tackling drugs, saving lives (2004 update)				    0</a:t>
            </a:r>
          </a:p>
          <a:p>
            <a:r>
              <a:rPr lang="en-GB" sz="1600">
                <a:latin typeface="Franklin Gothic Medium" pitchFamily="34" charset="0"/>
              </a:rPr>
              <a:t>Safe, sensible, social (2007)					    0</a:t>
            </a:r>
          </a:p>
          <a:p>
            <a:r>
              <a:rPr lang="en-GB" sz="1600">
                <a:latin typeface="Franklin Gothic Medium" pitchFamily="34" charset="0"/>
              </a:rPr>
              <a:t>Drugs: protecting families &amp; communities (2008)			    1</a:t>
            </a:r>
          </a:p>
          <a:p>
            <a:r>
              <a:rPr lang="en-GB" sz="1600">
                <a:latin typeface="Franklin Gothic Medium" pitchFamily="34" charset="0"/>
              </a:rPr>
              <a:t>2008 drug strategy one year on (2009)				    2</a:t>
            </a:r>
          </a:p>
          <a:p>
            <a:r>
              <a:rPr lang="en-GB" sz="1600">
                <a:latin typeface="Franklin Gothic Medium" pitchFamily="34" charset="0"/>
              </a:rPr>
              <a:t>Commissioning for recovery (NTA 2010)				  95</a:t>
            </a:r>
          </a:p>
          <a:p>
            <a:r>
              <a:rPr lang="en-GB" sz="1600">
                <a:latin typeface="Franklin Gothic Medium" pitchFamily="34" charset="0"/>
              </a:rPr>
              <a:t>Reducing demand, restricting supply, building recovery (2010)		  72</a:t>
            </a:r>
          </a:p>
          <a:p>
            <a:r>
              <a:rPr lang="en-GB" sz="1600">
                <a:latin typeface="Franklin Gothic Medium" pitchFamily="34" charset="0"/>
              </a:rPr>
              <a:t>Putting full recovery first (2012)				180</a:t>
            </a:r>
          </a:p>
          <a:p>
            <a:endParaRPr lang="en-GB" sz="1600" b="1">
              <a:latin typeface="Franklin Gothic Medium" pitchFamily="34" charset="0"/>
            </a:endParaRPr>
          </a:p>
          <a:p>
            <a:r>
              <a:rPr lang="en-GB" sz="1600" b="1">
                <a:latin typeface="Franklin Gothic Medium" pitchFamily="34" charset="0"/>
              </a:rPr>
              <a:t>Scotland</a:t>
            </a:r>
            <a:r>
              <a:rPr lang="en-GB" sz="1600">
                <a:latin typeface="Franklin Gothic Medium" pitchFamily="34" charset="0"/>
              </a:rPr>
              <a:t>				</a:t>
            </a:r>
          </a:p>
          <a:p>
            <a:r>
              <a:rPr lang="en-GB" sz="1600">
                <a:latin typeface="Franklin Gothic Medium" pitchFamily="34" charset="0"/>
              </a:rPr>
              <a:t>Tackling drugs in Scotland: action in partnership (1999)		    0</a:t>
            </a:r>
          </a:p>
          <a:p>
            <a:r>
              <a:rPr lang="en-GB" sz="1600">
                <a:latin typeface="Franklin Gothic Medium" pitchFamily="34" charset="0"/>
              </a:rPr>
              <a:t>Protecting our future (Scottish Executive’s Drug Action Plan 2006)	    0</a:t>
            </a:r>
          </a:p>
          <a:p>
            <a:r>
              <a:rPr lang="en-GB" sz="1600">
                <a:latin typeface="Franklin Gothic Medium" pitchFamily="34" charset="0"/>
              </a:rPr>
              <a:t>The road to recovery (2008)					140</a:t>
            </a:r>
          </a:p>
          <a:p>
            <a:endParaRPr lang="en-GB" sz="1600">
              <a:latin typeface="Franklin Gothic Medium" pitchFamily="34"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1998-2008</a:t>
            </a:r>
            <a:endParaRPr lang="en-GB" sz="2400" cap="none" dirty="0"/>
          </a:p>
        </p:txBody>
      </p:sp>
      <p:sp>
        <p:nvSpPr>
          <p:cNvPr id="29698" name="Rectangle 2"/>
          <p:cNvSpPr>
            <a:spLocks noChangeArrowheads="1"/>
          </p:cNvSpPr>
          <p:nvPr/>
        </p:nvSpPr>
        <p:spPr bwMode="auto">
          <a:xfrm>
            <a:off x="611188" y="1844675"/>
            <a:ext cx="8137525" cy="1754188"/>
          </a:xfrm>
          <a:prstGeom prst="rect">
            <a:avLst/>
          </a:prstGeom>
          <a:noFill/>
          <a:ln w="9525">
            <a:noFill/>
            <a:miter lim="800000"/>
            <a:headEnd/>
            <a:tailEnd/>
          </a:ln>
        </p:spPr>
        <p:txBody>
          <a:bodyPr>
            <a:spAutoFit/>
          </a:bodyPr>
          <a:lstStyle/>
          <a:p>
            <a:r>
              <a:rPr lang="en-GB">
                <a:latin typeface="Franklin Gothic Medium" pitchFamily="34" charset="0"/>
              </a:rPr>
              <a:t>PSA targets regularly stressed increasing numbers of participants into drug treatment.</a:t>
            </a:r>
          </a:p>
          <a:p>
            <a:endParaRPr lang="en-GB">
              <a:latin typeface="Franklin Gothic Medium" pitchFamily="34" charset="0"/>
            </a:endParaRPr>
          </a:p>
          <a:p>
            <a:r>
              <a:rPr lang="en-GB">
                <a:latin typeface="Franklin Gothic Medium" pitchFamily="34" charset="0"/>
              </a:rPr>
              <a:t>Diverting offenders into treatment e.g via the DIP </a:t>
            </a:r>
          </a:p>
          <a:p>
            <a:r>
              <a:rPr lang="en-GB" sz="1200">
                <a:latin typeface="Franklin Gothic Medium" pitchFamily="34" charset="0"/>
              </a:rPr>
              <a:t>(graph published in the 2008 Drugs Strategy document “Drugs: protecting families &amp; communities”)</a:t>
            </a:r>
            <a:r>
              <a:rPr lang="en-GB">
                <a:latin typeface="Franklin Gothic Medium" pitchFamily="34" charset="0"/>
              </a:rPr>
              <a:t> </a:t>
            </a:r>
          </a:p>
          <a:p>
            <a:endParaRPr lang="en-GB">
              <a:latin typeface="Franklin Gothic Medium" pitchFamily="34" charset="0"/>
            </a:endParaRPr>
          </a:p>
        </p:txBody>
      </p:sp>
      <p:pic>
        <p:nvPicPr>
          <p:cNvPr id="29699" name="Picture 3"/>
          <p:cNvPicPr>
            <a:picLocks noChangeAspect="1" noChangeArrowheads="1"/>
          </p:cNvPicPr>
          <p:nvPr/>
        </p:nvPicPr>
        <p:blipFill>
          <a:blip r:embed="rId3"/>
          <a:srcRect/>
          <a:stretch>
            <a:fillRect/>
          </a:stretch>
        </p:blipFill>
        <p:spPr bwMode="auto">
          <a:xfrm>
            <a:off x="1476375" y="3500438"/>
            <a:ext cx="5613400" cy="3024187"/>
          </a:xfrm>
          <a:prstGeom prst="rect">
            <a:avLst/>
          </a:prstGeom>
          <a:noFill/>
          <a:ln w="9525">
            <a:no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1998-2008</a:t>
            </a:r>
            <a:endParaRPr lang="en-GB" sz="2400" cap="none" dirty="0"/>
          </a:p>
        </p:txBody>
      </p:sp>
      <p:sp>
        <p:nvSpPr>
          <p:cNvPr id="30722" name="Rectangle 2"/>
          <p:cNvSpPr>
            <a:spLocks noChangeArrowheads="1"/>
          </p:cNvSpPr>
          <p:nvPr/>
        </p:nvSpPr>
        <p:spPr bwMode="auto">
          <a:xfrm>
            <a:off x="395288" y="1844675"/>
            <a:ext cx="8353425" cy="4340225"/>
          </a:xfrm>
          <a:prstGeom prst="rect">
            <a:avLst/>
          </a:prstGeom>
          <a:noFill/>
          <a:ln w="9525">
            <a:noFill/>
            <a:miter lim="800000"/>
            <a:headEnd/>
            <a:tailEnd/>
          </a:ln>
        </p:spPr>
        <p:txBody>
          <a:bodyPr>
            <a:spAutoFit/>
          </a:bodyPr>
          <a:lstStyle/>
          <a:p>
            <a:r>
              <a:rPr lang="en-GB">
                <a:latin typeface="Franklin Gothic Medium" pitchFamily="34" charset="0"/>
              </a:rPr>
              <a:t>A move away from an emphasis on health towards concentrating on the drugs-crime link.</a:t>
            </a:r>
          </a:p>
          <a:p>
            <a:r>
              <a:rPr lang="en-GB" sz="1200">
                <a:latin typeface="Franklin Gothic Medium" pitchFamily="34" charset="0"/>
              </a:rPr>
              <a:t>Gerry STIMSON (2000) ‘Blair declares war’: the unhealthy state of British drug policy. </a:t>
            </a:r>
            <a:r>
              <a:rPr lang="en-GB" sz="1200" i="1">
                <a:latin typeface="Franklin Gothic Medium" pitchFamily="34" charset="0"/>
              </a:rPr>
              <a:t>International Journal of Drug Policy, 11/4</a:t>
            </a:r>
            <a:r>
              <a:rPr lang="en-GB" sz="1200" b="1" i="1">
                <a:latin typeface="Franklin Gothic Medium" pitchFamily="34" charset="0"/>
              </a:rPr>
              <a:t>, 259-264.</a:t>
            </a:r>
          </a:p>
          <a:p>
            <a:endParaRPr lang="en-GB" sz="1200" b="1" i="1">
              <a:latin typeface="Franklin Gothic Medium" pitchFamily="34" charset="0"/>
            </a:endParaRPr>
          </a:p>
          <a:p>
            <a:r>
              <a:rPr lang="en-GB">
                <a:latin typeface="Franklin Gothic Medium" pitchFamily="34" charset="0"/>
              </a:rPr>
              <a:t>Effects of policy on services:</a:t>
            </a:r>
          </a:p>
          <a:p>
            <a:r>
              <a:rPr lang="en-GB">
                <a:latin typeface="Franklin Gothic Medium" pitchFamily="34" charset="0"/>
              </a:rPr>
              <a:t>vastly increased numbers in treatment </a:t>
            </a:r>
          </a:p>
          <a:p>
            <a:r>
              <a:rPr lang="en-GB">
                <a:latin typeface="Franklin Gothic Medium" pitchFamily="34" charset="0"/>
              </a:rPr>
              <a:t>Increases in numbers prescribed OST and speed of access</a:t>
            </a:r>
          </a:p>
          <a:p>
            <a:endParaRPr lang="en-GB">
              <a:latin typeface="Franklin Gothic Medium" pitchFamily="34" charset="0"/>
            </a:endParaRPr>
          </a:p>
          <a:p>
            <a:r>
              <a:rPr lang="en-GB">
                <a:latin typeface="Franklin Gothic Medium" pitchFamily="34" charset="0"/>
              </a:rPr>
              <a:t>But still contentious</a:t>
            </a:r>
          </a:p>
          <a:p>
            <a:r>
              <a:rPr lang="en-GB">
                <a:latin typeface="Franklin Gothic Medium" pitchFamily="34" charset="0"/>
              </a:rPr>
              <a:t>Doses too low? </a:t>
            </a:r>
          </a:p>
          <a:p>
            <a:r>
              <a:rPr lang="en-GB" sz="1200">
                <a:latin typeface="Franklin Gothic Medium" pitchFamily="34" charset="0"/>
              </a:rPr>
              <a:t>(NTA National Prescribing Audit 2006)</a:t>
            </a:r>
          </a:p>
          <a:p>
            <a:endParaRPr lang="en-GB" sz="1200">
              <a:latin typeface="Franklin Gothic Medium" pitchFamily="34" charset="0"/>
            </a:endParaRPr>
          </a:p>
          <a:p>
            <a:r>
              <a:rPr lang="en-GB">
                <a:latin typeface="Franklin Gothic Medium" pitchFamily="34" charset="0"/>
              </a:rPr>
              <a:t>Debates about whether methadone prescription is effectively reducing harms</a:t>
            </a:r>
          </a:p>
          <a:p>
            <a:r>
              <a:rPr lang="en-GB" sz="1200">
                <a:latin typeface="Franklin Gothic Medium" pitchFamily="34" charset="0"/>
              </a:rPr>
              <a:t>e.g. McKeganey &amp; Bryce vs. O’Hare &amp; Nelles NTDC 2006</a:t>
            </a:r>
          </a:p>
          <a:p>
            <a:endParaRPr lang="en-GB" sz="1200">
              <a:latin typeface="Franklin Gothic Medium" pitchFamily="34" charset="0"/>
            </a:endParaRPr>
          </a:p>
          <a:p>
            <a:r>
              <a:rPr lang="en-GB">
                <a:latin typeface="Franklin Gothic Medium" pitchFamily="34" charset="0"/>
              </a:rPr>
              <a:t>Old tensions and debates continue (especially maintenance vs withdrawal)</a:t>
            </a:r>
          </a:p>
          <a:p>
            <a:r>
              <a:rPr lang="en-GB" sz="1200">
                <a:latin typeface="Franklin Gothic Medium" pitchFamily="34" charset="0"/>
              </a:rPr>
              <a:t>Alex Mold (2008) Heroin – the Treatment of Addiction in Twentieth Century Britain,  DeKalb IL, North Illinois University Press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2008-2012</a:t>
            </a:r>
            <a:endParaRPr lang="en-GB" sz="2400" cap="none" dirty="0"/>
          </a:p>
        </p:txBody>
      </p:sp>
      <p:sp>
        <p:nvSpPr>
          <p:cNvPr id="31746" name="Rectangle 2"/>
          <p:cNvSpPr>
            <a:spLocks noChangeArrowheads="1"/>
          </p:cNvSpPr>
          <p:nvPr/>
        </p:nvSpPr>
        <p:spPr bwMode="auto">
          <a:xfrm>
            <a:off x="611188" y="1844675"/>
            <a:ext cx="8137525" cy="3416300"/>
          </a:xfrm>
          <a:prstGeom prst="rect">
            <a:avLst/>
          </a:prstGeom>
          <a:noFill/>
          <a:ln w="9525">
            <a:noFill/>
            <a:miter lim="800000"/>
            <a:headEnd/>
            <a:tailEnd/>
          </a:ln>
        </p:spPr>
        <p:txBody>
          <a:bodyPr>
            <a:spAutoFit/>
          </a:bodyPr>
          <a:lstStyle/>
          <a:p>
            <a:endParaRPr lang="en-GB">
              <a:latin typeface="Franklin Gothic Medium" pitchFamily="34" charset="0"/>
            </a:endParaRPr>
          </a:p>
          <a:p>
            <a:endParaRPr lang="en-GB">
              <a:latin typeface="Franklin Gothic Medium" pitchFamily="34" charset="0"/>
            </a:endParaRPr>
          </a:p>
          <a:p>
            <a:r>
              <a:rPr lang="en-GB">
                <a:latin typeface="Franklin Gothic Medium" pitchFamily="34" charset="0"/>
              </a:rPr>
              <a:t>The 2008 Drug Strategy formulates the following aim:</a:t>
            </a:r>
          </a:p>
          <a:p>
            <a:r>
              <a:rPr lang="en-GB">
                <a:latin typeface="Franklin Gothic Medium" pitchFamily="34" charset="0"/>
              </a:rPr>
              <a:t>“that those who do use drugs not only enter treatment, but complete it and re-establish their lives; and that communities are free of drug-related crime, anti-social behaviour and the fear these cause . . . . (which will mean dealing) “with the problems in societies, communities and families that can make people susceptible to drug use, and can act as barriers to recovery.”</a:t>
            </a:r>
          </a:p>
          <a:p>
            <a:endParaRPr lang="en-GB">
              <a:latin typeface="Franklin Gothic Medium" pitchFamily="34" charset="0"/>
            </a:endParaRPr>
          </a:p>
          <a:p>
            <a:r>
              <a:rPr lang="en-GB">
                <a:latin typeface="Franklin Gothic Medium" pitchFamily="34" charset="0"/>
              </a:rPr>
              <a:t>UKDPC Recovery Consensus Group (2008):</a:t>
            </a:r>
          </a:p>
          <a:p>
            <a:endParaRPr lang="en-GB">
              <a:latin typeface="Franklin Gothic Medium" pitchFamily="34" charset="0"/>
            </a:endParaRPr>
          </a:p>
          <a:p>
            <a:endParaRPr lang="en-GB">
              <a:latin typeface="Franklin Gothic Medium" pitchFamily="34" charset="0"/>
            </a:endParaRPr>
          </a:p>
        </p:txBody>
      </p:sp>
      <p:sp>
        <p:nvSpPr>
          <p:cNvPr id="31747" name="TextBox 3"/>
          <p:cNvSpPr txBox="1">
            <a:spLocks noChangeArrowheads="1"/>
          </p:cNvSpPr>
          <p:nvPr/>
        </p:nvSpPr>
        <p:spPr bwMode="auto">
          <a:xfrm>
            <a:off x="684213" y="1916113"/>
            <a:ext cx="722312" cy="369887"/>
          </a:xfrm>
          <a:prstGeom prst="rect">
            <a:avLst/>
          </a:prstGeom>
          <a:noFill/>
          <a:ln w="9525">
            <a:noFill/>
            <a:miter lim="800000"/>
            <a:headEnd/>
            <a:tailEnd/>
          </a:ln>
        </p:spPr>
        <p:txBody>
          <a:bodyPr wrap="none">
            <a:spAutoFit/>
          </a:bodyPr>
          <a:lstStyle/>
          <a:p>
            <a:r>
              <a:rPr lang="en-GB" b="1">
                <a:latin typeface="Franklin Gothic Medium" pitchFamily="34" charset="0"/>
              </a:rPr>
              <a:t>2008</a:t>
            </a:r>
          </a:p>
        </p:txBody>
      </p:sp>
      <p:sp>
        <p:nvSpPr>
          <p:cNvPr id="31748" name="Rectangle 4"/>
          <p:cNvSpPr>
            <a:spLocks noChangeArrowheads="1"/>
          </p:cNvSpPr>
          <p:nvPr/>
        </p:nvSpPr>
        <p:spPr bwMode="auto">
          <a:xfrm>
            <a:off x="611188" y="4652963"/>
            <a:ext cx="7705725" cy="954087"/>
          </a:xfrm>
          <a:prstGeom prst="rect">
            <a:avLst/>
          </a:prstGeom>
          <a:noFill/>
          <a:ln w="9525">
            <a:noFill/>
            <a:miter lim="800000"/>
            <a:headEnd/>
            <a:tailEnd/>
          </a:ln>
        </p:spPr>
        <p:txBody>
          <a:bodyPr>
            <a:spAutoFit/>
          </a:bodyPr>
          <a:lstStyle/>
          <a:p>
            <a:r>
              <a:rPr lang="en-GB" sz="1400">
                <a:latin typeface="Franklin Gothic Medium" pitchFamily="34" charset="0"/>
              </a:rPr>
              <a:t>Recovery is about the accrual of positive benefits, not just reducing or removing harms caused by substance use. </a:t>
            </a:r>
          </a:p>
          <a:p>
            <a:endParaRPr lang="en-GB" sz="1400">
              <a:latin typeface="Franklin Gothic Medium" pitchFamily="34" charset="0"/>
            </a:endParaRPr>
          </a:p>
          <a:p>
            <a:endParaRPr lang="en-GB" sz="1400">
              <a:latin typeface="Franklin Gothic Medium" pitchFamily="34" charset="0"/>
            </a:endParaRPr>
          </a:p>
        </p:txBody>
      </p:sp>
      <p:sp>
        <p:nvSpPr>
          <p:cNvPr id="31749" name="Rectangle 5"/>
          <p:cNvSpPr>
            <a:spLocks noChangeArrowheads="1"/>
          </p:cNvSpPr>
          <p:nvPr/>
        </p:nvSpPr>
        <p:spPr bwMode="auto">
          <a:xfrm>
            <a:off x="611188" y="5157788"/>
            <a:ext cx="7416800" cy="738187"/>
          </a:xfrm>
          <a:prstGeom prst="rect">
            <a:avLst/>
          </a:prstGeom>
          <a:noFill/>
          <a:ln w="9525">
            <a:noFill/>
            <a:miter lim="800000"/>
            <a:headEnd/>
            <a:tailEnd/>
          </a:ln>
        </p:spPr>
        <p:txBody>
          <a:bodyPr>
            <a:spAutoFit/>
          </a:bodyPr>
          <a:lstStyle/>
          <a:p>
            <a:r>
              <a:rPr lang="en-GB" sz="1400">
                <a:latin typeface="Franklin Gothic Medium" pitchFamily="34" charset="0"/>
              </a:rPr>
              <a:t>“The process of recovery from problematic substance use is characterised by voluntarily-sustained control over substance use which maximises health and wellbeing and participation in the rights, roles and responsibilities of society”</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Research, Policy, Practice, Outcomes</a:t>
            </a:r>
            <a:endParaRPr lang="en-GB" sz="2400" cap="none" dirty="0"/>
          </a:p>
        </p:txBody>
      </p:sp>
      <p:sp>
        <p:nvSpPr>
          <p:cNvPr id="3" name="TextBox 2"/>
          <p:cNvSpPr txBox="1"/>
          <p:nvPr/>
        </p:nvSpPr>
        <p:spPr>
          <a:xfrm>
            <a:off x="611188" y="2133600"/>
            <a:ext cx="7489825" cy="2060575"/>
          </a:xfrm>
          <a:prstGeom prst="rect">
            <a:avLst/>
          </a:prstGeom>
          <a:noFill/>
        </p:spPr>
        <p:txBody>
          <a:bodyPr>
            <a:spAutoFit/>
          </a:bodyPr>
          <a:lstStyle/>
          <a:p>
            <a:pPr fontAlgn="auto">
              <a:spcBef>
                <a:spcPts val="0"/>
              </a:spcBef>
              <a:spcAft>
                <a:spcPts val="0"/>
              </a:spcAft>
              <a:defRPr/>
            </a:pPr>
            <a:r>
              <a:rPr lang="en-GB" dirty="0">
                <a:latin typeface="+mn-lt"/>
              </a:rPr>
              <a:t>No neat rational relationship between any of these:</a:t>
            </a:r>
          </a:p>
          <a:p>
            <a:pPr fontAlgn="auto">
              <a:spcBef>
                <a:spcPts val="0"/>
              </a:spcBef>
              <a:spcAft>
                <a:spcPts val="0"/>
              </a:spcAft>
              <a:defRPr/>
            </a:pPr>
            <a:endParaRPr lang="en-GB" dirty="0">
              <a:latin typeface="+mn-lt"/>
            </a:endParaRPr>
          </a:p>
          <a:p>
            <a:pPr marL="265113" indent="-265113" fontAlgn="auto">
              <a:spcBef>
                <a:spcPts val="0"/>
              </a:spcBef>
              <a:spcAft>
                <a:spcPts val="1200"/>
              </a:spcAft>
              <a:buFont typeface="Arial" pitchFamily="34" charset="0"/>
              <a:buChar char="•"/>
              <a:defRPr/>
            </a:pPr>
            <a:r>
              <a:rPr lang="en-GB" dirty="0">
                <a:latin typeface="+mn-lt"/>
              </a:rPr>
              <a:t>Prevalence/scheduling (Stevens)</a:t>
            </a:r>
          </a:p>
          <a:p>
            <a:pPr marL="265113" indent="-265113" fontAlgn="auto">
              <a:spcBef>
                <a:spcPts val="0"/>
              </a:spcBef>
              <a:spcAft>
                <a:spcPts val="1200"/>
              </a:spcAft>
              <a:buFont typeface="Arial" pitchFamily="34" charset="0"/>
              <a:buChar char="•"/>
              <a:defRPr/>
            </a:pPr>
            <a:r>
              <a:rPr lang="en-GB" dirty="0">
                <a:latin typeface="+mn-lt"/>
              </a:rPr>
              <a:t>Controlled drinking </a:t>
            </a:r>
            <a:r>
              <a:rPr lang="en-GB" dirty="0" err="1">
                <a:latin typeface="+mn-lt"/>
              </a:rPr>
              <a:t>vs</a:t>
            </a:r>
            <a:r>
              <a:rPr lang="en-GB" dirty="0">
                <a:latin typeface="+mn-lt"/>
              </a:rPr>
              <a:t> abstinence outcomes independent of treatment advice (</a:t>
            </a:r>
            <a:r>
              <a:rPr lang="en-GB" dirty="0" err="1">
                <a:latin typeface="+mn-lt"/>
              </a:rPr>
              <a:t>Sobells</a:t>
            </a:r>
            <a:r>
              <a:rPr lang="en-GB" dirty="0">
                <a:latin typeface="+mn-lt"/>
              </a:rPr>
              <a:t>)</a:t>
            </a:r>
          </a:p>
          <a:p>
            <a:pPr marL="265113" indent="-265113" fontAlgn="auto">
              <a:spcBef>
                <a:spcPts val="0"/>
              </a:spcBef>
              <a:spcAft>
                <a:spcPts val="1200"/>
              </a:spcAft>
              <a:buFont typeface="Arial" pitchFamily="34" charset="0"/>
              <a:buChar char="•"/>
              <a:defRPr/>
            </a:pPr>
            <a:r>
              <a:rPr lang="en-GB" dirty="0">
                <a:latin typeface="+mn-lt"/>
              </a:rPr>
              <a:t>Ideas that fit, discourse coalitions (Stevens)</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Policy into Practice</a:t>
            </a:r>
            <a:endParaRPr lang="en-GB" sz="2400" cap="none" dirty="0"/>
          </a:p>
        </p:txBody>
      </p:sp>
      <p:sp>
        <p:nvSpPr>
          <p:cNvPr id="3" name="Rectangle 2"/>
          <p:cNvSpPr/>
          <p:nvPr/>
        </p:nvSpPr>
        <p:spPr>
          <a:xfrm>
            <a:off x="395288" y="2060575"/>
            <a:ext cx="8137525" cy="3140075"/>
          </a:xfrm>
          <a:prstGeom prst="rect">
            <a:avLst/>
          </a:prstGeom>
        </p:spPr>
        <p:txBody>
          <a:bodyPr>
            <a:spAutoFit/>
          </a:bodyPr>
          <a:lstStyle/>
          <a:p>
            <a:pPr fontAlgn="auto">
              <a:spcBef>
                <a:spcPts val="0"/>
              </a:spcBef>
              <a:spcAft>
                <a:spcPts val="0"/>
              </a:spcAft>
              <a:defRPr/>
            </a:pPr>
            <a:r>
              <a:rPr lang="en-GB" dirty="0">
                <a:latin typeface="+mn-lt"/>
              </a:rPr>
              <a:t>2010 drug strategy claims:</a:t>
            </a:r>
          </a:p>
          <a:p>
            <a:pPr fontAlgn="auto">
              <a:spcBef>
                <a:spcPts val="0"/>
              </a:spcBef>
              <a:spcAft>
                <a:spcPts val="0"/>
              </a:spcAft>
              <a:defRPr/>
            </a:pPr>
            <a:r>
              <a:rPr lang="en-GB" dirty="0">
                <a:latin typeface="+mn-lt"/>
              </a:rPr>
              <a:t>“a fundamentally different approach” “an entirely new ambition”</a:t>
            </a:r>
          </a:p>
          <a:p>
            <a:pPr fontAlgn="auto">
              <a:spcBef>
                <a:spcPts val="0"/>
              </a:spcBef>
              <a:spcAft>
                <a:spcPts val="0"/>
              </a:spcAft>
              <a:defRPr/>
            </a:pPr>
            <a:r>
              <a:rPr lang="en-GB" dirty="0">
                <a:latin typeface="+mn-lt"/>
              </a:rPr>
              <a:t>“Recovery involves three overarching principles – wellbeing, citizenship, and freedom from dependence. It is an individual, person-centred journey.”</a:t>
            </a:r>
          </a:p>
          <a:p>
            <a:pPr fontAlgn="auto">
              <a:spcBef>
                <a:spcPts val="0"/>
              </a:spcBef>
              <a:spcAft>
                <a:spcPts val="0"/>
              </a:spcAft>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2012 Review of drug strategy</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RODT Group Report 2012 Medication in Recovery – re-orienting drug dependence treatment</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UKDPC 2012 Commissioning for increased recovery (seminar report)</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2012 strategy review</a:t>
            </a:r>
            <a:endParaRPr lang="en-GB" sz="2400" cap="none" dirty="0"/>
          </a:p>
        </p:txBody>
      </p:sp>
      <p:sp>
        <p:nvSpPr>
          <p:cNvPr id="3" name="Rectangle 2"/>
          <p:cNvSpPr/>
          <p:nvPr/>
        </p:nvSpPr>
        <p:spPr>
          <a:xfrm>
            <a:off x="539750" y="1989138"/>
            <a:ext cx="7658100" cy="3970337"/>
          </a:xfrm>
          <a:prstGeom prst="rect">
            <a:avLst/>
          </a:prstGeom>
        </p:spPr>
        <p:txBody>
          <a:bodyPr wrap="none">
            <a:spAutoFit/>
          </a:bodyPr>
          <a:lstStyle/>
          <a:p>
            <a:pPr marL="265113" indent="-265113" fontAlgn="auto">
              <a:spcBef>
                <a:spcPts val="0"/>
              </a:spcBef>
              <a:spcAft>
                <a:spcPts val="0"/>
              </a:spcAft>
              <a:buFont typeface="Arial" pitchFamily="34" charset="0"/>
              <a:buChar char="•"/>
              <a:defRPr/>
            </a:pPr>
            <a:r>
              <a:rPr lang="en-GB" dirty="0">
                <a:latin typeface="+mn-lt"/>
              </a:rPr>
              <a:t>“being drug free is now the clear end goal.” </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Recovery Partnership, RODT Expert group, ACMD Recovery committee</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Payment by results (PBR) piloted</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Next year:</a:t>
            </a:r>
          </a:p>
          <a:p>
            <a:pPr fontAlgn="auto">
              <a:spcBef>
                <a:spcPts val="0"/>
              </a:spcBef>
              <a:spcAft>
                <a:spcPts val="0"/>
              </a:spcAft>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Recovery beyond the treatment system (employers, landlords, education)</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Challenging stigma</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Opportunities for ‘joined-up’ treatment</a:t>
            </a:r>
          </a:p>
          <a:p>
            <a:pPr fontAlgn="auto">
              <a:spcBef>
                <a:spcPts val="0"/>
              </a:spcBef>
              <a:spcAft>
                <a:spcPts val="0"/>
              </a:spcAft>
              <a:defRPr/>
            </a:pPr>
            <a:endParaRPr lang="en-GB" dirty="0">
              <a:latin typeface="+mn-lt"/>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sz="2400" cap="none" dirty="0" smtClean="0"/>
              <a:t>RODT report: Medication in Recovery  </a:t>
            </a:r>
            <a:endParaRPr lang="en-GB" sz="2400" cap="none" dirty="0"/>
          </a:p>
        </p:txBody>
      </p:sp>
      <p:sp>
        <p:nvSpPr>
          <p:cNvPr id="3" name="TextBox 2"/>
          <p:cNvSpPr txBox="1"/>
          <p:nvPr/>
        </p:nvSpPr>
        <p:spPr>
          <a:xfrm>
            <a:off x="539750" y="1989138"/>
            <a:ext cx="8064500" cy="2862262"/>
          </a:xfrm>
          <a:prstGeom prst="rect">
            <a:avLst/>
          </a:prstGeom>
          <a:noFill/>
        </p:spPr>
        <p:txBody>
          <a:bodyPr>
            <a:spAutoFit/>
          </a:bodyPr>
          <a:lstStyle/>
          <a:p>
            <a:pPr marL="265113" indent="-265113" fontAlgn="auto">
              <a:spcBef>
                <a:spcPts val="0"/>
              </a:spcBef>
              <a:spcAft>
                <a:spcPts val="0"/>
              </a:spcAft>
              <a:buFont typeface="Arial" pitchFamily="34" charset="0"/>
              <a:buChar char="•"/>
              <a:defRPr/>
            </a:pPr>
            <a:r>
              <a:rPr lang="en-GB" dirty="0">
                <a:latin typeface="+mn-lt"/>
              </a:rPr>
              <a:t>Phasing (engagement, preparation, active change, completion) and layering (standard, enhanced, intensive) of treatment</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Building recovery capital</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Keeping OST oriented to maintenance but building in recovery opportunities </a:t>
            </a:r>
          </a:p>
          <a:p>
            <a:pPr marL="265113" indent="-265113" fontAlgn="auto">
              <a:spcBef>
                <a:spcPts val="0"/>
              </a:spcBef>
              <a:spcAft>
                <a:spcPts val="0"/>
              </a:spcAft>
              <a:buFont typeface="Arial" pitchFamily="34" charset="0"/>
              <a:buChar char="•"/>
              <a:defRPr/>
            </a:pPr>
            <a:endParaRPr lang="en-GB" dirty="0">
              <a:latin typeface="+mn-lt"/>
            </a:endParaRPr>
          </a:p>
          <a:p>
            <a:pPr marL="265113" indent="-265113" fontAlgn="auto">
              <a:spcBef>
                <a:spcPts val="0"/>
              </a:spcBef>
              <a:spcAft>
                <a:spcPts val="0"/>
              </a:spcAft>
              <a:buFont typeface="Arial" pitchFamily="34" charset="0"/>
              <a:buChar char="•"/>
              <a:defRPr/>
            </a:pPr>
            <a:r>
              <a:rPr lang="en-GB" dirty="0">
                <a:latin typeface="+mn-lt"/>
              </a:rPr>
              <a:t>Links with local mutual aid and peer-based support</a:t>
            </a:r>
          </a:p>
          <a:p>
            <a:pPr marL="265113" indent="-265113" fontAlgn="auto">
              <a:spcBef>
                <a:spcPts val="0"/>
              </a:spcBef>
              <a:spcAft>
                <a:spcPts val="0"/>
              </a:spcAft>
              <a:buFont typeface="Arial" pitchFamily="34" charset="0"/>
              <a:buChar char="•"/>
              <a:defRPr/>
            </a:pPr>
            <a:endParaRPr lang="en-GB" dirty="0">
              <a:latin typeface="+mn-lt"/>
            </a:endParaRPr>
          </a:p>
          <a:p>
            <a:pPr fontAlgn="auto">
              <a:spcBef>
                <a:spcPts val="0"/>
              </a:spcBef>
              <a:spcAft>
                <a:spcPts val="0"/>
              </a:spcAft>
              <a:defRPr/>
            </a:pPr>
            <a:endParaRPr lang="en-GB" dirty="0">
              <a:latin typeface="+mn-lt"/>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cap="none" dirty="0" smtClean="0"/>
              <a:t>So what is new?</a:t>
            </a:r>
            <a:endParaRPr lang="en-GB" cap="none" dirty="0"/>
          </a:p>
        </p:txBody>
      </p:sp>
      <p:sp>
        <p:nvSpPr>
          <p:cNvPr id="35842" name="TextBox 2"/>
          <p:cNvSpPr txBox="1">
            <a:spLocks noChangeArrowheads="1"/>
          </p:cNvSpPr>
          <p:nvPr/>
        </p:nvSpPr>
        <p:spPr bwMode="auto">
          <a:xfrm>
            <a:off x="684213" y="1989138"/>
            <a:ext cx="7343775" cy="4032250"/>
          </a:xfrm>
          <a:prstGeom prst="rect">
            <a:avLst/>
          </a:prstGeom>
          <a:noFill/>
          <a:ln w="9525">
            <a:noFill/>
            <a:miter lim="800000"/>
            <a:headEnd/>
            <a:tailEnd/>
          </a:ln>
        </p:spPr>
        <p:txBody>
          <a:bodyPr>
            <a:spAutoFit/>
          </a:bodyPr>
          <a:lstStyle/>
          <a:p>
            <a:pPr marL="285750" indent="-285750">
              <a:spcAft>
                <a:spcPts val="600"/>
              </a:spcAft>
              <a:buFont typeface="Arial" charset="0"/>
              <a:buChar char="•"/>
            </a:pPr>
            <a:r>
              <a:rPr lang="en-GB">
                <a:latin typeface="Franklin Gothic Medium" pitchFamily="34" charset="0"/>
              </a:rPr>
              <a:t>Can be seen as another swing of the pendulum.</a:t>
            </a:r>
          </a:p>
          <a:p>
            <a:pPr marL="285750" indent="-285750">
              <a:spcAft>
                <a:spcPts val="600"/>
              </a:spcAft>
              <a:buFont typeface="Arial" charset="0"/>
              <a:buChar char="•"/>
            </a:pPr>
            <a:r>
              <a:rPr lang="en-GB">
                <a:latin typeface="Franklin Gothic Medium" pitchFamily="34" charset="0"/>
              </a:rPr>
              <a:t>Tension around maintenance and HR vs abstinence nothing new.</a:t>
            </a:r>
          </a:p>
          <a:p>
            <a:pPr marL="285750" indent="-285750">
              <a:spcAft>
                <a:spcPts val="600"/>
              </a:spcAft>
              <a:buFont typeface="Arial" charset="0"/>
              <a:buChar char="•"/>
            </a:pPr>
            <a:r>
              <a:rPr lang="en-GB">
                <a:latin typeface="Franklin Gothic Medium" pitchFamily="34" charset="0"/>
              </a:rPr>
              <a:t>Relationship between scientific evidence and policy as dicey as ever.</a:t>
            </a:r>
          </a:p>
          <a:p>
            <a:pPr marL="285750" indent="-285750">
              <a:spcAft>
                <a:spcPts val="600"/>
              </a:spcAft>
              <a:buFont typeface="Arial" charset="0"/>
              <a:buChar char="•"/>
            </a:pPr>
            <a:endParaRPr lang="en-GB">
              <a:latin typeface="Franklin Gothic Medium" pitchFamily="34" charset="0"/>
            </a:endParaRPr>
          </a:p>
          <a:p>
            <a:pPr marL="285750" indent="-285750">
              <a:spcAft>
                <a:spcPts val="600"/>
              </a:spcAft>
              <a:buFont typeface="Arial" charset="0"/>
              <a:buChar char="•"/>
            </a:pPr>
            <a:endParaRPr lang="en-GB">
              <a:latin typeface="Franklin Gothic Medium" pitchFamily="34" charset="0"/>
            </a:endParaRPr>
          </a:p>
          <a:p>
            <a:pPr marL="285750" indent="-285750">
              <a:spcAft>
                <a:spcPts val="600"/>
              </a:spcAft>
              <a:buFont typeface="Arial" charset="0"/>
              <a:buChar char="•"/>
            </a:pPr>
            <a:r>
              <a:rPr lang="en-GB">
                <a:latin typeface="Franklin Gothic Medium" pitchFamily="34" charset="0"/>
              </a:rPr>
              <a:t>Potential narrowing of the gulf between treatment and rehabilitation which has existed since Brain 2</a:t>
            </a:r>
          </a:p>
          <a:p>
            <a:pPr marL="285750" indent="-285750">
              <a:spcAft>
                <a:spcPts val="600"/>
              </a:spcAft>
              <a:buFont typeface="Arial" charset="0"/>
              <a:buChar char="•"/>
            </a:pPr>
            <a:r>
              <a:rPr lang="en-GB">
                <a:latin typeface="Franklin Gothic Medium" pitchFamily="34" charset="0"/>
              </a:rPr>
              <a:t>Grassroots popular movement may have a significant impact.</a:t>
            </a:r>
          </a:p>
          <a:p>
            <a:pPr marL="285750" indent="-285750">
              <a:spcAft>
                <a:spcPts val="600"/>
              </a:spcAft>
              <a:buFont typeface="Arial" charset="0"/>
              <a:buChar char="•"/>
            </a:pPr>
            <a:r>
              <a:rPr lang="en-GB">
                <a:latin typeface="Franklin Gothic Medium" pitchFamily="34" charset="0"/>
              </a:rPr>
              <a:t>It is possible that maintenance on OST and what is referred to as ‘full recovery’ may come to be seen as compatible or even complementary.</a:t>
            </a:r>
          </a:p>
          <a:p>
            <a:pPr marL="285750" indent="-285750">
              <a:spcAft>
                <a:spcPts val="600"/>
              </a:spcAft>
              <a:buFont typeface="Arial" charset="0"/>
              <a:buChar char="•"/>
            </a:pPr>
            <a:r>
              <a:rPr lang="en-GB">
                <a:latin typeface="Franklin Gothic Medium" pitchFamily="34" charset="0"/>
              </a:rPr>
              <a:t>‘More research is needed.’</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T</a:t>
            </a:r>
            <a:r>
              <a:rPr lang="en-GB" cap="none" dirty="0" smtClean="0"/>
              <a:t>he Recovery Community in the UK</a:t>
            </a:r>
            <a:endParaRPr lang="en-GB" dirty="0"/>
          </a:p>
        </p:txBody>
      </p:sp>
      <p:sp>
        <p:nvSpPr>
          <p:cNvPr id="15362" name="TextBox 2"/>
          <p:cNvSpPr txBox="1">
            <a:spLocks noChangeArrowheads="1"/>
          </p:cNvSpPr>
          <p:nvPr/>
        </p:nvSpPr>
        <p:spPr bwMode="auto">
          <a:xfrm>
            <a:off x="971550" y="1989138"/>
            <a:ext cx="7129463" cy="4246562"/>
          </a:xfrm>
          <a:prstGeom prst="rect">
            <a:avLst/>
          </a:prstGeom>
          <a:noFill/>
          <a:ln w="9525">
            <a:noFill/>
            <a:miter lim="800000"/>
            <a:headEnd/>
            <a:tailEnd/>
          </a:ln>
        </p:spPr>
        <p:txBody>
          <a:bodyPr>
            <a:spAutoFit/>
          </a:bodyPr>
          <a:lstStyle/>
          <a:p>
            <a:r>
              <a:rPr lang="en-GB" b="1">
                <a:latin typeface="Franklin Gothic Medium" pitchFamily="34" charset="0"/>
              </a:rPr>
              <a:t>Meetings of mutual aid groups</a:t>
            </a:r>
            <a:r>
              <a:rPr lang="en-GB">
                <a:latin typeface="Franklin Gothic Medium" pitchFamily="34" charset="0"/>
              </a:rPr>
              <a:t>: Narcotics Anonymous, Cocaine Anonymous, SMART Recovery, Methadone Anonymous</a:t>
            </a:r>
          </a:p>
          <a:p>
            <a:endParaRPr lang="en-GB">
              <a:latin typeface="Franklin Gothic Medium" pitchFamily="34" charset="0"/>
            </a:endParaRPr>
          </a:p>
          <a:p>
            <a:r>
              <a:rPr lang="en-GB" b="1">
                <a:latin typeface="Franklin Gothic Medium" pitchFamily="34" charset="0"/>
              </a:rPr>
              <a:t>Recovery Walks</a:t>
            </a:r>
            <a:r>
              <a:rPr lang="en-GB">
                <a:latin typeface="Franklin Gothic Medium" pitchFamily="34" charset="0"/>
              </a:rPr>
              <a:t>: Liverpool 2009, Glasgow 2010, Cardiff 2011, Brighton 2012, Birmingham 2013</a:t>
            </a:r>
          </a:p>
          <a:p>
            <a:endParaRPr lang="en-GB">
              <a:latin typeface="Franklin Gothic Medium" pitchFamily="34" charset="0"/>
            </a:endParaRPr>
          </a:p>
          <a:p>
            <a:r>
              <a:rPr lang="en-GB" b="1">
                <a:latin typeface="Franklin Gothic Medium" pitchFamily="34" charset="0"/>
              </a:rPr>
              <a:t>Recovery cafés</a:t>
            </a:r>
            <a:r>
              <a:rPr lang="en-GB">
                <a:latin typeface="Franklin Gothic Medium" pitchFamily="34" charset="0"/>
              </a:rPr>
              <a:t>: Glasgow, Edinburgh, Dundee, Bristol, Liverpool, Worcester etc.</a:t>
            </a:r>
          </a:p>
          <a:p>
            <a:endParaRPr lang="en-GB">
              <a:latin typeface="Franklin Gothic Medium" pitchFamily="34" charset="0"/>
            </a:endParaRPr>
          </a:p>
          <a:p>
            <a:r>
              <a:rPr lang="en-GB" b="1">
                <a:latin typeface="Franklin Gothic Medium" pitchFamily="34" charset="0"/>
              </a:rPr>
              <a:t>Recovery website</a:t>
            </a:r>
            <a:r>
              <a:rPr lang="en-GB">
                <a:latin typeface="Franklin Gothic Medium" pitchFamily="34" charset="0"/>
              </a:rPr>
              <a:t>: Wired In </a:t>
            </a:r>
          </a:p>
          <a:p>
            <a:endParaRPr lang="en-GB">
              <a:latin typeface="Franklin Gothic Medium" pitchFamily="34" charset="0"/>
            </a:endParaRPr>
          </a:p>
          <a:p>
            <a:r>
              <a:rPr lang="en-GB" b="1">
                <a:latin typeface="Franklin Gothic Medium" pitchFamily="34" charset="0"/>
              </a:rPr>
              <a:t>Recovery organisations</a:t>
            </a:r>
            <a:r>
              <a:rPr lang="en-GB">
                <a:latin typeface="Franklin Gothic Medium" pitchFamily="34" charset="0"/>
              </a:rPr>
              <a:t>: UK Recovery Federation, Recovery Academy, Recovery is out there (R.I.O.T.)</a:t>
            </a:r>
          </a:p>
          <a:p>
            <a:endParaRPr lang="en-GB">
              <a:latin typeface="Franklin Gothic Medium" pitchFamily="34" charset="0"/>
            </a:endParaRPr>
          </a:p>
          <a:p>
            <a:endParaRPr lang="en-GB">
              <a:latin typeface="Franklin Gothic Medium" pitchFamily="34"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827088" y="1628775"/>
            <a:ext cx="6516687" cy="3694113"/>
          </a:xfrm>
          <a:prstGeom prst="rect">
            <a:avLst/>
          </a:prstGeom>
          <a:noFill/>
          <a:ln w="9525">
            <a:noFill/>
            <a:miter lim="800000"/>
            <a:headEnd/>
            <a:tailEnd/>
          </a:ln>
        </p:spPr>
        <p:txBody>
          <a:bodyPr wrap="none">
            <a:spAutoFit/>
          </a:bodyPr>
          <a:lstStyle/>
          <a:p>
            <a:r>
              <a:rPr lang="en-GB" sz="2000" b="1">
                <a:latin typeface="Franklin Gothic Medium" pitchFamily="34" charset="0"/>
              </a:rPr>
              <a:t>Worcester</a:t>
            </a:r>
          </a:p>
          <a:p>
            <a:endParaRPr lang="en-GB">
              <a:latin typeface="Franklin Gothic Medium" pitchFamily="34" charset="0"/>
            </a:endParaRPr>
          </a:p>
          <a:p>
            <a:r>
              <a:rPr lang="en-GB">
                <a:latin typeface="Franklin Gothic Medium" pitchFamily="34" charset="0"/>
              </a:rPr>
              <a:t>5 SMART meetings (one each weekday)</a:t>
            </a:r>
          </a:p>
          <a:p>
            <a:endParaRPr lang="en-GB">
              <a:latin typeface="Franklin Gothic Medium" pitchFamily="34" charset="0"/>
            </a:endParaRPr>
          </a:p>
          <a:p>
            <a:r>
              <a:rPr lang="en-GB">
                <a:latin typeface="Franklin Gothic Medium" pitchFamily="34" charset="0"/>
              </a:rPr>
              <a:t>2 Narcotics Anonymous meetings weekly</a:t>
            </a:r>
          </a:p>
          <a:p>
            <a:endParaRPr lang="en-GB">
              <a:latin typeface="Franklin Gothic Medium" pitchFamily="34" charset="0"/>
            </a:endParaRPr>
          </a:p>
          <a:p>
            <a:r>
              <a:rPr lang="en-GB">
                <a:latin typeface="Franklin Gothic Medium" pitchFamily="34" charset="0"/>
              </a:rPr>
              <a:t>5 Alcoholics Anonymous meetings weekly</a:t>
            </a:r>
          </a:p>
          <a:p>
            <a:endParaRPr lang="en-GB">
              <a:latin typeface="Franklin Gothic Medium" pitchFamily="34" charset="0"/>
            </a:endParaRPr>
          </a:p>
          <a:p>
            <a:r>
              <a:rPr lang="en-GB">
                <a:latin typeface="Franklin Gothic Medium" pitchFamily="34" charset="0"/>
              </a:rPr>
              <a:t>Recovery café(s)</a:t>
            </a:r>
          </a:p>
          <a:p>
            <a:endParaRPr lang="en-GB">
              <a:latin typeface="Franklin Gothic Medium" pitchFamily="34" charset="0"/>
            </a:endParaRPr>
          </a:p>
          <a:p>
            <a:r>
              <a:rPr lang="en-GB">
                <a:latin typeface="Franklin Gothic Medium" pitchFamily="34" charset="0"/>
              </a:rPr>
              <a:t>“Pathway to recovery” service (CRI)</a:t>
            </a:r>
          </a:p>
          <a:p>
            <a:endParaRPr lang="en-GB">
              <a:latin typeface="Franklin Gothic Medium" pitchFamily="34" charset="0"/>
            </a:endParaRPr>
          </a:p>
          <a:p>
            <a:r>
              <a:rPr lang="en-GB">
                <a:latin typeface="Franklin Gothic Medium" pitchFamily="34" charset="0"/>
              </a:rPr>
              <a:t>Community-based Intensive Day Programme due to start shortly</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611560" y="1412776"/>
          <a:ext cx="763284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17410" name="TextBox 2"/>
          <p:cNvSpPr txBox="1">
            <a:spLocks noChangeArrowheads="1"/>
          </p:cNvSpPr>
          <p:nvPr/>
        </p:nvSpPr>
        <p:spPr bwMode="auto">
          <a:xfrm>
            <a:off x="539750" y="692150"/>
            <a:ext cx="7920038" cy="369888"/>
          </a:xfrm>
          <a:prstGeom prst="rect">
            <a:avLst/>
          </a:prstGeom>
          <a:noFill/>
          <a:ln w="9525">
            <a:noFill/>
            <a:miter lim="800000"/>
            <a:headEnd/>
            <a:tailEnd/>
          </a:ln>
        </p:spPr>
        <p:txBody>
          <a:bodyPr>
            <a:spAutoFit/>
          </a:bodyPr>
          <a:lstStyle/>
          <a:p>
            <a:r>
              <a:rPr lang="en-GB">
                <a:latin typeface="Franklin Gothic Medium" pitchFamily="34" charset="0"/>
              </a:rPr>
              <a:t>Narcotics Anonymous, Cocaine Anonymous, SMART Recovery in the UK 2011</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286000" y="709613"/>
          <a:ext cx="4590256" cy="5311676"/>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cap="none" dirty="0" smtClean="0"/>
              <a:t>Is this new?</a:t>
            </a:r>
            <a:endParaRPr lang="en-GB" cap="none" dirty="0"/>
          </a:p>
        </p:txBody>
      </p:sp>
      <p:sp>
        <p:nvSpPr>
          <p:cNvPr id="3" name="TextBox 2"/>
          <p:cNvSpPr txBox="1"/>
          <p:nvPr/>
        </p:nvSpPr>
        <p:spPr>
          <a:xfrm>
            <a:off x="539750" y="1989138"/>
            <a:ext cx="8135938" cy="4338637"/>
          </a:xfrm>
          <a:prstGeom prst="rect">
            <a:avLst/>
          </a:prstGeom>
          <a:noFill/>
        </p:spPr>
        <p:txBody>
          <a:bodyPr>
            <a:spAutoFit/>
          </a:bodyPr>
          <a:lstStyle/>
          <a:p>
            <a:pPr fontAlgn="auto">
              <a:spcBef>
                <a:spcPts val="0"/>
              </a:spcBef>
              <a:spcAft>
                <a:spcPts val="0"/>
              </a:spcAft>
              <a:defRPr/>
            </a:pPr>
            <a:r>
              <a:rPr lang="en-GB" dirty="0">
                <a:latin typeface="+mn-lt"/>
              </a:rPr>
              <a:t>Answer 1: NO</a:t>
            </a:r>
          </a:p>
          <a:p>
            <a:pPr fontAlgn="auto">
              <a:spcBef>
                <a:spcPts val="0"/>
              </a:spcBef>
              <a:spcAft>
                <a:spcPts val="0"/>
              </a:spcAft>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There have been mutual aid meetings in the UK for a long time (AA since 1949, NA since 1980)</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The current recovery movement is in significant respects reminiscent of the 19</a:t>
            </a:r>
            <a:r>
              <a:rPr lang="en-GB" baseline="30000" dirty="0">
                <a:latin typeface="+mn-lt"/>
              </a:rPr>
              <a:t>th</a:t>
            </a:r>
            <a:r>
              <a:rPr lang="en-GB" dirty="0">
                <a:latin typeface="+mn-lt"/>
              </a:rPr>
              <a:t> century Temperance movement </a:t>
            </a:r>
          </a:p>
          <a:p>
            <a:pPr fontAlgn="auto">
              <a:spcBef>
                <a:spcPts val="0"/>
              </a:spcBef>
              <a:spcAft>
                <a:spcPts val="0"/>
              </a:spcAft>
              <a:defRPr/>
            </a:pPr>
            <a:r>
              <a:rPr lang="en-GB" sz="1200" dirty="0">
                <a:latin typeface="+mn-lt"/>
              </a:rPr>
              <a:t>       (viz. </a:t>
            </a:r>
            <a:r>
              <a:rPr lang="en-US" sz="1200" dirty="0">
                <a:latin typeface="+mn-lt"/>
              </a:rPr>
              <a:t>BERRIDGE, V. (2012) The rise, fall, and revival of recovery in drug policy. </a:t>
            </a:r>
            <a:r>
              <a:rPr lang="en-US" sz="1200" i="1" dirty="0">
                <a:latin typeface="+mn-lt"/>
              </a:rPr>
              <a:t>The Lancet,</a:t>
            </a:r>
            <a:r>
              <a:rPr lang="en-US" sz="1200" dirty="0">
                <a:latin typeface="+mn-lt"/>
              </a:rPr>
              <a:t> 379/9810</a:t>
            </a:r>
            <a:r>
              <a:rPr lang="en-US" sz="1200" b="1" dirty="0">
                <a:latin typeface="+mn-lt"/>
              </a:rPr>
              <a:t>,</a:t>
            </a:r>
            <a:r>
              <a:rPr lang="en-US" sz="1200" dirty="0">
                <a:latin typeface="+mn-lt"/>
              </a:rPr>
              <a:t> 22-23.)</a:t>
            </a:r>
          </a:p>
          <a:p>
            <a:pPr fontAlgn="auto">
              <a:spcBef>
                <a:spcPts val="0"/>
              </a:spcBef>
              <a:spcAft>
                <a:spcPts val="0"/>
              </a:spcAft>
              <a:defRPr/>
            </a:pPr>
            <a:endParaRPr lang="en-US" sz="1200" dirty="0">
              <a:latin typeface="+mn-lt"/>
            </a:endParaRPr>
          </a:p>
          <a:p>
            <a:pPr marL="285750" indent="-285750" fontAlgn="auto">
              <a:spcBef>
                <a:spcPts val="0"/>
              </a:spcBef>
              <a:spcAft>
                <a:spcPts val="0"/>
              </a:spcAft>
              <a:buFont typeface="Arial" pitchFamily="34" charset="0"/>
              <a:buChar char="•"/>
              <a:defRPr/>
            </a:pPr>
            <a:r>
              <a:rPr lang="en-GB" dirty="0">
                <a:latin typeface="+mn-lt"/>
              </a:rPr>
              <a:t>An emphasis on abstention is nothing new, but a return to the pre-Harm Reduction days, in which abstinence was linked with rehabilitation.</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Therapeutic Communities and Minnesota Model centres have focused on reforming character and rebuilding relationships for 50 years or so.</a:t>
            </a:r>
          </a:p>
          <a:p>
            <a:pPr marL="285750" indent="-285750" fontAlgn="auto">
              <a:spcBef>
                <a:spcPts val="0"/>
              </a:spcBef>
              <a:spcAft>
                <a:spcPts val="0"/>
              </a:spcAft>
              <a:buFont typeface="Arial" pitchFamily="34" charset="0"/>
              <a:buChar char="•"/>
              <a:defRPr/>
            </a:pPr>
            <a:endParaRPr lang="en-GB" dirty="0">
              <a:latin typeface="+mn-lt"/>
            </a:endParaRPr>
          </a:p>
          <a:p>
            <a:pPr fontAlgn="auto">
              <a:spcBef>
                <a:spcPts val="0"/>
              </a:spcBef>
              <a:spcAft>
                <a:spcPts val="0"/>
              </a:spcAft>
              <a:defRPr/>
            </a:pPr>
            <a:endParaRPr lang="en-GB" dirty="0">
              <a:latin typeface="+mn-lt"/>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noChangeArrowheads="1"/>
          </p:cNvPicPr>
          <p:nvPr/>
        </p:nvPicPr>
        <p:blipFill>
          <a:blip r:embed="rId3"/>
          <a:srcRect/>
          <a:stretch>
            <a:fillRect/>
          </a:stretch>
        </p:blipFill>
        <p:spPr bwMode="auto">
          <a:xfrm>
            <a:off x="1042988" y="2636838"/>
            <a:ext cx="7345362" cy="3057525"/>
          </a:xfrm>
          <a:prstGeom prst="rect">
            <a:avLst/>
          </a:prstGeom>
          <a:noFill/>
          <a:ln w="9525">
            <a:noFill/>
            <a:miter lim="800000"/>
            <a:headEnd/>
            <a:tailEnd/>
          </a:ln>
        </p:spPr>
      </p:pic>
      <p:pic>
        <p:nvPicPr>
          <p:cNvPr id="20482" name="Picture 4"/>
          <p:cNvPicPr>
            <a:picLocks noChangeAspect="1" noChangeArrowheads="1"/>
          </p:cNvPicPr>
          <p:nvPr/>
        </p:nvPicPr>
        <p:blipFill>
          <a:blip r:embed="rId4"/>
          <a:srcRect/>
          <a:stretch>
            <a:fillRect/>
          </a:stretch>
        </p:blipFill>
        <p:spPr bwMode="auto">
          <a:xfrm>
            <a:off x="1042988" y="1484313"/>
            <a:ext cx="7345362" cy="11906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cap="none" dirty="0" smtClean="0"/>
              <a:t>Is this new?</a:t>
            </a:r>
            <a:endParaRPr lang="en-GB" cap="none" dirty="0"/>
          </a:p>
        </p:txBody>
      </p:sp>
      <p:sp>
        <p:nvSpPr>
          <p:cNvPr id="3" name="TextBox 2"/>
          <p:cNvSpPr txBox="1"/>
          <p:nvPr/>
        </p:nvSpPr>
        <p:spPr>
          <a:xfrm>
            <a:off x="539750" y="1989138"/>
            <a:ext cx="8135938" cy="3970337"/>
          </a:xfrm>
          <a:prstGeom prst="rect">
            <a:avLst/>
          </a:prstGeom>
          <a:noFill/>
        </p:spPr>
        <p:txBody>
          <a:bodyPr>
            <a:spAutoFit/>
          </a:bodyPr>
          <a:lstStyle/>
          <a:p>
            <a:pPr fontAlgn="auto">
              <a:spcBef>
                <a:spcPts val="0"/>
              </a:spcBef>
              <a:spcAft>
                <a:spcPts val="0"/>
              </a:spcAft>
              <a:defRPr/>
            </a:pPr>
            <a:r>
              <a:rPr lang="en-GB" dirty="0">
                <a:latin typeface="+mn-lt"/>
              </a:rPr>
              <a:t>Similarities with Temperance</a:t>
            </a:r>
          </a:p>
          <a:p>
            <a:pPr fontAlgn="auto">
              <a:spcBef>
                <a:spcPts val="0"/>
              </a:spcBef>
              <a:spcAft>
                <a:spcPts val="0"/>
              </a:spcAft>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Emphasis on repairing harm to family and community.</a:t>
            </a:r>
          </a:p>
          <a:p>
            <a:pPr fontAlgn="auto">
              <a:spcBef>
                <a:spcPts val="0"/>
              </a:spcBef>
              <a:spcAft>
                <a:spcPts val="0"/>
              </a:spcAft>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Recovery champions: heroic example, return of the prodigal son.</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“Environmental therapeutic” approaches: recovery cafés – Quaker reading rooms, temperance hotels and lodging houses.</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Mutual aid societies such as the Washingtonians.</a:t>
            </a:r>
          </a:p>
          <a:p>
            <a:pPr marL="285750" indent="-285750" fontAlgn="auto">
              <a:spcBef>
                <a:spcPts val="0"/>
              </a:spcBef>
              <a:spcAft>
                <a:spcPts val="0"/>
              </a:spcAft>
              <a:buFont typeface="Arial" pitchFamily="34" charset="0"/>
              <a:buChar char="•"/>
              <a:defRPr/>
            </a:pPr>
            <a:endParaRPr lang="en-GB" dirty="0">
              <a:latin typeface="+mn-lt"/>
            </a:endParaRPr>
          </a:p>
          <a:p>
            <a:pPr marL="285750" indent="-285750" fontAlgn="auto">
              <a:spcBef>
                <a:spcPts val="0"/>
              </a:spcBef>
              <a:spcAft>
                <a:spcPts val="0"/>
              </a:spcAft>
              <a:buFont typeface="Arial" pitchFamily="34" charset="0"/>
              <a:buChar char="•"/>
              <a:defRPr/>
            </a:pPr>
            <a:r>
              <a:rPr lang="en-GB" dirty="0">
                <a:latin typeface="+mn-lt"/>
              </a:rPr>
              <a:t>Public visibility (e.g. recovery walks/temperance marches)</a:t>
            </a:r>
          </a:p>
          <a:p>
            <a:pPr marL="285750" indent="-285750" fontAlgn="auto">
              <a:spcBef>
                <a:spcPts val="0"/>
              </a:spcBef>
              <a:spcAft>
                <a:spcPts val="0"/>
              </a:spcAft>
              <a:buFont typeface="Arial" pitchFamily="34" charset="0"/>
              <a:buChar char="•"/>
              <a:defRPr/>
            </a:pPr>
            <a:endParaRPr lang="en-GB" dirty="0">
              <a:latin typeface="+mn-lt"/>
            </a:endParaRPr>
          </a:p>
          <a:p>
            <a:pPr fontAlgn="auto">
              <a:spcBef>
                <a:spcPts val="0"/>
              </a:spcBef>
              <a:spcAft>
                <a:spcPts val="0"/>
              </a:spcAft>
              <a:defRPr/>
            </a:pPr>
            <a:endParaRPr lang="en-GB" dirty="0">
              <a:latin typeface="+mn-lt"/>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2830136"/>
  <p:tag name="DISPLAYDEVICENUMBER" val="True"/>
  <p:tag name="GRIDFONTSIZE" val="12"/>
  <p:tag name="INCLUDEPPT"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CORRECTPOINTVALUE" val="1"/>
  <p:tag name="FIBNUMRESULTS" val="5"/>
  <p:tag name="PRRESPONSE8" val="3"/>
  <p:tag name="CSVFORMAT" val="0"/>
  <p:tag name="CHARTVALUEFORMAT" val="0%"/>
  <p:tag name="PARTICIPANTSINLEADERBOARD" val="5"/>
  <p:tag name="USESCHEMECOLORS" val="True"/>
  <p:tag name="RESETCHARTS" val="True"/>
  <p:tag name="FIBDISPLAYRESULTS" val="True"/>
  <p:tag name="ALWAYSOPENPOLL" val="False"/>
  <p:tag name="RESPCOUNTERFORMAT" val="0"/>
  <p:tag name="RACEANIMATIONSPEED" val="3"/>
  <p:tag name="GRIDOPACITY" val="90"/>
  <p:tag name="REALTIMEBACKUP" val="False"/>
  <p:tag name="PRRESPONSE6" val="5"/>
  <p:tag name="NUMRESPONSES" val="1"/>
  <p:tag name="DEFAULTNUMTEAMS" val="5"/>
  <p:tag name="INCLUDENONRESPONDERS" val="False"/>
  <p:tag name="TPVERSION" val="2008"/>
  <p:tag name="RACEENDPOINTS" val="100"/>
  <p:tag name="POLLINGCYCLE" val="2"/>
  <p:tag name="POWERPOINTVERSION" val="11.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3.2.120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2668</TotalTime>
  <Words>1116</Words>
  <Application>Microsoft Office PowerPoint</Application>
  <PresentationFormat>On-screen Show (4:3)</PresentationFormat>
  <Paragraphs>175</Paragraphs>
  <Slides>23</Slides>
  <Notes>0</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23</vt:i4>
      </vt:variant>
    </vt:vector>
  </HeadingPairs>
  <TitlesOfParts>
    <vt:vector size="35" baseType="lpstr">
      <vt:lpstr>Arial</vt:lpstr>
      <vt:lpstr>Franklin Gothic Medium</vt:lpstr>
      <vt:lpstr>Wingdings 2</vt:lpstr>
      <vt:lpstr>Wingdings</vt:lpstr>
      <vt:lpstr>Calibri</vt:lpstr>
      <vt:lpstr>Grid</vt:lpstr>
      <vt:lpstr>Grid</vt:lpstr>
      <vt:lpstr>Grid</vt:lpstr>
      <vt:lpstr>Grid</vt:lpstr>
      <vt:lpstr>Grid</vt:lpstr>
      <vt:lpstr>Grid</vt:lpstr>
      <vt:lpstr>Grid</vt:lpstr>
      <vt:lpstr>RECOVERY – A NEW AGENDA OR NOT? POLICY, RESEARCH &amp; A GRASSROOTS MOVEMENT</vt:lpstr>
      <vt:lpstr>Research, Policy, Practice, Outcomes</vt:lpstr>
      <vt:lpstr>The Recovery Community in the UK</vt:lpstr>
      <vt:lpstr>Slide 4</vt:lpstr>
      <vt:lpstr>Slide 5</vt:lpstr>
      <vt:lpstr>Slide 6</vt:lpstr>
      <vt:lpstr>Is this new?</vt:lpstr>
      <vt:lpstr>Slide 8</vt:lpstr>
      <vt:lpstr>Is this new?</vt:lpstr>
      <vt:lpstr>Slide 10</vt:lpstr>
      <vt:lpstr>Slide 11</vt:lpstr>
      <vt:lpstr>Slide 12</vt:lpstr>
      <vt:lpstr>Is this new?</vt:lpstr>
      <vt:lpstr>Research</vt:lpstr>
      <vt:lpstr>Research</vt:lpstr>
      <vt:lpstr>Slide 16</vt:lpstr>
      <vt:lpstr>1998-2008</vt:lpstr>
      <vt:lpstr>1998-2008</vt:lpstr>
      <vt:lpstr>2008-2012</vt:lpstr>
      <vt:lpstr>Policy into Practice</vt:lpstr>
      <vt:lpstr>2012 strategy review</vt:lpstr>
      <vt:lpstr>RODT report: Medication in Recovery  </vt:lpstr>
      <vt:lpstr>So what is new?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Research Drug &amp; OTHER OUTCOMES For Treatment &amp; MUTUAL AID</dc:title>
  <dc:creator>Tim Leighton</dc:creator>
  <cp:lastModifiedBy>PSAV</cp:lastModifiedBy>
  <cp:revision>166</cp:revision>
  <dcterms:created xsi:type="dcterms:W3CDTF">2012-07-09T08:10:08Z</dcterms:created>
  <dcterms:modified xsi:type="dcterms:W3CDTF">2012-11-09T12:50:17Z</dcterms:modified>
</cp:coreProperties>
</file>