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notesMasterIdLst>
    <p:notesMasterId r:id="rId37"/>
  </p:notesMasterIdLst>
  <p:sldIdLst>
    <p:sldId id="258" r:id="rId4"/>
    <p:sldId id="267" r:id="rId5"/>
    <p:sldId id="268" r:id="rId6"/>
    <p:sldId id="290" r:id="rId7"/>
    <p:sldId id="265" r:id="rId8"/>
    <p:sldId id="261" r:id="rId9"/>
    <p:sldId id="262" r:id="rId10"/>
    <p:sldId id="264" r:id="rId11"/>
    <p:sldId id="266" r:id="rId12"/>
    <p:sldId id="286" r:id="rId13"/>
    <p:sldId id="304" r:id="rId14"/>
    <p:sldId id="287" r:id="rId15"/>
    <p:sldId id="288" r:id="rId16"/>
    <p:sldId id="269" r:id="rId17"/>
    <p:sldId id="289" r:id="rId18"/>
    <p:sldId id="312" r:id="rId19"/>
    <p:sldId id="282" r:id="rId20"/>
    <p:sldId id="316" r:id="rId21"/>
    <p:sldId id="270" r:id="rId22"/>
    <p:sldId id="271" r:id="rId23"/>
    <p:sldId id="272" r:id="rId24"/>
    <p:sldId id="284" r:id="rId25"/>
    <p:sldId id="300" r:id="rId26"/>
    <p:sldId id="293" r:id="rId27"/>
    <p:sldId id="296" r:id="rId28"/>
    <p:sldId id="301" r:id="rId29"/>
    <p:sldId id="303" r:id="rId30"/>
    <p:sldId id="297" r:id="rId31"/>
    <p:sldId id="307" r:id="rId32"/>
    <p:sldId id="308" r:id="rId33"/>
    <p:sldId id="309" r:id="rId34"/>
    <p:sldId id="310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cheeseman\AppData\Local\Microsoft\Windows\Temporary%20Internet%20Files\Content.Outlook\O5ZSBPVT\Ecig_output_forPHEpres_BE_clean%20updated%20slid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cheeseman\AppData\Local\Microsoft\Windows\Temporary%20Internet%20Files\Content.Outlook\O5ZSBPVT\Ecig_output_forPHEpres_BE_clean%20updated%20slid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'[Ecig_output_forPHEpres_BE_clean updated slide.xlsx]Use x smoking post conference'!$B$96</c:f>
              <c:strCache>
                <c:ptCount val="1"/>
                <c:pt idx="0">
                  <c:v>I have never used them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'[Ecig_output_forPHEpres_BE_clean updated slide.xlsx]Use x smoking post conference'!$C$95:$G$95</c:f>
              <c:strCache>
                <c:ptCount val="5"/>
                <c:pt idx="0">
                  <c:v>Never
(n=1,700)</c:v>
                </c:pt>
                <c:pt idx="1">
                  <c:v>Former
(n=301)</c:v>
                </c:pt>
                <c:pt idx="2">
                  <c:v>Current (occasional)
(n=97)</c:v>
                </c:pt>
                <c:pt idx="3">
                  <c:v>Current (regular)
(n=60)</c:v>
                </c:pt>
                <c:pt idx="4">
                  <c:v>Total
(n=2,178)</c:v>
                </c:pt>
              </c:strCache>
            </c:strRef>
          </c:cat>
          <c:val>
            <c:numRef>
              <c:f>'[Ecig_output_forPHEpres_BE_clean updated slide.xlsx]Use x smoking post conference'!$C$96:$G$96</c:f>
              <c:numCache>
                <c:formatCode>0%</c:formatCode>
                <c:ptCount val="5"/>
                <c:pt idx="0">
                  <c:v>0.99099999999999999</c:v>
                </c:pt>
                <c:pt idx="1">
                  <c:v>0.91399999999999992</c:v>
                </c:pt>
                <c:pt idx="2">
                  <c:v>0.73499999999999999</c:v>
                </c:pt>
                <c:pt idx="3">
                  <c:v>0.45299999999999996</c:v>
                </c:pt>
                <c:pt idx="4">
                  <c:v>0.95100000000000007</c:v>
                </c:pt>
              </c:numCache>
            </c:numRef>
          </c:val>
        </c:ser>
        <c:ser>
          <c:idx val="1"/>
          <c:order val="1"/>
          <c:tx>
            <c:strRef>
              <c:f>'[Ecig_output_forPHEpres_BE_clean updated slide.xlsx]Use x smoking post conference'!$B$97</c:f>
              <c:strCache>
                <c:ptCount val="1"/>
                <c:pt idx="0">
                  <c:v>I have tried them once or twice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'[Ecig_output_forPHEpres_BE_clean updated slide.xlsx]Use x smoking post conference'!$C$95:$G$95</c:f>
              <c:strCache>
                <c:ptCount val="5"/>
                <c:pt idx="0">
                  <c:v>Never
(n=1,700)</c:v>
                </c:pt>
                <c:pt idx="1">
                  <c:v>Former
(n=301)</c:v>
                </c:pt>
                <c:pt idx="2">
                  <c:v>Current (occasional)
(n=97)</c:v>
                </c:pt>
                <c:pt idx="3">
                  <c:v>Current (regular)
(n=60)</c:v>
                </c:pt>
                <c:pt idx="4">
                  <c:v>Total
(n=2,178)</c:v>
                </c:pt>
              </c:strCache>
            </c:strRef>
          </c:cat>
          <c:val>
            <c:numRef>
              <c:f>'[Ecig_output_forPHEpres_BE_clean updated slide.xlsx]Use x smoking post conference'!$C$97:$G$97</c:f>
              <c:numCache>
                <c:formatCode>0%</c:formatCode>
                <c:ptCount val="5"/>
                <c:pt idx="0">
                  <c:v>6.0000000000000001E-3</c:v>
                </c:pt>
                <c:pt idx="1">
                  <c:v>6.4000000000000001E-2</c:v>
                </c:pt>
                <c:pt idx="2">
                  <c:v>0.20699999999999999</c:v>
                </c:pt>
                <c:pt idx="3">
                  <c:v>0.434</c:v>
                </c:pt>
                <c:pt idx="4">
                  <c:v>3.6999999999999998E-2</c:v>
                </c:pt>
              </c:numCache>
            </c:numRef>
          </c:val>
        </c:ser>
        <c:ser>
          <c:idx val="2"/>
          <c:order val="2"/>
          <c:tx>
            <c:strRef>
              <c:f>'[Ecig_output_forPHEpres_BE_clean updated slide.xlsx]Use x smoking post conference'!$B$98</c:f>
              <c:strCache>
                <c:ptCount val="1"/>
                <c:pt idx="0">
                  <c:v>I use them sometimes (&gt;0 per month)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'[Ecig_output_forPHEpres_BE_clean updated slide.xlsx]Use x smoking post conference'!$C$95:$G$95</c:f>
              <c:strCache>
                <c:ptCount val="5"/>
                <c:pt idx="0">
                  <c:v>Never
(n=1,700)</c:v>
                </c:pt>
                <c:pt idx="1">
                  <c:v>Former
(n=301)</c:v>
                </c:pt>
                <c:pt idx="2">
                  <c:v>Current (occasional)
(n=97)</c:v>
                </c:pt>
                <c:pt idx="3">
                  <c:v>Current (regular)
(n=60)</c:v>
                </c:pt>
                <c:pt idx="4">
                  <c:v>Total
(n=2,178)</c:v>
                </c:pt>
              </c:strCache>
            </c:strRef>
          </c:cat>
          <c:val>
            <c:numRef>
              <c:f>'[Ecig_output_forPHEpres_BE_clean updated slide.xlsx]Use x smoking post conference'!$C$98:$G$98</c:f>
              <c:numCache>
                <c:formatCode>0%</c:formatCode>
                <c:ptCount val="5"/>
                <c:pt idx="0">
                  <c:v>0</c:v>
                </c:pt>
                <c:pt idx="1">
                  <c:v>3.0000000000000001E-3</c:v>
                </c:pt>
                <c:pt idx="2">
                  <c:v>4.8000000000000001E-2</c:v>
                </c:pt>
                <c:pt idx="3">
                  <c:v>6.5000000000000002E-2</c:v>
                </c:pt>
                <c:pt idx="4">
                  <c:v>5.0000000000000001E-3</c:v>
                </c:pt>
              </c:numCache>
            </c:numRef>
          </c:val>
        </c:ser>
        <c:ser>
          <c:idx val="3"/>
          <c:order val="3"/>
          <c:tx>
            <c:strRef>
              <c:f>'[Ecig_output_forPHEpres_BE_clean updated slide.xlsx]Use x smoking post conference'!$B$99</c:f>
              <c:strCache>
                <c:ptCount val="1"/>
                <c:pt idx="0">
                  <c:v>I use them often (&gt;1 per week)</c:v>
                </c:pt>
              </c:strCache>
            </c:strRef>
          </c:tx>
          <c:invertIfNegative val="0"/>
          <c:cat>
            <c:strRef>
              <c:f>'[Ecig_output_forPHEpres_BE_clean updated slide.xlsx]Use x smoking post conference'!$C$95:$G$95</c:f>
              <c:strCache>
                <c:ptCount val="5"/>
                <c:pt idx="0">
                  <c:v>Never
(n=1,700)</c:v>
                </c:pt>
                <c:pt idx="1">
                  <c:v>Former
(n=301)</c:v>
                </c:pt>
                <c:pt idx="2">
                  <c:v>Current (occasional)
(n=97)</c:v>
                </c:pt>
                <c:pt idx="3">
                  <c:v>Current (regular)
(n=60)</c:v>
                </c:pt>
                <c:pt idx="4">
                  <c:v>Total
(n=2,178)</c:v>
                </c:pt>
              </c:strCache>
            </c:strRef>
          </c:cat>
          <c:val>
            <c:numRef>
              <c:f>'[Ecig_output_forPHEpres_BE_clean updated slide.xlsx]Use x smoking post conference'!$C$99:$G$99</c:f>
              <c:numCache>
                <c:formatCode>0%</c:formatCode>
                <c:ptCount val="5"/>
                <c:pt idx="0">
                  <c:v>1E-3</c:v>
                </c:pt>
                <c:pt idx="1">
                  <c:v>8.9999999999999993E-3</c:v>
                </c:pt>
                <c:pt idx="2">
                  <c:v>8.9999999999999993E-3</c:v>
                </c:pt>
                <c:pt idx="3">
                  <c:v>4.7E-2</c:v>
                </c:pt>
                <c:pt idx="4">
                  <c:v>3.0000000000000001E-3</c:v>
                </c:pt>
              </c:numCache>
            </c:numRef>
          </c:val>
        </c:ser>
        <c:ser>
          <c:idx val="4"/>
          <c:order val="4"/>
          <c:tx>
            <c:strRef>
              <c:f>'[Ecig_output_forPHEpres_BE_clean updated slide.xlsx]Use x smoking post conference'!$B$100</c:f>
              <c:strCache>
                <c:ptCount val="1"/>
                <c:pt idx="0">
                  <c:v>Don’t want to say</c:v>
                </c:pt>
              </c:strCache>
            </c:strRef>
          </c:tx>
          <c:invertIfNegative val="0"/>
          <c:cat>
            <c:strRef>
              <c:f>'[Ecig_output_forPHEpres_BE_clean updated slide.xlsx]Use x smoking post conference'!$C$95:$G$95</c:f>
              <c:strCache>
                <c:ptCount val="5"/>
                <c:pt idx="0">
                  <c:v>Never
(n=1,700)</c:v>
                </c:pt>
                <c:pt idx="1">
                  <c:v>Former
(n=301)</c:v>
                </c:pt>
                <c:pt idx="2">
                  <c:v>Current (occasional)
(n=97)</c:v>
                </c:pt>
                <c:pt idx="3">
                  <c:v>Current (regular)
(n=60)</c:v>
                </c:pt>
                <c:pt idx="4">
                  <c:v>Total
(n=2,178)</c:v>
                </c:pt>
              </c:strCache>
            </c:strRef>
          </c:cat>
          <c:val>
            <c:numRef>
              <c:f>'[Ecig_output_forPHEpres_BE_clean updated slide.xlsx]Use x smoking post conference'!$C$100:$G$100</c:f>
              <c:numCache>
                <c:formatCode>0%</c:formatCode>
                <c:ptCount val="5"/>
                <c:pt idx="0">
                  <c:v>2E-3</c:v>
                </c:pt>
                <c:pt idx="1">
                  <c:v>1.0999999999999999E-2</c:v>
                </c:pt>
                <c:pt idx="2">
                  <c:v>0</c:v>
                </c:pt>
                <c:pt idx="3">
                  <c:v>0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271552"/>
        <c:axId val="133274624"/>
      </c:barChart>
      <c:catAx>
        <c:axId val="13327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274624"/>
        <c:crosses val="autoZero"/>
        <c:auto val="1"/>
        <c:lblAlgn val="ctr"/>
        <c:lblOffset val="100"/>
        <c:noMultiLvlLbl val="0"/>
      </c:catAx>
      <c:valAx>
        <c:axId val="133274624"/>
        <c:scaling>
          <c:orientation val="minMax"/>
          <c:max val="1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3271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'[Ecig_output_forPHEpres_BE_clean updated slide.xlsx]Use x smoking post conference'!$B$103</c:f>
              <c:strCache>
                <c:ptCount val="1"/>
                <c:pt idx="0">
                  <c:v>I have never used them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'[Ecig_output_forPHEpres_BE_clean updated slide.xlsx]Use x smoking post conference'!$C$102:$G$102</c:f>
              <c:strCache>
                <c:ptCount val="5"/>
                <c:pt idx="0">
                  <c:v>Never
(n=1,623)</c:v>
                </c:pt>
                <c:pt idx="1">
                  <c:v>Former
(n=280)</c:v>
                </c:pt>
                <c:pt idx="2">
                  <c:v>Current (occasional)
(n=92)</c:v>
                </c:pt>
                <c:pt idx="3">
                  <c:v>Current (Regular)
(n=47)</c:v>
                </c:pt>
                <c:pt idx="4">
                  <c:v>Total
(n=2,068)</c:v>
                </c:pt>
              </c:strCache>
            </c:strRef>
          </c:cat>
          <c:val>
            <c:numRef>
              <c:f>'[Ecig_output_forPHEpres_BE_clean updated slide.xlsx]Use x smoking post conference'!$C$103:$G$103</c:f>
              <c:numCache>
                <c:formatCode>0%</c:formatCode>
                <c:ptCount val="5"/>
                <c:pt idx="0">
                  <c:v>0.98199999999999998</c:v>
                </c:pt>
                <c:pt idx="1">
                  <c:v>0.78</c:v>
                </c:pt>
                <c:pt idx="2">
                  <c:v>0.59199999999999997</c:v>
                </c:pt>
                <c:pt idx="3">
                  <c:v>0.188</c:v>
                </c:pt>
                <c:pt idx="4">
                  <c:v>0.91500000000000004</c:v>
                </c:pt>
              </c:numCache>
            </c:numRef>
          </c:val>
        </c:ser>
        <c:ser>
          <c:idx val="1"/>
          <c:order val="1"/>
          <c:tx>
            <c:strRef>
              <c:f>'[Ecig_output_forPHEpres_BE_clean updated slide.xlsx]Use x smoking post conference'!$B$104</c:f>
              <c:strCache>
                <c:ptCount val="1"/>
                <c:pt idx="0">
                  <c:v>I have tried them once or twice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'[Ecig_output_forPHEpres_BE_clean updated slide.xlsx]Use x smoking post conference'!$C$102:$G$102</c:f>
              <c:strCache>
                <c:ptCount val="5"/>
                <c:pt idx="0">
                  <c:v>Never
(n=1,623)</c:v>
                </c:pt>
                <c:pt idx="1">
                  <c:v>Former
(n=280)</c:v>
                </c:pt>
                <c:pt idx="2">
                  <c:v>Current (occasional)
(n=92)</c:v>
                </c:pt>
                <c:pt idx="3">
                  <c:v>Current (Regular)
(n=47)</c:v>
                </c:pt>
                <c:pt idx="4">
                  <c:v>Total
(n=2,068)</c:v>
                </c:pt>
              </c:strCache>
            </c:strRef>
          </c:cat>
          <c:val>
            <c:numRef>
              <c:f>'[Ecig_output_forPHEpres_BE_clean updated slide.xlsx]Use x smoking post conference'!$C$104:$G$104</c:f>
              <c:numCache>
                <c:formatCode>0%</c:formatCode>
                <c:ptCount val="5"/>
                <c:pt idx="0">
                  <c:v>1.4999999999999999E-2</c:v>
                </c:pt>
                <c:pt idx="1">
                  <c:v>0.16700000000000001</c:v>
                </c:pt>
                <c:pt idx="2">
                  <c:v>0.27700000000000002</c:v>
                </c:pt>
                <c:pt idx="3">
                  <c:v>0.68400000000000005</c:v>
                </c:pt>
                <c:pt idx="4">
                  <c:v>6.5000000000000002E-2</c:v>
                </c:pt>
              </c:numCache>
            </c:numRef>
          </c:val>
        </c:ser>
        <c:ser>
          <c:idx val="2"/>
          <c:order val="2"/>
          <c:tx>
            <c:strRef>
              <c:f>'[Ecig_output_forPHEpres_BE_clean updated slide.xlsx]Use x smoking post conference'!$B$105</c:f>
              <c:strCache>
                <c:ptCount val="1"/>
                <c:pt idx="0">
                  <c:v>I use them sometimes (&gt;0 per month)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'[Ecig_output_forPHEpres_BE_clean updated slide.xlsx]Use x smoking post conference'!$C$102:$G$102</c:f>
              <c:strCache>
                <c:ptCount val="5"/>
                <c:pt idx="0">
                  <c:v>Never
(n=1,623)</c:v>
                </c:pt>
                <c:pt idx="1">
                  <c:v>Former
(n=280)</c:v>
                </c:pt>
                <c:pt idx="2">
                  <c:v>Current (occasional)
(n=92)</c:v>
                </c:pt>
                <c:pt idx="3">
                  <c:v>Current (Regular)
(n=47)</c:v>
                </c:pt>
                <c:pt idx="4">
                  <c:v>Total
(n=2,068)</c:v>
                </c:pt>
              </c:strCache>
            </c:strRef>
          </c:cat>
          <c:val>
            <c:numRef>
              <c:f>'[Ecig_output_forPHEpres_BE_clean updated slide.xlsx]Use x smoking post conference'!$C$105:$G$105</c:f>
              <c:numCache>
                <c:formatCode>0%</c:formatCode>
                <c:ptCount val="5"/>
                <c:pt idx="0">
                  <c:v>1E-3</c:v>
                </c:pt>
                <c:pt idx="1">
                  <c:v>2.8000000000000001E-2</c:v>
                </c:pt>
                <c:pt idx="2">
                  <c:v>7.2999999999999995E-2</c:v>
                </c:pt>
                <c:pt idx="3">
                  <c:v>5.6000000000000001E-2</c:v>
                </c:pt>
                <c:pt idx="4">
                  <c:v>8.9999999999999993E-3</c:v>
                </c:pt>
              </c:numCache>
            </c:numRef>
          </c:val>
        </c:ser>
        <c:ser>
          <c:idx val="3"/>
          <c:order val="3"/>
          <c:tx>
            <c:strRef>
              <c:f>'[Ecig_output_forPHEpres_BE_clean updated slide.xlsx]Use x smoking post conference'!$B$106</c:f>
              <c:strCache>
                <c:ptCount val="1"/>
                <c:pt idx="0">
                  <c:v>I use them often (&gt;1 per week)</c:v>
                </c:pt>
              </c:strCache>
            </c:strRef>
          </c:tx>
          <c:invertIfNegative val="0"/>
          <c:cat>
            <c:strRef>
              <c:f>'[Ecig_output_forPHEpres_BE_clean updated slide.xlsx]Use x smoking post conference'!$C$102:$G$102</c:f>
              <c:strCache>
                <c:ptCount val="5"/>
                <c:pt idx="0">
                  <c:v>Never
(n=1,623)</c:v>
                </c:pt>
                <c:pt idx="1">
                  <c:v>Former
(n=280)</c:v>
                </c:pt>
                <c:pt idx="2">
                  <c:v>Current (occasional)
(n=92)</c:v>
                </c:pt>
                <c:pt idx="3">
                  <c:v>Current (Regular)
(n=47)</c:v>
                </c:pt>
                <c:pt idx="4">
                  <c:v>Total
(n=2,068)</c:v>
                </c:pt>
              </c:strCache>
            </c:strRef>
          </c:cat>
          <c:val>
            <c:numRef>
              <c:f>'[Ecig_output_forPHEpres_BE_clean updated slide.xlsx]Use x smoking post conference'!$C$106:$G$106</c:f>
              <c:numCache>
                <c:formatCode>0%</c:formatCode>
                <c:ptCount val="5"/>
                <c:pt idx="0">
                  <c:v>1E-3</c:v>
                </c:pt>
                <c:pt idx="1">
                  <c:v>0.01</c:v>
                </c:pt>
                <c:pt idx="2">
                  <c:v>5.8999999999999997E-2</c:v>
                </c:pt>
                <c:pt idx="3">
                  <c:v>7.1999999999999995E-2</c:v>
                </c:pt>
                <c:pt idx="4">
                  <c:v>7.0000000000000001E-3</c:v>
                </c:pt>
              </c:numCache>
            </c:numRef>
          </c:val>
        </c:ser>
        <c:ser>
          <c:idx val="4"/>
          <c:order val="4"/>
          <c:tx>
            <c:strRef>
              <c:f>'[Ecig_output_forPHEpres_BE_clean updated slide.xlsx]Use x smoking post conference'!$B$107</c:f>
              <c:strCache>
                <c:ptCount val="1"/>
                <c:pt idx="0">
                  <c:v>Don’t want to say</c:v>
                </c:pt>
              </c:strCache>
            </c:strRef>
          </c:tx>
          <c:invertIfNegative val="0"/>
          <c:cat>
            <c:strRef>
              <c:f>'[Ecig_output_forPHEpres_BE_clean updated slide.xlsx]Use x smoking post conference'!$C$102:$G$102</c:f>
              <c:strCache>
                <c:ptCount val="5"/>
                <c:pt idx="0">
                  <c:v>Never
(n=1,623)</c:v>
                </c:pt>
                <c:pt idx="1">
                  <c:v>Former
(n=280)</c:v>
                </c:pt>
                <c:pt idx="2">
                  <c:v>Current (occasional)
(n=92)</c:v>
                </c:pt>
                <c:pt idx="3">
                  <c:v>Current (Regular)
(n=47)</c:v>
                </c:pt>
                <c:pt idx="4">
                  <c:v>Total
(n=2,068)</c:v>
                </c:pt>
              </c:strCache>
            </c:strRef>
          </c:cat>
          <c:val>
            <c:numRef>
              <c:f>'[Ecig_output_forPHEpres_BE_clean updated slide.xlsx]Use x smoking post conference'!$C$107:$G$107</c:f>
              <c:numCache>
                <c:formatCode>0%</c:formatCode>
                <c:ptCount val="5"/>
                <c:pt idx="0">
                  <c:v>1E-3</c:v>
                </c:pt>
                <c:pt idx="1">
                  <c:v>1.4999999999999999E-2</c:v>
                </c:pt>
                <c:pt idx="2">
                  <c:v>0</c:v>
                </c:pt>
                <c:pt idx="3">
                  <c:v>0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55072"/>
        <c:axId val="144308480"/>
      </c:barChart>
      <c:catAx>
        <c:axId val="13875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4308480"/>
        <c:crosses val="autoZero"/>
        <c:auto val="1"/>
        <c:lblAlgn val="ctr"/>
        <c:lblOffset val="100"/>
        <c:noMultiLvlLbl val="0"/>
      </c:catAx>
      <c:valAx>
        <c:axId val="144308480"/>
        <c:scaling>
          <c:orientation val="minMax"/>
          <c:max val="1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8755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smoking behaviour 11-15 year olds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Regular smokers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Sheet1!$C$4:$L$4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Sheet1!$C$5:$L$5</c:f>
              <c:numCache>
                <c:formatCode>General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Ever smoked</c:v>
                </c:pt>
              </c:strCache>
            </c:strRef>
          </c:tx>
          <c:spPr>
            <a:ln w="50800" cap="rnd">
              <a:solidFill>
                <a:srgbClr val="333399"/>
              </a:solidFill>
              <a:round/>
            </a:ln>
            <a:effectLst/>
          </c:spPr>
          <c:marker>
            <c:symbol val="none"/>
          </c:marker>
          <c:cat>
            <c:numRef>
              <c:f>Sheet1!$C$4:$L$4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39</c:v>
                </c:pt>
                <c:pt idx="1">
                  <c:v>40</c:v>
                </c:pt>
                <c:pt idx="2">
                  <c:v>39</c:v>
                </c:pt>
                <c:pt idx="3">
                  <c:v>33</c:v>
                </c:pt>
                <c:pt idx="4">
                  <c:v>32</c:v>
                </c:pt>
                <c:pt idx="5">
                  <c:v>29</c:v>
                </c:pt>
                <c:pt idx="6">
                  <c:v>27</c:v>
                </c:pt>
                <c:pt idx="7">
                  <c:v>25</c:v>
                </c:pt>
                <c:pt idx="8">
                  <c:v>23</c:v>
                </c:pt>
                <c:pt idx="9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25472"/>
        <c:axId val="2716800"/>
      </c:lineChart>
      <c:catAx>
        <c:axId val="1552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6800"/>
        <c:crosses val="autoZero"/>
        <c:auto val="1"/>
        <c:lblAlgn val="ctr"/>
        <c:lblOffset val="100"/>
        <c:noMultiLvlLbl val="0"/>
      </c:catAx>
      <c:valAx>
        <c:axId val="27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2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518018494169472"/>
          <c:y val="0.14906630744732066"/>
          <c:w val="0.2218972703140859"/>
          <c:h val="0.28361246898492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89B0-36DB-4408-9B57-5320514137D7}" type="datetimeFigureOut">
              <a:rPr lang="en-GB" smtClean="0"/>
              <a:t>09/02/2015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66AFF-72B5-4ED4-BE71-7BBB9E22E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3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5CD1A-6CE8-4CCC-828D-6703EAB9B3F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UK’s</a:t>
            </a:r>
            <a:r>
              <a:rPr lang="en-GB" baseline="0" dirty="0" smtClean="0"/>
              <a:t> committee of advertising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6AFF-72B5-4ED4-BE71-7BBB9E22E6C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2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5CAB1-9DCF-4D2C-B2B2-5AE928A5CC1F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3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5CAB1-9DCF-4D2C-B2B2-5AE928A5CC1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0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egregious </a:t>
            </a:r>
            <a:r>
              <a:rPr lang="en-GB" dirty="0" err="1" smtClean="0"/>
              <a:t>eg</a:t>
            </a:r>
            <a:r>
              <a:rPr lang="en-GB" dirty="0" smtClean="0"/>
              <a:t> of misuse of gateway hypothesis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5CAB1-9DCF-4D2C-B2B2-5AE928A5CC1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NB. Those who have never smoked appear to be heavily protected from e-cig experimentation (98.5% in 2013 had never used an e-cig, compared with 97.8% in 2014).</a:t>
            </a:r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5E1F2F-EA3C-455C-BAC7-553FB44B7C67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7" y="5722677"/>
            <a:ext cx="5157113" cy="26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2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C9FDDA73-D109-4F4F-9479-418F4BDCD342}" type="slidenum">
              <a:rPr lang="en-US" sz="1200"/>
              <a:pPr algn="r" eaLnBrk="0" hangingPunct="0"/>
              <a:t>11</a:t>
            </a:fld>
            <a:endParaRPr lang="en-US" sz="12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C30A58A6-5C69-C042-AF28-CB8E0734AAE7}" type="slidenum">
              <a:rPr lang="en-US" sz="1200"/>
              <a:pPr algn="r" eaLnBrk="0" hangingPunct="0"/>
              <a:t>11</a:t>
            </a:fld>
            <a:endParaRPr lang="en-US" sz="1200"/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538CAE09-A24F-3446-99BE-7F97E3DC20C7}" type="slidenum">
              <a:rPr lang="en-US" sz="1200"/>
              <a:pPr algn="r" eaLnBrk="0" hangingPunct="0"/>
              <a:t>11</a:t>
            </a:fld>
            <a:endParaRPr lang="en-US" sz="1200"/>
          </a:p>
        </p:txBody>
      </p:sp>
      <p:sp>
        <p:nvSpPr>
          <p:cNvPr id="491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We put all of those principles into place in 2002, when we created the International Tobacco Control Policy Evaluation Project--the ITC Project.</a:t>
            </a:r>
          </a:p>
          <a:p>
            <a:pPr eaLnBrk="1" hangingPunct="1"/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Starting first with 4 countries, we have now expanded so that we are conducting the only international evaluation system across 20 countries.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series of slides</a:t>
            </a:r>
            <a:r>
              <a:rPr lang="en-GB" baseline="0" dirty="0" smtClean="0"/>
              <a:t> show that controls don’t necessarily work – banning is unlikely to be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5CAB1-9DCF-4D2C-B2B2-5AE928A5CC1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5CAB1-9DCF-4D2C-B2B2-5AE928A5CC1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6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Sweet flavoured</a:t>
            </a:r>
            <a:r>
              <a:rPr lang="en-GB" baseline="0" dirty="0" smtClean="0"/>
              <a:t> - </a:t>
            </a:r>
            <a:r>
              <a:rPr lang="en-GB" dirty="0" smtClean="0"/>
              <a:t>D and AP still lower than in cigarettes but avoidable</a:t>
            </a:r>
          </a:p>
          <a:p>
            <a:r>
              <a:rPr lang="en-GB" dirty="0" smtClean="0"/>
              <a:t>High temperatures</a:t>
            </a:r>
            <a:r>
              <a:rPr lang="en-GB" baseline="0" dirty="0" smtClean="0"/>
              <a:t> - formaldehyde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5CAB1-9DCF-4D2C-B2B2-5AE928A5CC1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8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C3D76-B4CA-4E4C-AAB4-EDE56649B3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511" y="198884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311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9" y="197272"/>
            <a:ext cx="2091193" cy="10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43" y="5517232"/>
            <a:ext cx="4139762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92" y="205905"/>
            <a:ext cx="2274283" cy="106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511" y="198884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311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8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7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E0884-4722-49A6-AC8A-CC985167F97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0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BF294-89BE-44EB-B602-A7E2A2D7101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496A0-5274-4CF3-8FE4-D97F2124C9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5E94-5720-4D23-A768-D4257B35B34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4B01C-01D3-42F9-8D76-9A8EC098E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75C27-E0AD-4CA7-AAD8-60AC994D9A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6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A9FD3-84DC-409A-AA98-8F3CE001194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5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0CDB-CDA4-4C48-8630-3B3184F836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5C944-1495-492D-9EF8-89A447559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6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A05F3-860C-4D0C-A88E-52F415DE8EA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B6741-D189-46F9-BB9C-804EEBC199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1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CCF36-F868-47CF-9A09-5D4660A46E7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AF1D7-8644-4F7E-87B2-14A7CB9CF49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0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E3AB8-8190-4B89-AE82-6380F263D4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4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4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8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3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9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71412"/>
            <a:ext cx="1152128" cy="5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29625"/>
            <a:ext cx="1781589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632"/>
            <a:ext cx="1187624" cy="5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0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3590-F4D1-4C09-995D-D4980481F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AD47-0F0F-4948-8E42-2825C5A70A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788" y="6237288"/>
            <a:ext cx="5032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26209E-82C6-4841-990F-E4D83C3FF71C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12" Type="http://schemas.openxmlformats.org/officeDocument/2006/relationships/image" Target="../media/image65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920"/>
            <a:ext cx="9143999" cy="12239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What should the policy response be to </a:t>
            </a:r>
            <a:br>
              <a:rPr lang="en-US" sz="4400" dirty="0" smtClean="0"/>
            </a:br>
            <a:r>
              <a:rPr lang="en-US" sz="4400" dirty="0" smtClean="0"/>
              <a:t>e-cigarettes?</a:t>
            </a:r>
            <a:endParaRPr lang="en-US" sz="4400" dirty="0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799049" y="4077072"/>
            <a:ext cx="5113338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 McNeill</a:t>
            </a:r>
          </a:p>
          <a:p>
            <a:pPr algn="ctr">
              <a:spcBef>
                <a:spcPct val="15000"/>
              </a:spcBef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Professor of Tobacco Addiction</a:t>
            </a:r>
          </a:p>
          <a:p>
            <a:pPr algn="ctr">
              <a:spcBef>
                <a:spcPct val="15000"/>
              </a:spcBef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King’s College London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32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dirty="0" smtClean="0"/>
              <a:t>International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1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C6E5EBEC-EEFA-904E-8FBA-4760BA801904}" type="slidenum">
              <a:rPr lang="en-US" sz="1400" i="0">
                <a:latin typeface="Arial"/>
                <a:cs typeface="Arial"/>
              </a:rPr>
              <a:pPr algn="r" eaLnBrk="0" hangingPunct="0"/>
              <a:t>11</a:t>
            </a:fld>
            <a:endParaRPr lang="en-US" sz="1400" i="0">
              <a:latin typeface="Arial"/>
              <a:cs typeface="Arial"/>
            </a:endParaRP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AB231EC3-6750-8641-824C-16AA761C476F}" type="slidenum">
              <a:rPr lang="en-US" sz="1400" i="0">
                <a:latin typeface="Arial"/>
                <a:cs typeface="Arial"/>
              </a:rPr>
              <a:pPr algn="r" eaLnBrk="0" hangingPunct="0"/>
              <a:t>11</a:t>
            </a:fld>
            <a:endParaRPr lang="en-US" sz="1400" i="0">
              <a:latin typeface="Arial"/>
              <a:cs typeface="Arial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3500"/>
            <a:ext cx="8839200" cy="762000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2800" b="1" smtClean="0">
                <a:solidFill>
                  <a:srgbClr val="000090"/>
                </a:solidFill>
                <a:latin typeface="Arial"/>
                <a:cs typeface="Arial"/>
              </a:rPr>
              <a:t>The International Tobacco Control Policy Evaluation Project (the ITC Project)</a:t>
            </a:r>
          </a:p>
        </p:txBody>
      </p:sp>
      <p:pic>
        <p:nvPicPr>
          <p:cNvPr id="4813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7263"/>
            <a:ext cx="914082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10634663" y="-32226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i="0">
              <a:latin typeface="Arial"/>
              <a:cs typeface="Arial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827088" y="1185863"/>
            <a:ext cx="7173912" cy="871537"/>
            <a:chOff x="521" y="576"/>
            <a:chExt cx="4519" cy="54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21" y="576"/>
              <a:ext cx="694" cy="549"/>
              <a:chOff x="521" y="576"/>
              <a:chExt cx="694" cy="549"/>
            </a:xfrm>
          </p:grpSpPr>
          <p:pic>
            <p:nvPicPr>
              <p:cNvPr id="48207" name="Picture 8" descr="Canada-small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7" y="57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8" name="Rectangle 9"/>
              <p:cNvSpPr>
                <a:spLocks noChangeArrowheads="1"/>
              </p:cNvSpPr>
              <p:nvPr/>
            </p:nvSpPr>
            <p:spPr bwMode="auto">
              <a:xfrm>
                <a:off x="521" y="875"/>
                <a:ext cx="6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Canada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53" y="576"/>
              <a:ext cx="1138" cy="549"/>
              <a:chOff x="1453" y="576"/>
              <a:chExt cx="1138" cy="549"/>
            </a:xfrm>
          </p:grpSpPr>
          <p:pic>
            <p:nvPicPr>
              <p:cNvPr id="48205" name="Picture 11" descr="UnitedStates-smal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09" y="57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6" name="Rectangle 12"/>
              <p:cNvSpPr>
                <a:spLocks noChangeArrowheads="1"/>
              </p:cNvSpPr>
              <p:nvPr/>
            </p:nvSpPr>
            <p:spPr bwMode="auto">
              <a:xfrm>
                <a:off x="1453" y="875"/>
                <a:ext cx="11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United States</a:t>
                </a: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804" y="576"/>
              <a:ext cx="801" cy="549"/>
              <a:chOff x="2804" y="576"/>
              <a:chExt cx="801" cy="549"/>
            </a:xfrm>
          </p:grpSpPr>
          <p:pic>
            <p:nvPicPr>
              <p:cNvPr id="48203" name="Picture 14" descr="Australia-smal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953" y="57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4" name="Rectangle 15"/>
              <p:cNvSpPr>
                <a:spLocks noChangeArrowheads="1"/>
              </p:cNvSpPr>
              <p:nvPr/>
            </p:nvSpPr>
            <p:spPr bwMode="auto">
              <a:xfrm>
                <a:off x="2804" y="875"/>
                <a:ext cx="8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Australia</a:t>
                </a: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689" y="576"/>
              <a:ext cx="1351" cy="549"/>
              <a:chOff x="3661" y="576"/>
              <a:chExt cx="1351" cy="549"/>
            </a:xfrm>
          </p:grpSpPr>
          <p:pic>
            <p:nvPicPr>
              <p:cNvPr id="48201" name="Picture 17" descr="UnitedKingdom-small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093" y="576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2" name="Rectangle 18"/>
              <p:cNvSpPr>
                <a:spLocks noChangeArrowheads="1"/>
              </p:cNvSpPr>
              <p:nvPr/>
            </p:nvSpPr>
            <p:spPr bwMode="auto">
              <a:xfrm>
                <a:off x="3661" y="875"/>
                <a:ext cx="13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United Kingdom</a:t>
                </a: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52488" y="2133600"/>
            <a:ext cx="6918324" cy="871538"/>
            <a:chOff x="537" y="1200"/>
            <a:chExt cx="4358" cy="549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37" y="1200"/>
              <a:ext cx="641" cy="547"/>
              <a:chOff x="537" y="1200"/>
              <a:chExt cx="641" cy="547"/>
            </a:xfrm>
          </p:grpSpPr>
          <p:pic>
            <p:nvPicPr>
              <p:cNvPr id="48195" name="Picture 20" descr="Ireland-small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19" y="1200"/>
                <a:ext cx="52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96" name="Rectangle 21"/>
              <p:cNvSpPr>
                <a:spLocks noChangeArrowheads="1"/>
              </p:cNvSpPr>
              <p:nvPr/>
            </p:nvSpPr>
            <p:spPr bwMode="auto">
              <a:xfrm>
                <a:off x="537" y="1497"/>
                <a:ext cx="6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Ireland</a:t>
                </a: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640" y="1200"/>
              <a:ext cx="1944" cy="547"/>
              <a:chOff x="1640" y="1200"/>
              <a:chExt cx="1944" cy="547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1640" y="1200"/>
                <a:ext cx="774" cy="547"/>
                <a:chOff x="1640" y="1200"/>
                <a:chExt cx="774" cy="547"/>
              </a:xfrm>
            </p:grpSpPr>
            <p:pic>
              <p:nvPicPr>
                <p:cNvPr id="48193" name="Picture 24" descr="Thailand-small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807" y="1200"/>
                  <a:ext cx="507" cy="305"/>
                </a:xfrm>
                <a:prstGeom prst="rect">
                  <a:avLst/>
                </a:prstGeom>
                <a:noFill/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48194" name="Rectangle 25"/>
                <p:cNvSpPr>
                  <a:spLocks noChangeArrowheads="1"/>
                </p:cNvSpPr>
                <p:nvPr/>
              </p:nvSpPr>
              <p:spPr bwMode="auto">
                <a:xfrm>
                  <a:off x="1640" y="1497"/>
                  <a:ext cx="77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b="1" i="0">
                      <a:solidFill>
                        <a:srgbClr val="000080"/>
                      </a:solidFill>
                      <a:latin typeface="Arial"/>
                      <a:cs typeface="Arial"/>
                    </a:rPr>
                    <a:t>Thailand</a:t>
                  </a:r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2801" y="1200"/>
                <a:ext cx="783" cy="547"/>
                <a:chOff x="2801" y="1200"/>
                <a:chExt cx="783" cy="547"/>
              </a:xfrm>
            </p:grpSpPr>
            <p:pic>
              <p:nvPicPr>
                <p:cNvPr id="48191" name="Picture 27" descr="Malaysia-small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945" y="1200"/>
                  <a:ext cx="528" cy="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192" name="Rectangle 28"/>
                <p:cNvSpPr>
                  <a:spLocks noChangeArrowheads="1"/>
                </p:cNvSpPr>
                <p:nvPr/>
              </p:nvSpPr>
              <p:spPr bwMode="auto">
                <a:xfrm>
                  <a:off x="2801" y="1497"/>
                  <a:ext cx="7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b="1" i="0">
                      <a:solidFill>
                        <a:srgbClr val="000080"/>
                      </a:solidFill>
                      <a:latin typeface="Arial"/>
                      <a:cs typeface="Arial"/>
                    </a:rPr>
                    <a:t>Malaysia</a:t>
                  </a:r>
                </a:p>
              </p:txBody>
            </p:sp>
          </p:grp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817" y="1200"/>
              <a:ext cx="1078" cy="549"/>
              <a:chOff x="3817" y="1200"/>
              <a:chExt cx="1078" cy="549"/>
            </a:xfrm>
          </p:grpSpPr>
          <p:pic>
            <p:nvPicPr>
              <p:cNvPr id="48187" name="Picture 30" descr="Korea-small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169" y="1200"/>
                <a:ext cx="457" cy="305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</p:pic>
          <p:sp>
            <p:nvSpPr>
              <p:cNvPr id="48188" name="Rectangle 31"/>
              <p:cNvSpPr>
                <a:spLocks noChangeArrowheads="1"/>
              </p:cNvSpPr>
              <p:nvPr/>
            </p:nvSpPr>
            <p:spPr bwMode="auto">
              <a:xfrm>
                <a:off x="3817" y="1497"/>
                <a:ext cx="107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South Korea</a:t>
                </a:r>
              </a:p>
            </p:txBody>
          </p:sp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958850" y="3074988"/>
            <a:ext cx="6889750" cy="876300"/>
            <a:chOff x="604" y="1824"/>
            <a:chExt cx="4340" cy="552"/>
          </a:xfrm>
        </p:grpSpPr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04" y="1824"/>
              <a:ext cx="560" cy="550"/>
              <a:chOff x="604" y="1824"/>
              <a:chExt cx="560" cy="550"/>
            </a:xfrm>
          </p:grpSpPr>
          <p:pic>
            <p:nvPicPr>
              <p:cNvPr id="48182" name="Picture 33" descr="China-small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58" y="1824"/>
                <a:ext cx="48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83" name="Rectangle 34"/>
              <p:cNvSpPr>
                <a:spLocks noChangeArrowheads="1"/>
              </p:cNvSpPr>
              <p:nvPr/>
            </p:nvSpPr>
            <p:spPr bwMode="auto">
              <a:xfrm>
                <a:off x="604" y="2124"/>
                <a:ext cx="5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China</a:t>
                </a:r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3850" y="1824"/>
              <a:ext cx="1094" cy="550"/>
              <a:chOff x="3850" y="1824"/>
              <a:chExt cx="1094" cy="550"/>
            </a:xfrm>
          </p:grpSpPr>
          <p:pic>
            <p:nvPicPr>
              <p:cNvPr id="48180" name="Picture 39" descr="NewZealand-small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136" y="1824"/>
                <a:ext cx="507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81" name="Rectangle 40"/>
              <p:cNvSpPr>
                <a:spLocks noChangeArrowheads="1"/>
              </p:cNvSpPr>
              <p:nvPr/>
            </p:nvSpPr>
            <p:spPr bwMode="auto">
              <a:xfrm>
                <a:off x="3850" y="2124"/>
                <a:ext cx="10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New Zealand</a:t>
                </a:r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2856" y="1824"/>
              <a:ext cx="658" cy="550"/>
              <a:chOff x="2856" y="1824"/>
              <a:chExt cx="658" cy="550"/>
            </a:xfrm>
          </p:grpSpPr>
          <p:pic>
            <p:nvPicPr>
              <p:cNvPr id="48178" name="Picture 42" descr="Mexico-small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938" y="1824"/>
                <a:ext cx="502" cy="305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</p:pic>
          <p:sp>
            <p:nvSpPr>
              <p:cNvPr id="48179" name="Rectangle 43"/>
              <p:cNvSpPr>
                <a:spLocks noChangeArrowheads="1"/>
              </p:cNvSpPr>
              <p:nvPr/>
            </p:nvSpPr>
            <p:spPr bwMode="auto">
              <a:xfrm>
                <a:off x="2856" y="2124"/>
                <a:ext cx="6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Mexico</a:t>
                </a:r>
              </a:p>
            </p:txBody>
          </p:sp>
        </p:grp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1632" y="1824"/>
              <a:ext cx="779" cy="552"/>
              <a:chOff x="1632" y="1824"/>
              <a:chExt cx="779" cy="552"/>
            </a:xfrm>
          </p:grpSpPr>
          <p:sp>
            <p:nvSpPr>
              <p:cNvPr id="48176" name="Rectangle 45"/>
              <p:cNvSpPr>
                <a:spLocks noChangeArrowheads="1"/>
              </p:cNvSpPr>
              <p:nvPr/>
            </p:nvSpPr>
            <p:spPr bwMode="auto">
              <a:xfrm>
                <a:off x="1632" y="2124"/>
                <a:ext cx="77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Uruguay</a:t>
                </a:r>
              </a:p>
            </p:txBody>
          </p:sp>
          <p:pic>
            <p:nvPicPr>
              <p:cNvPr id="48177" name="Picture 46" descr="uruguay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801" y="1824"/>
                <a:ext cx="455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876300" y="3987800"/>
            <a:ext cx="6908800" cy="892175"/>
            <a:chOff x="552" y="2448"/>
            <a:chExt cx="4352" cy="562"/>
          </a:xfrm>
        </p:grpSpPr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552" y="2448"/>
              <a:ext cx="641" cy="560"/>
              <a:chOff x="552" y="2448"/>
              <a:chExt cx="641" cy="560"/>
            </a:xfrm>
          </p:grpSpPr>
          <p:pic>
            <p:nvPicPr>
              <p:cNvPr id="48170" name="Picture 36" descr="France-small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647" y="2448"/>
                <a:ext cx="457" cy="30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</p:pic>
          <p:sp>
            <p:nvSpPr>
              <p:cNvPr id="48171" name="Rectangle 37"/>
              <p:cNvSpPr>
                <a:spLocks noChangeArrowheads="1"/>
              </p:cNvSpPr>
              <p:nvPr/>
            </p:nvSpPr>
            <p:spPr bwMode="auto">
              <a:xfrm>
                <a:off x="552" y="2758"/>
                <a:ext cx="6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France</a:t>
                </a:r>
              </a:p>
            </p:txBody>
          </p:sp>
        </p:grpSp>
        <p:grpSp>
          <p:nvGrpSpPr>
            <p:cNvPr id="20" name="Group 52"/>
            <p:cNvGrpSpPr>
              <a:grpSpLocks/>
            </p:cNvGrpSpPr>
            <p:nvPr/>
          </p:nvGrpSpPr>
          <p:grpSpPr bwMode="auto">
            <a:xfrm>
              <a:off x="2700" y="2448"/>
              <a:ext cx="1041" cy="560"/>
              <a:chOff x="2700" y="2448"/>
              <a:chExt cx="1041" cy="560"/>
            </a:xfrm>
          </p:grpSpPr>
          <p:pic>
            <p:nvPicPr>
              <p:cNvPr id="48168" name="Picture 48" descr="Netherlands-small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999" y="2448"/>
                <a:ext cx="457" cy="30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</p:pic>
          <p:sp>
            <p:nvSpPr>
              <p:cNvPr id="48169" name="Rectangle 49"/>
              <p:cNvSpPr>
                <a:spLocks noChangeArrowheads="1"/>
              </p:cNvSpPr>
              <p:nvPr/>
            </p:nvSpPr>
            <p:spPr bwMode="auto">
              <a:xfrm>
                <a:off x="2700" y="2758"/>
                <a:ext cx="10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Netherlands</a:t>
                </a:r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1612" y="2448"/>
              <a:ext cx="827" cy="562"/>
              <a:chOff x="1612" y="2448"/>
              <a:chExt cx="827" cy="562"/>
            </a:xfrm>
          </p:grpSpPr>
          <p:pic>
            <p:nvPicPr>
              <p:cNvPr id="48166" name="Picture 51" descr="Germany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776" y="2448"/>
                <a:ext cx="495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67" name="Rectangle 52"/>
              <p:cNvSpPr>
                <a:spLocks noChangeArrowheads="1"/>
              </p:cNvSpPr>
              <p:nvPr/>
            </p:nvSpPr>
            <p:spPr bwMode="auto">
              <a:xfrm>
                <a:off x="1612" y="2758"/>
                <a:ext cx="8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Germany</a:t>
                </a:r>
              </a:p>
            </p:txBody>
          </p:sp>
        </p:grp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3881" y="2448"/>
              <a:ext cx="1023" cy="560"/>
              <a:chOff x="3881" y="2448"/>
              <a:chExt cx="1023" cy="560"/>
            </a:xfrm>
          </p:grpSpPr>
          <p:pic>
            <p:nvPicPr>
              <p:cNvPr id="48164" name="Picture 54" descr="bangladesh-flag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4160" y="2448"/>
                <a:ext cx="461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65" name="Rectangle 55"/>
              <p:cNvSpPr>
                <a:spLocks noChangeArrowheads="1"/>
              </p:cNvSpPr>
              <p:nvPr/>
            </p:nvSpPr>
            <p:spPr bwMode="auto">
              <a:xfrm>
                <a:off x="3881" y="2758"/>
                <a:ext cx="10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Bangladesh</a:t>
                </a:r>
              </a:p>
            </p:txBody>
          </p:sp>
        </p:grpSp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931863" y="4918075"/>
            <a:ext cx="6421438" cy="876300"/>
            <a:chOff x="587" y="2976"/>
            <a:chExt cx="4045" cy="552"/>
          </a:xfrm>
        </p:grpSpPr>
        <p:grpSp>
          <p:nvGrpSpPr>
            <p:cNvPr id="24" name="Group 62"/>
            <p:cNvGrpSpPr>
              <a:grpSpLocks/>
            </p:cNvGrpSpPr>
            <p:nvPr/>
          </p:nvGrpSpPr>
          <p:grpSpPr bwMode="auto">
            <a:xfrm>
              <a:off x="4136" y="2987"/>
              <a:ext cx="496" cy="541"/>
              <a:chOff x="4136" y="3131"/>
              <a:chExt cx="496" cy="541"/>
            </a:xfrm>
          </p:grpSpPr>
          <p:pic>
            <p:nvPicPr>
              <p:cNvPr id="48158" name="Picture 58" descr="India-small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4153" y="3131"/>
                <a:ext cx="457" cy="30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</p:pic>
          <p:sp>
            <p:nvSpPr>
              <p:cNvPr id="48159" name="Rectangle 59"/>
              <p:cNvSpPr>
                <a:spLocks noChangeArrowheads="1"/>
              </p:cNvSpPr>
              <p:nvPr/>
            </p:nvSpPr>
            <p:spPr bwMode="auto">
              <a:xfrm>
                <a:off x="4136" y="3420"/>
                <a:ext cx="49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India</a:t>
                </a:r>
              </a:p>
            </p:txBody>
          </p:sp>
        </p:grpSp>
        <p:grpSp>
          <p:nvGrpSpPr>
            <p:cNvPr id="25" name="Group 65"/>
            <p:cNvGrpSpPr>
              <a:grpSpLocks/>
            </p:cNvGrpSpPr>
            <p:nvPr/>
          </p:nvGrpSpPr>
          <p:grpSpPr bwMode="auto">
            <a:xfrm>
              <a:off x="2880" y="2976"/>
              <a:ext cx="667" cy="550"/>
              <a:chOff x="2880" y="3120"/>
              <a:chExt cx="667" cy="550"/>
            </a:xfrm>
          </p:grpSpPr>
          <p:pic>
            <p:nvPicPr>
              <p:cNvPr id="48156" name="Picture 61" descr="bhutanflag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2983" y="3120"/>
                <a:ext cx="46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7" name="Rectangle 62"/>
              <p:cNvSpPr>
                <a:spLocks noChangeArrowheads="1"/>
              </p:cNvSpPr>
              <p:nvPr/>
            </p:nvSpPr>
            <p:spPr bwMode="auto">
              <a:xfrm>
                <a:off x="2880" y="3420"/>
                <a:ext cx="6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Bhutan</a:t>
                </a:r>
              </a:p>
            </p:txBody>
          </p:sp>
        </p:grpSp>
        <p:grpSp>
          <p:nvGrpSpPr>
            <p:cNvPr id="26" name="Group 77"/>
            <p:cNvGrpSpPr>
              <a:grpSpLocks/>
            </p:cNvGrpSpPr>
            <p:nvPr/>
          </p:nvGrpSpPr>
          <p:grpSpPr bwMode="auto">
            <a:xfrm>
              <a:off x="587" y="2976"/>
              <a:ext cx="552" cy="550"/>
              <a:chOff x="587" y="2976"/>
              <a:chExt cx="552" cy="550"/>
            </a:xfrm>
          </p:grpSpPr>
          <p:pic>
            <p:nvPicPr>
              <p:cNvPr id="48154" name="Picture 64" descr="brazil-flag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646" y="2976"/>
                <a:ext cx="438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5" name="Rectangle 65"/>
              <p:cNvSpPr>
                <a:spLocks noChangeArrowheads="1"/>
              </p:cNvSpPr>
              <p:nvPr/>
            </p:nvSpPr>
            <p:spPr bwMode="auto">
              <a:xfrm>
                <a:off x="587" y="3276"/>
                <a:ext cx="5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Brazil</a:t>
                </a:r>
              </a:p>
            </p:txBody>
          </p:sp>
        </p:grpSp>
        <p:grpSp>
          <p:nvGrpSpPr>
            <p:cNvPr id="27" name="Group 71"/>
            <p:cNvGrpSpPr>
              <a:grpSpLocks/>
            </p:cNvGrpSpPr>
            <p:nvPr/>
          </p:nvGrpSpPr>
          <p:grpSpPr bwMode="auto">
            <a:xfrm>
              <a:off x="1621" y="2976"/>
              <a:ext cx="827" cy="550"/>
              <a:chOff x="1621" y="3120"/>
              <a:chExt cx="827" cy="550"/>
            </a:xfrm>
          </p:grpSpPr>
          <p:pic>
            <p:nvPicPr>
              <p:cNvPr id="48152" name="Picture 67" descr="Mauritius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796" y="3120"/>
                <a:ext cx="478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3" name="Rectangle 68"/>
              <p:cNvSpPr>
                <a:spLocks noChangeArrowheads="1"/>
              </p:cNvSpPr>
              <p:nvPr/>
            </p:nvSpPr>
            <p:spPr bwMode="auto">
              <a:xfrm>
                <a:off x="1621" y="3420"/>
                <a:ext cx="8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b="1" i="0">
                    <a:solidFill>
                      <a:srgbClr val="000080"/>
                    </a:solidFill>
                    <a:latin typeface="Arial"/>
                    <a:cs typeface="Arial"/>
                  </a:rPr>
                  <a:t>Mauritius</a:t>
                </a:r>
              </a:p>
            </p:txBody>
          </p:sp>
        </p:grpSp>
      </p:grpSp>
      <p:pic>
        <p:nvPicPr>
          <p:cNvPr id="48141" name="Picture 5" descr="ITC logo final.TIF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96200" y="5715000"/>
            <a:ext cx="1257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838200" y="5840413"/>
            <a:ext cx="1073150" cy="865187"/>
            <a:chOff x="528" y="3631"/>
            <a:chExt cx="676" cy="545"/>
          </a:xfrm>
        </p:grpSpPr>
        <p:sp>
          <p:nvSpPr>
            <p:cNvPr id="48146" name="Rectangle 65"/>
            <p:cNvSpPr>
              <a:spLocks noChangeArrowheads="1"/>
            </p:cNvSpPr>
            <p:nvPr/>
          </p:nvSpPr>
          <p:spPr bwMode="auto">
            <a:xfrm>
              <a:off x="528" y="3926"/>
              <a:ext cx="6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0">
                  <a:solidFill>
                    <a:srgbClr val="000080"/>
                  </a:solidFill>
                  <a:latin typeface="Arial"/>
                  <a:cs typeface="Arial"/>
                </a:rPr>
                <a:t>Zambia</a:t>
              </a:r>
            </a:p>
          </p:txBody>
        </p:sp>
        <p:pic>
          <p:nvPicPr>
            <p:cNvPr id="48147" name="Picture 80" descr="ZAMB0001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24" y="3631"/>
              <a:ext cx="45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84"/>
          <p:cNvGrpSpPr>
            <a:grpSpLocks/>
          </p:cNvGrpSpPr>
          <p:nvPr/>
        </p:nvGrpSpPr>
        <p:grpSpPr bwMode="auto">
          <a:xfrm>
            <a:off x="2743200" y="5840413"/>
            <a:ext cx="946150" cy="865187"/>
            <a:chOff x="2894" y="3631"/>
            <a:chExt cx="596" cy="545"/>
          </a:xfrm>
        </p:grpSpPr>
        <p:sp>
          <p:nvSpPr>
            <p:cNvPr id="48144" name="Rectangle 65"/>
            <p:cNvSpPr>
              <a:spLocks noChangeArrowheads="1"/>
            </p:cNvSpPr>
            <p:nvPr/>
          </p:nvSpPr>
          <p:spPr bwMode="auto">
            <a:xfrm>
              <a:off x="2894" y="3926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0">
                  <a:solidFill>
                    <a:srgbClr val="000080"/>
                  </a:solidFill>
                  <a:latin typeface="Arial"/>
                  <a:cs typeface="Arial"/>
                </a:rPr>
                <a:t>Kenya</a:t>
              </a:r>
            </a:p>
          </p:txBody>
        </p:sp>
        <p:pic>
          <p:nvPicPr>
            <p:cNvPr id="48145" name="Picture 83" descr="KENY0001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2976" y="3631"/>
              <a:ext cx="45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498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656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/>
            <a:r>
              <a:rPr lang="en-GB" kern="0" dirty="0" smtClean="0">
                <a:solidFill>
                  <a:schemeClr val="tx1"/>
                </a:solidFill>
                <a:effectLst/>
              </a:rPr>
              <a:t>ITC data </a:t>
            </a:r>
            <a:r>
              <a:rPr lang="en-GB" sz="3200" i="1" kern="0" dirty="0" smtClean="0">
                <a:solidFill>
                  <a:schemeClr val="tx1"/>
                </a:solidFill>
                <a:effectLst/>
              </a:rPr>
              <a:t>(Gravely et al, SRNT, 2014)</a:t>
            </a:r>
            <a:endParaRPr lang="en-GB" sz="3200" i="1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19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/>
            <a:r>
              <a:rPr lang="en-GB" kern="0" dirty="0" smtClean="0">
                <a:solidFill>
                  <a:schemeClr val="tx1"/>
                </a:solidFill>
                <a:effectLst/>
              </a:rPr>
              <a:t>ITC data </a:t>
            </a:r>
            <a:r>
              <a:rPr lang="en-GB" sz="3200" i="1" kern="0" dirty="0" smtClean="0">
                <a:solidFill>
                  <a:schemeClr val="tx1"/>
                </a:solidFill>
                <a:effectLst/>
              </a:rPr>
              <a:t>(Gravely et al, SRNT, 2014)</a:t>
            </a:r>
            <a:endParaRPr lang="en-GB" sz="3200" i="1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4646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3"/>
            <a:ext cx="72866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7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" y="1888989"/>
            <a:ext cx="9144000" cy="54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4555" y="197768"/>
            <a:ext cx="9217024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/>
            <a:r>
              <a:rPr lang="en-GB" sz="3200" kern="0" dirty="0" smtClean="0">
                <a:solidFill>
                  <a:schemeClr val="tx1"/>
                </a:solidFill>
                <a:effectLst/>
              </a:rPr>
              <a:t>Recent Australia/UK comparative e-cig data </a:t>
            </a:r>
            <a:r>
              <a:rPr lang="en-GB" sz="2400" kern="0" dirty="0" smtClean="0">
                <a:solidFill>
                  <a:schemeClr val="tx1"/>
                </a:solidFill>
                <a:effectLst/>
              </a:rPr>
              <a:t>(Yong et al, 2014)</a:t>
            </a:r>
            <a:endParaRPr lang="en-GB" sz="24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25649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Australia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602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UK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" y="357074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%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114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 international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Use/awareness </a:t>
            </a:r>
            <a:r>
              <a:rPr lang="en-GB" dirty="0"/>
              <a:t>increasing globally</a:t>
            </a:r>
          </a:p>
          <a:p>
            <a:r>
              <a:rPr lang="en-GB" dirty="0" smtClean="0"/>
              <a:t>Prohibition will not prevent people vaping</a:t>
            </a:r>
          </a:p>
        </p:txBody>
      </p:sp>
    </p:spTree>
    <p:extLst>
      <p:ext uri="{BB962C8B-B14F-4D97-AF65-F5344CB8AC3E}">
        <p14:creationId xmlns:p14="http://schemas.microsoft.com/office/powerpoint/2010/main" val="18341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Safety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872430" cy="20162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114550" cy="2162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 we know?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583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GB" b="1" dirty="0" smtClean="0"/>
              <a:t>Safety issues: nicotine-related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Nicotine  </a:t>
            </a:r>
          </a:p>
          <a:p>
            <a:pPr lvl="1"/>
            <a:r>
              <a:rPr lang="en-GB" dirty="0" smtClean="0"/>
              <a:t>Mice studies?</a:t>
            </a:r>
          </a:p>
          <a:p>
            <a:pPr lvl="1"/>
            <a:r>
              <a:rPr lang="en-GB" dirty="0" smtClean="0"/>
              <a:t>NRT since 1981</a:t>
            </a:r>
          </a:p>
          <a:p>
            <a:r>
              <a:rPr lang="en-GB" dirty="0" smtClean="0"/>
              <a:t>Nicotine in e-liquids</a:t>
            </a:r>
          </a:p>
          <a:p>
            <a:pPr lvl="1"/>
            <a:r>
              <a:rPr lang="en-GB" dirty="0" smtClean="0"/>
              <a:t>Nicotine toxicity overestimated</a:t>
            </a:r>
          </a:p>
          <a:p>
            <a:pPr marL="457200" lvl="1" indent="0">
              <a:buNone/>
            </a:pPr>
            <a:r>
              <a:rPr lang="en-GB" sz="2000" dirty="0" smtClean="0"/>
              <a:t>(</a:t>
            </a:r>
            <a:r>
              <a:rPr lang="en-GB" sz="2000" dirty="0"/>
              <a:t>Mayer, 2014)</a:t>
            </a:r>
          </a:p>
          <a:p>
            <a:pPr lvl="1"/>
            <a:r>
              <a:rPr lang="en-GB" dirty="0" smtClean="0"/>
              <a:t>Child-safe caps (ISO)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4" name="Picture 2" descr="C:\Users\Ann\Pictures\e-cigarettes\E-liqu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96" y="3429000"/>
            <a:ext cx="1676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4" y="1988840"/>
            <a:ext cx="183071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Patterns of use in youth</a:t>
            </a:r>
          </a:p>
          <a:p>
            <a:r>
              <a:rPr lang="en-GB" dirty="0" smtClean="0"/>
              <a:t>International picture</a:t>
            </a:r>
          </a:p>
          <a:p>
            <a:r>
              <a:rPr lang="en-GB" dirty="0" smtClean="0"/>
              <a:t>Safety</a:t>
            </a:r>
          </a:p>
          <a:p>
            <a:r>
              <a:rPr lang="en-GB" dirty="0" smtClean="0"/>
              <a:t>Current policy responses in the UK</a:t>
            </a:r>
          </a:p>
          <a:p>
            <a:r>
              <a:rPr lang="en-GB" dirty="0" smtClean="0"/>
              <a:t>Risks and opportunities for public health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Safety issues: e-cigarettes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Contaminants </a:t>
            </a:r>
          </a:p>
          <a:p>
            <a:pPr lvl="1"/>
            <a:r>
              <a:rPr lang="en-GB" dirty="0" smtClean="0"/>
              <a:t>Nitrosamines, metals</a:t>
            </a:r>
          </a:p>
          <a:p>
            <a:r>
              <a:rPr lang="en-GB" dirty="0" smtClean="0"/>
              <a:t>Substances added intentionally</a:t>
            </a:r>
          </a:p>
          <a:p>
            <a:pPr lvl="1"/>
            <a:r>
              <a:rPr lang="en-GB" dirty="0" smtClean="0"/>
              <a:t>Some flavourings</a:t>
            </a:r>
          </a:p>
          <a:p>
            <a:pPr lvl="1"/>
            <a:r>
              <a:rPr lang="en-GB" dirty="0" err="1" smtClean="0"/>
              <a:t>Diacetyl</a:t>
            </a:r>
            <a:r>
              <a:rPr lang="en-GB" dirty="0" smtClean="0"/>
              <a:t>/acetyl </a:t>
            </a:r>
            <a:r>
              <a:rPr lang="en-GB" dirty="0" err="1" smtClean="0"/>
              <a:t>propionyl</a:t>
            </a:r>
            <a:endParaRPr lang="en-GB" dirty="0" smtClean="0"/>
          </a:p>
          <a:p>
            <a:r>
              <a:rPr lang="en-GB" dirty="0" smtClean="0"/>
              <a:t>Thermal breakdown of contents</a:t>
            </a:r>
          </a:p>
          <a:p>
            <a:r>
              <a:rPr lang="en-GB" dirty="0" smtClean="0"/>
              <a:t>Chargers/batteries (ISO)</a:t>
            </a:r>
          </a:p>
          <a:p>
            <a:r>
              <a:rPr lang="en-GB" dirty="0" smtClean="0"/>
              <a:t>Sell-by dates</a:t>
            </a:r>
          </a:p>
          <a:p>
            <a:r>
              <a:rPr lang="en-GB" dirty="0" smtClean="0"/>
              <a:t>Safety to others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3479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7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E-cigarettes are much less harmful than traditional cigarettes</a:t>
            </a:r>
          </a:p>
          <a:p>
            <a:r>
              <a:rPr lang="en-GB" dirty="0" smtClean="0"/>
              <a:t>Need for surveillance &amp; regulation to make them safer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Conclusions: safety</a:t>
            </a:r>
          </a:p>
        </p:txBody>
      </p:sp>
    </p:spTree>
    <p:extLst>
      <p:ext uri="{BB962C8B-B14F-4D97-AF65-F5344CB8AC3E}">
        <p14:creationId xmlns:p14="http://schemas.microsoft.com/office/powerpoint/2010/main" val="29485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Policy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policy conundrums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/>
          </a:bodyPr>
          <a:lstStyle/>
          <a:p>
            <a:r>
              <a:rPr lang="en-GB" dirty="0" smtClean="0"/>
              <a:t>Should </a:t>
            </a:r>
            <a:r>
              <a:rPr lang="en-GB" dirty="0" err="1" smtClean="0"/>
              <a:t>vapers</a:t>
            </a:r>
            <a:r>
              <a:rPr lang="en-GB" dirty="0" smtClean="0"/>
              <a:t> be allowed to vape in enclosed work and public places?</a:t>
            </a:r>
          </a:p>
          <a:p>
            <a:r>
              <a:rPr lang="en-GB" dirty="0" smtClean="0"/>
              <a:t>Should the tobacco industry be encouraged to produce e-cigarettes?</a:t>
            </a:r>
            <a:endParaRPr lang="en-GB" dirty="0"/>
          </a:p>
          <a:p>
            <a:r>
              <a:rPr lang="en-GB" dirty="0"/>
              <a:t>Should e-cigarettes be advertised?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1" y="188640"/>
            <a:ext cx="41535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1" y="4202116"/>
            <a:ext cx="2707263" cy="112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6124"/>
            <a:ext cx="2376264" cy="282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7" y="5529609"/>
            <a:ext cx="2705100" cy="16954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8" y="2479920"/>
            <a:ext cx="1339111" cy="17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76" y="2307129"/>
            <a:ext cx="3234237" cy="16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27" y="3350993"/>
            <a:ext cx="2038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62" y="260648"/>
            <a:ext cx="2016224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19" y="3350992"/>
            <a:ext cx="1390712" cy="1296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0" y="5276058"/>
            <a:ext cx="2888885" cy="1626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03" y="5276058"/>
            <a:ext cx="2812482" cy="15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Challenge – how do we attract smokers to e-cigarettes without: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aking them attractive to children and never smokers?</a:t>
            </a:r>
          </a:p>
          <a:p>
            <a:pPr lvl="1"/>
            <a:r>
              <a:rPr lang="en-GB" dirty="0" smtClean="0"/>
              <a:t>Detracting from quitting smoking altogether</a:t>
            </a:r>
          </a:p>
          <a:p>
            <a:pPr lvl="1"/>
            <a:r>
              <a:rPr lang="en-GB" dirty="0" smtClean="0"/>
              <a:t>Equating </a:t>
            </a:r>
            <a:r>
              <a:rPr lang="en-GB" dirty="0" err="1" smtClean="0"/>
              <a:t>vaping</a:t>
            </a:r>
            <a:r>
              <a:rPr lang="en-GB" dirty="0" smtClean="0"/>
              <a:t> to smoking</a:t>
            </a:r>
          </a:p>
          <a:p>
            <a:pPr lvl="1"/>
            <a:r>
              <a:rPr lang="en-GB" dirty="0" smtClean="0"/>
              <a:t>Making nicotine use seem a good 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With effect from 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November, ads must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GB" sz="2800" dirty="0" smtClean="0"/>
              <a:t>Not appeal to &lt;18</a:t>
            </a:r>
          </a:p>
          <a:p>
            <a:r>
              <a:rPr lang="en-GB" sz="2800" dirty="0" smtClean="0"/>
              <a:t>Not show people vaping who appear/ are &lt;25</a:t>
            </a:r>
          </a:p>
          <a:p>
            <a:r>
              <a:rPr lang="en-GB" sz="2800" dirty="0" smtClean="0"/>
              <a:t>Not encourage non-smokers or non-nicotine user to use e-cigarettes</a:t>
            </a:r>
          </a:p>
          <a:p>
            <a:r>
              <a:rPr lang="en-GB" sz="2800" dirty="0" smtClean="0"/>
              <a:t>Be clear it is an e-cigarette not a tobacco cigarette</a:t>
            </a:r>
          </a:p>
          <a:p>
            <a:r>
              <a:rPr lang="en-GB" sz="2800" dirty="0" smtClean="0"/>
              <a:t>Comply with scheduling restrictions on TV/radio to reduce chance of children seeing/hearing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Unless own MHRA licence, not convey e-cigarettes less harmful than tobacco cigarettes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1" r="1669"/>
          <a:stretch>
            <a:fillRect/>
          </a:stretch>
        </p:blipFill>
        <p:spPr bwMode="auto">
          <a:xfrm>
            <a:off x="357326" y="5661248"/>
            <a:ext cx="3933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14890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87" y="229766"/>
            <a:ext cx="2505075" cy="167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3851920" cy="189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2" y="5252107"/>
            <a:ext cx="4382561" cy="1605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30" y="229766"/>
            <a:ext cx="1339155" cy="1740902"/>
          </a:xfrm>
          <a:prstGeom prst="rect">
            <a:avLst/>
          </a:prstGeom>
        </p:spPr>
      </p:pic>
      <p:pic>
        <p:nvPicPr>
          <p:cNvPr id="13" name="Picture 2" descr="https://encrypted-tbn0.gstatic.com/images?q=tbn:ANd9GcSHOh8VbhwGo5IPqIoa_MNvEnXBjkMnTHUsOWHukxFe4szR8L0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4016"/>
            <a:ext cx="1493818" cy="20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8" y="4241245"/>
            <a:ext cx="2390374" cy="1371658"/>
          </a:xfrm>
          <a:prstGeom prst="rect">
            <a:avLst/>
          </a:prstGeom>
        </p:spPr>
      </p:pic>
      <p:pic>
        <p:nvPicPr>
          <p:cNvPr id="15" name="Picture 5" descr="C:\Users\Ann\Pictures\o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81" y="1449968"/>
            <a:ext cx="1559082" cy="21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nn\Pictures\njo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41" y="3658448"/>
            <a:ext cx="2314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46" y="2453988"/>
            <a:ext cx="2088233" cy="9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Future regulatory environment for e-cigarettes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32" y="1124744"/>
            <a:ext cx="4040188" cy="639762"/>
          </a:xfrm>
        </p:spPr>
        <p:txBody>
          <a:bodyPr/>
          <a:lstStyle/>
          <a:p>
            <a:r>
              <a:rPr lang="en-GB" dirty="0" smtClean="0"/>
              <a:t>OR can get MHRA licence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060848"/>
            <a:ext cx="3682752" cy="319834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Adult advertising allowed</a:t>
            </a:r>
            <a:endParaRPr lang="en-GB" dirty="0"/>
          </a:p>
          <a:p>
            <a:pPr>
              <a:defRPr/>
            </a:pPr>
            <a:r>
              <a:rPr lang="en-GB" dirty="0"/>
              <a:t>Flexibility on strength</a:t>
            </a:r>
          </a:p>
          <a:p>
            <a:pPr>
              <a:defRPr/>
            </a:pPr>
            <a:r>
              <a:rPr lang="en-GB" dirty="0"/>
              <a:t>Safety and quality ensured</a:t>
            </a:r>
          </a:p>
          <a:p>
            <a:pPr>
              <a:defRPr/>
            </a:pPr>
            <a:r>
              <a:rPr lang="en-GB" dirty="0"/>
              <a:t>No health warning </a:t>
            </a:r>
          </a:p>
          <a:p>
            <a:pPr>
              <a:defRPr/>
            </a:pPr>
            <a:r>
              <a:rPr lang="en-GB" dirty="0"/>
              <a:t>5% sales tax</a:t>
            </a:r>
          </a:p>
          <a:p>
            <a:pPr>
              <a:defRPr/>
            </a:pPr>
            <a:r>
              <a:rPr lang="en-GB" dirty="0" smtClean="0"/>
              <a:t>Some flavours allowed</a:t>
            </a:r>
            <a:endParaRPr lang="en-GB" dirty="0"/>
          </a:p>
          <a:p>
            <a:r>
              <a:rPr lang="en-GB" dirty="0" smtClean="0"/>
              <a:t>Products </a:t>
            </a:r>
            <a:r>
              <a:rPr lang="en-GB" dirty="0" err="1" smtClean="0"/>
              <a:t>prescribable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BUT 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Voke</a:t>
            </a:r>
            <a:r>
              <a:rPr lang="en-GB" dirty="0" smtClean="0">
                <a:solidFill>
                  <a:srgbClr val="FF0000"/>
                </a:solidFill>
              </a:rPr>
              <a:t> (inhaler, Kind Consumer/BAT) now has medicinal licence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Vype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 err="1" smtClean="0">
                <a:solidFill>
                  <a:srgbClr val="FF0000"/>
                </a:solidFill>
              </a:rPr>
              <a:t>ecig</a:t>
            </a:r>
            <a:r>
              <a:rPr lang="en-GB" dirty="0" smtClean="0">
                <a:solidFill>
                  <a:srgbClr val="FF0000"/>
                </a:solidFill>
              </a:rPr>
              <a:t>) BAT in pipeline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520" y="2132856"/>
            <a:ext cx="3527375" cy="30543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Most </a:t>
            </a:r>
            <a:r>
              <a:rPr lang="en-GB" dirty="0"/>
              <a:t>advertising banned</a:t>
            </a:r>
          </a:p>
          <a:p>
            <a:pPr>
              <a:defRPr/>
            </a:pPr>
            <a:r>
              <a:rPr lang="en-GB" dirty="0"/>
              <a:t>Limits on strength 20 </a:t>
            </a:r>
            <a:r>
              <a:rPr lang="en-GB" dirty="0" smtClean="0"/>
              <a:t>ml/mg</a:t>
            </a:r>
          </a:p>
          <a:p>
            <a:pPr>
              <a:defRPr/>
            </a:pPr>
            <a:r>
              <a:rPr lang="en-GB" dirty="0"/>
              <a:t>10ml /2ml size limit</a:t>
            </a:r>
          </a:p>
          <a:p>
            <a:pPr>
              <a:defRPr/>
            </a:pPr>
            <a:r>
              <a:rPr lang="en-GB" dirty="0" smtClean="0"/>
              <a:t>30</a:t>
            </a:r>
            <a:r>
              <a:rPr lang="en-GB" dirty="0"/>
              <a:t>% health warning on packs about nicotine</a:t>
            </a:r>
          </a:p>
          <a:p>
            <a:pPr>
              <a:defRPr/>
            </a:pPr>
            <a:r>
              <a:rPr lang="en-GB" dirty="0"/>
              <a:t>20% sales tax</a:t>
            </a:r>
          </a:p>
          <a:p>
            <a:pPr>
              <a:defRPr/>
            </a:pPr>
            <a:r>
              <a:rPr lang="en-GB" dirty="0" smtClean="0"/>
              <a:t>Member </a:t>
            </a:r>
            <a:r>
              <a:rPr lang="en-GB" dirty="0"/>
              <a:t>States retain powers e.g. banning flavours</a:t>
            </a:r>
          </a:p>
          <a:p>
            <a:pPr>
              <a:defRPr/>
            </a:pPr>
            <a:r>
              <a:rPr lang="en-GB" dirty="0"/>
              <a:t>Products widely available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23528" y="1052736"/>
            <a:ext cx="4041775" cy="639762"/>
          </a:xfrm>
        </p:spPr>
        <p:txBody>
          <a:bodyPr/>
          <a:lstStyle/>
          <a:p>
            <a:r>
              <a:rPr lang="en-GB" dirty="0" smtClean="0"/>
              <a:t>EU TPD: May 20</a:t>
            </a:r>
            <a:r>
              <a:rPr lang="en-GB" baseline="30000" dirty="0" smtClean="0"/>
              <a:t>th</a:t>
            </a:r>
            <a:r>
              <a:rPr lang="en-GB" dirty="0" smtClean="0"/>
              <a:t> 2016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37321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BSI </a:t>
            </a:r>
            <a:r>
              <a:rPr lang="en-GB" dirty="0">
                <a:solidFill>
                  <a:prstClr val="black"/>
                </a:solidFill>
              </a:rPr>
              <a:t>standard being developed</a:t>
            </a:r>
          </a:p>
        </p:txBody>
      </p:sp>
      <p:pic>
        <p:nvPicPr>
          <p:cNvPr id="8" name="Picture 7" descr="Vype rechargeable electronic cigaret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r="44685"/>
          <a:stretch/>
        </p:blipFill>
        <p:spPr bwMode="auto">
          <a:xfrm>
            <a:off x="8095282" y="4653136"/>
            <a:ext cx="1048718" cy="23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2" y="2852937"/>
            <a:ext cx="111939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6" grpId="0" uiExpand="1" build="p"/>
      <p:bldP spid="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Youth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Risks and opportunities for public health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E-cigarettes have potential to reduce smoking, reduce inequalities &amp; improve public health</a:t>
            </a:r>
          </a:p>
          <a:p>
            <a:pPr lvl="0"/>
            <a:r>
              <a:rPr lang="en-GB" dirty="0" smtClean="0"/>
              <a:t>Limited regulation of </a:t>
            </a:r>
            <a:r>
              <a:rPr lang="en-GB" dirty="0"/>
              <a:t>e-cigarettes in the UK </a:t>
            </a:r>
            <a:r>
              <a:rPr lang="en-GB" dirty="0" smtClean="0"/>
              <a:t>has </a:t>
            </a:r>
            <a:r>
              <a:rPr lang="en-GB" dirty="0"/>
              <a:t>been </a:t>
            </a:r>
          </a:p>
          <a:p>
            <a:pPr lvl="1"/>
            <a:r>
              <a:rPr lang="en-GB" dirty="0"/>
              <a:t>Associated with a rise in </a:t>
            </a:r>
            <a:r>
              <a:rPr lang="en-GB" dirty="0" smtClean="0"/>
              <a:t>quitting rates 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acted as a gateway into </a:t>
            </a:r>
            <a:r>
              <a:rPr lang="en-GB" dirty="0" smtClean="0"/>
              <a:t>smoking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0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So what are we trying to fix?</a:t>
            </a:r>
          </a:p>
          <a:p>
            <a:pPr lvl="1"/>
            <a:r>
              <a:rPr lang="en-GB" dirty="0" smtClean="0"/>
              <a:t>some safety concerns</a:t>
            </a:r>
          </a:p>
          <a:p>
            <a:pPr lvl="0"/>
            <a:r>
              <a:rPr lang="en-GB" dirty="0" smtClean="0"/>
              <a:t>Risk of over-regulation which means smokers will continue to smoke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Risks and opportunities for public health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006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Trade-off?</a:t>
            </a:r>
            <a:endParaRPr lang="en-GB" dirty="0"/>
          </a:p>
          <a:p>
            <a:pPr lvl="1"/>
            <a:r>
              <a:rPr lang="en-GB" dirty="0"/>
              <a:t>Encourage improvements in quality, safety and efficacy</a:t>
            </a:r>
          </a:p>
          <a:p>
            <a:pPr lvl="1"/>
            <a:r>
              <a:rPr lang="en-GB" dirty="0" smtClean="0"/>
              <a:t>Ensure </a:t>
            </a:r>
            <a:r>
              <a:rPr lang="en-GB" dirty="0"/>
              <a:t>easy access for smokers</a:t>
            </a:r>
          </a:p>
          <a:p>
            <a:pPr lvl="1"/>
            <a:r>
              <a:rPr lang="en-GB" dirty="0"/>
              <a:t>Restrict marketing to adult </a:t>
            </a:r>
            <a:r>
              <a:rPr lang="en-GB" dirty="0" smtClean="0"/>
              <a:t>smokers</a:t>
            </a:r>
            <a:endParaRPr lang="en-GB" dirty="0"/>
          </a:p>
          <a:p>
            <a:pPr lvl="1"/>
            <a:r>
              <a:rPr lang="en-GB" dirty="0" smtClean="0"/>
              <a:t>Communicate </a:t>
            </a:r>
            <a:r>
              <a:rPr lang="en-GB" dirty="0"/>
              <a:t>accurate information on relative risks</a:t>
            </a:r>
          </a:p>
          <a:p>
            <a:pPr lvl="1"/>
            <a:r>
              <a:rPr lang="en-GB" dirty="0" smtClean="0"/>
              <a:t>Support </a:t>
            </a:r>
            <a:r>
              <a:rPr lang="en-GB" dirty="0"/>
              <a:t>innovation </a:t>
            </a:r>
          </a:p>
          <a:p>
            <a:pPr lvl="1"/>
            <a:r>
              <a:rPr lang="en-GB" dirty="0"/>
              <a:t>Support/endeavour to quit smoking/nicotine completely </a:t>
            </a:r>
          </a:p>
          <a:p>
            <a:pPr lvl="1"/>
            <a:r>
              <a:rPr lang="en-GB" dirty="0" smtClean="0"/>
              <a:t>Monitor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Risks and opportunities for public health: </a:t>
            </a:r>
            <a:br>
              <a:rPr lang="en-GB" sz="3600" b="1" dirty="0" smtClean="0"/>
            </a:br>
            <a:r>
              <a:rPr lang="en-GB" sz="2700" b="1" dirty="0" smtClean="0"/>
              <a:t>an appropriate regulatory framework</a:t>
            </a:r>
            <a:endParaRPr lang="en-GB" sz="2700" b="1" dirty="0"/>
          </a:p>
        </p:txBody>
      </p:sp>
      <p:sp>
        <p:nvSpPr>
          <p:cNvPr id="5" name="TextBox 4"/>
          <p:cNvSpPr txBox="1"/>
          <p:nvPr/>
        </p:nvSpPr>
        <p:spPr>
          <a:xfrm rot="19024009">
            <a:off x="23488" y="3316161"/>
            <a:ext cx="8966013" cy="523220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Involvement of tobacco industry in e-cigarette market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58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7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623"/>
            <a:ext cx="5832648" cy="669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20880" cy="4896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GB" kern="0" dirty="0" smtClean="0">
                <a:solidFill>
                  <a:srgbClr val="212745"/>
                </a:solidFill>
                <a:effectLst/>
              </a:rPr>
              <a:t>US trends </a:t>
            </a:r>
            <a:br>
              <a:rPr lang="en-GB" kern="0" dirty="0" smtClean="0">
                <a:solidFill>
                  <a:srgbClr val="212745"/>
                </a:solidFill>
                <a:effectLst/>
              </a:rPr>
            </a:br>
            <a:endParaRPr lang="en-GB" kern="0" dirty="0">
              <a:solidFill>
                <a:srgbClr val="212745"/>
              </a:solidFill>
              <a:effectLst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000" y="5857848"/>
            <a:ext cx="7643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dirty="0">
                <a:solidFill>
                  <a:prstClr val="black"/>
                </a:solidFill>
              </a:rPr>
              <a:t>US CDC  data from National Youth Tobacco Survey 2011 and </a:t>
            </a:r>
            <a:r>
              <a:rPr lang="en-GB" altLang="en-US" sz="1000" dirty="0" smtClean="0">
                <a:solidFill>
                  <a:prstClr val="black"/>
                </a:solidFill>
              </a:rPr>
              <a:t>2012.  Current use (last 30 days); Bates &amp; Rodu redrawn </a:t>
            </a:r>
            <a:endParaRPr lang="en-GB" alt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/>
              <a:t>ASH </a:t>
            </a:r>
            <a:r>
              <a:rPr lang="en-GB" altLang="en-US" sz="3200" dirty="0" err="1" smtClean="0"/>
              <a:t>Smokefree</a:t>
            </a:r>
            <a:r>
              <a:rPr lang="en-GB" altLang="en-US" sz="3200" dirty="0" smtClean="0"/>
              <a:t> Youth survey (England) </a:t>
            </a:r>
            <a:endParaRPr lang="en-GB" altLang="en-US" sz="2800" b="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GB" altLang="en-US" sz="2400" dirty="0"/>
              <a:t>Conducted by </a:t>
            </a:r>
            <a:r>
              <a:rPr lang="en-GB" altLang="en-US" sz="2400" dirty="0" err="1"/>
              <a:t>YouGov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11-18 year olds, 2013, 2014</a:t>
            </a:r>
          </a:p>
          <a:p>
            <a:r>
              <a:rPr lang="en-GB" altLang="en-US" sz="2400" dirty="0" smtClean="0"/>
              <a:t>Recruitment involved random emails to panellists of individuals who had consented to be contacted</a:t>
            </a:r>
          </a:p>
          <a:p>
            <a:pPr lvl="2"/>
            <a:r>
              <a:rPr lang="en-GB" altLang="en-US" dirty="0" smtClean="0"/>
              <a:t>16-18 year olds via direct email</a:t>
            </a:r>
          </a:p>
          <a:p>
            <a:pPr lvl="2"/>
            <a:r>
              <a:rPr lang="en-GB" altLang="en-US" dirty="0" smtClean="0"/>
              <a:t>11-15 year olds via parents / guardians </a:t>
            </a:r>
          </a:p>
          <a:p>
            <a:r>
              <a:rPr lang="en-GB" altLang="en-US" sz="2400" dirty="0" smtClean="0"/>
              <a:t>Data from both years merged and weighted to be representative of age, gender and region (from ONS)</a:t>
            </a:r>
          </a:p>
          <a:p>
            <a:r>
              <a:rPr lang="en-GB" altLang="en-US" sz="2400" dirty="0"/>
              <a:t>A</a:t>
            </a:r>
            <a:r>
              <a:rPr lang="en-GB" altLang="en-US" sz="2400" dirty="0" smtClean="0"/>
              <a:t>nalyses conducted in STATA using the complex survey package </a:t>
            </a:r>
            <a:r>
              <a:rPr lang="en-GB" altLang="en-US" sz="2400" i="1" dirty="0" err="1" smtClean="0"/>
              <a:t>svy</a:t>
            </a:r>
            <a:r>
              <a:rPr lang="en-GB" altLang="en-US" sz="2400" i="1" dirty="0" smtClean="0"/>
              <a:t>:, a</a:t>
            </a:r>
            <a:r>
              <a:rPr lang="en-GB" altLang="en-US" sz="2400" dirty="0" smtClean="0"/>
              <a:t>dopt Rao-Scott corrections for complex survey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Eastwood et al, manuscript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42671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11113"/>
            <a:ext cx="8567738" cy="1143000"/>
          </a:xfrm>
        </p:spPr>
        <p:txBody>
          <a:bodyPr/>
          <a:lstStyle/>
          <a:p>
            <a:r>
              <a:rPr lang="en-GB" altLang="en-US" sz="2800" b="0" dirty="0">
                <a:latin typeface="Calibri" pitchFamily="34" charset="0"/>
              </a:rPr>
              <a:t>E</a:t>
            </a:r>
            <a:r>
              <a:rPr lang="en-GB" altLang="en-US" sz="2800" b="0" dirty="0" smtClean="0">
                <a:latin typeface="Calibri" pitchFamily="34" charset="0"/>
              </a:rPr>
              <a:t>-cigarette use 11-18 year olds, 2013, 2014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2970213"/>
            <a:ext cx="881063" cy="358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5876925"/>
            <a:ext cx="881063" cy="358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2014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444716"/>
              </p:ext>
            </p:extLst>
          </p:nvPr>
        </p:nvGraphicFramePr>
        <p:xfrm>
          <a:off x="755576" y="980728"/>
          <a:ext cx="5688632" cy="310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382186"/>
              </p:ext>
            </p:extLst>
          </p:nvPr>
        </p:nvGraphicFramePr>
        <p:xfrm>
          <a:off x="708922" y="3933056"/>
          <a:ext cx="573528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66862" r="25185" b="2211"/>
          <a:stretch>
            <a:fillRect/>
          </a:stretch>
        </p:blipFill>
        <p:spPr bwMode="auto">
          <a:xfrm>
            <a:off x="6268571" y="2002448"/>
            <a:ext cx="2875429" cy="19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6145" y="4581128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Of those who didn’t want to disclose their smoking status 84% in 2014 had never used them and 9% has used them once or twice </a:t>
            </a:r>
          </a:p>
        </p:txBody>
      </p:sp>
    </p:spTree>
    <p:extLst>
      <p:ext uri="{BB962C8B-B14F-4D97-AF65-F5344CB8AC3E}">
        <p14:creationId xmlns:p14="http://schemas.microsoft.com/office/powerpoint/2010/main" val="34902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Smoking prevalence among children continues to fall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79388" y="6381750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i="1" smtClean="0">
                <a:solidFill>
                  <a:srgbClr val="000000"/>
                </a:solidFill>
              </a:rPr>
              <a:t>Smoking, drinking and drug use among young people in England 2004 - 2013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519716"/>
              </p:ext>
            </p:extLst>
          </p:nvPr>
        </p:nvGraphicFramePr>
        <p:xfrm>
          <a:off x="683568" y="1628800"/>
          <a:ext cx="74168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2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Conclusions: youth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Regular use has increased, but confined to smokers/ex-smokers</a:t>
            </a:r>
          </a:p>
          <a:p>
            <a:pPr>
              <a:defRPr/>
            </a:pPr>
            <a:r>
              <a:rPr lang="en-GB" sz="2400" dirty="0" smtClean="0"/>
              <a:t>Vast majority of youth still not tried e-cigarettes </a:t>
            </a:r>
          </a:p>
          <a:p>
            <a:pPr>
              <a:defRPr/>
            </a:pPr>
            <a:r>
              <a:rPr lang="en-GB" sz="2400" dirty="0" smtClean="0"/>
              <a:t>Youth smoking prevalence continuing to fall</a:t>
            </a:r>
          </a:p>
          <a:p>
            <a:pPr>
              <a:defRPr/>
            </a:pPr>
            <a:r>
              <a:rPr lang="en-GB" sz="2400" dirty="0" smtClean="0"/>
              <a:t>Need to continue monitoring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dirty="0" smtClean="0"/>
          </a:p>
          <a:p>
            <a:pPr marL="0" indent="0">
              <a:buFontTx/>
              <a:buNone/>
              <a:defRPr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40042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 Template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tion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tio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918</Words>
  <Application>Microsoft Office PowerPoint</Application>
  <PresentationFormat>On-screen Show (4:3)</PresentationFormat>
  <Paragraphs>174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1_Office Theme</vt:lpstr>
      <vt:lpstr>2_Office Theme</vt:lpstr>
      <vt:lpstr>Presentation Template</vt:lpstr>
      <vt:lpstr>What should the policy response be to  e-cigarettes?</vt:lpstr>
      <vt:lpstr>Summary</vt:lpstr>
      <vt:lpstr>Youth</vt:lpstr>
      <vt:lpstr>PowerPoint Presentation</vt:lpstr>
      <vt:lpstr>PowerPoint Presentation</vt:lpstr>
      <vt:lpstr>ASH Smokefree Youth survey (England) </vt:lpstr>
      <vt:lpstr>E-cigarette use 11-18 year olds, 2013, 2014</vt:lpstr>
      <vt:lpstr>Smoking prevalence among children continues to fall</vt:lpstr>
      <vt:lpstr>Conclusions: youth</vt:lpstr>
      <vt:lpstr> International picture</vt:lpstr>
      <vt:lpstr>The International Tobacco Control Policy Evaluation Project (the ITC Project)</vt:lpstr>
      <vt:lpstr>PowerPoint Presentation</vt:lpstr>
      <vt:lpstr>ITC data (Gravely et al, SRNT, 2014)</vt:lpstr>
      <vt:lpstr>PowerPoint Presentation</vt:lpstr>
      <vt:lpstr>PowerPoint Presentation</vt:lpstr>
      <vt:lpstr>Conclusions: international picture</vt:lpstr>
      <vt:lpstr>Safety</vt:lpstr>
      <vt:lpstr>What do we know?</vt:lpstr>
      <vt:lpstr>Safety issues: nicotine-related</vt:lpstr>
      <vt:lpstr>Safety issues: e-cigarettes</vt:lpstr>
      <vt:lpstr>PowerPoint Presentation</vt:lpstr>
      <vt:lpstr>Policy</vt:lpstr>
      <vt:lpstr>Some policy conundrums</vt:lpstr>
      <vt:lpstr>PowerPoint Presentation</vt:lpstr>
      <vt:lpstr>Marketing</vt:lpstr>
      <vt:lpstr>PowerPoint Presentation</vt:lpstr>
      <vt:lpstr>With effect from 10th November, ads must</vt:lpstr>
      <vt:lpstr>PowerPoint Presentation</vt:lpstr>
      <vt:lpstr>Future regulatory environment for e-cigarettes</vt:lpstr>
      <vt:lpstr>Risks and opportunities for public health</vt:lpstr>
      <vt:lpstr>Risks and opportunities for public health</vt:lpstr>
      <vt:lpstr>Risks and opportunities for public health:  an appropriate regulatory framework</vt:lpstr>
      <vt:lpstr>Thank you</vt:lpstr>
    </vt:vector>
  </TitlesOfParts>
  <Company>King's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the policy response be to e-cigarettes?</dc:title>
  <dc:creator>Ann</dc:creator>
  <cp:lastModifiedBy>Graham Hunt</cp:lastModifiedBy>
  <cp:revision>24</cp:revision>
  <dcterms:created xsi:type="dcterms:W3CDTF">2014-11-06T12:02:39Z</dcterms:created>
  <dcterms:modified xsi:type="dcterms:W3CDTF">2015-02-09T18:27:15Z</dcterms:modified>
</cp:coreProperties>
</file>