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4" r:id="rId3"/>
    <p:sldId id="260" r:id="rId4"/>
    <p:sldId id="311" r:id="rId5"/>
    <p:sldId id="314" r:id="rId6"/>
    <p:sldId id="320" r:id="rId7"/>
    <p:sldId id="315" r:id="rId8"/>
    <p:sldId id="286" r:id="rId9"/>
    <p:sldId id="31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00FF"/>
    <a:srgbClr val="9999FF"/>
    <a:srgbClr val="9966FF"/>
    <a:srgbClr val="6666FF"/>
    <a:srgbClr val="9933FF"/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 autoAdjust="0"/>
    <p:restoredTop sz="89570" autoAdjust="0"/>
  </p:normalViewPr>
  <p:slideViewPr>
    <p:cSldViewPr>
      <p:cViewPr>
        <p:scale>
          <a:sx n="85" d="100"/>
          <a:sy n="85" d="100"/>
        </p:scale>
        <p:origin x="-61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4992F-18C2-4058-ACE1-FF5E928D4C26}" type="doc">
      <dgm:prSet loTypeId="urn:microsoft.com/office/officeart/2005/8/layout/vList3#1" loCatId="list" qsTypeId="urn:microsoft.com/office/officeart/2005/8/quickstyle/simple2" qsCatId="simple" csTypeId="urn:microsoft.com/office/officeart/2005/8/colors/accent1_2#1" csCatId="accent1" phldr="1"/>
      <dgm:spPr/>
    </dgm:pt>
    <dgm:pt modelId="{E9552C51-B965-4F85-ADC9-95541A4FA2A0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Experiential Sampling: Smartphone Application</a:t>
          </a:r>
          <a:endParaRPr lang="en-GB" dirty="0">
            <a:solidFill>
              <a:schemeClr val="tx1"/>
            </a:solidFill>
          </a:endParaRPr>
        </a:p>
      </dgm:t>
    </dgm:pt>
    <dgm:pt modelId="{128B75AD-180C-4193-BA0C-AF1CA7F0E589}" type="parTrans" cxnId="{7218C7E5-326A-42D1-B2E5-C405C205CF87}">
      <dgm:prSet/>
      <dgm:spPr/>
      <dgm:t>
        <a:bodyPr/>
        <a:lstStyle/>
        <a:p>
          <a:endParaRPr lang="en-GB"/>
        </a:p>
      </dgm:t>
    </dgm:pt>
    <dgm:pt modelId="{719682AE-07D2-4795-8268-BEAF1B675A51}" type="sibTrans" cxnId="{7218C7E5-326A-42D1-B2E5-C405C205CF87}">
      <dgm:prSet/>
      <dgm:spPr/>
      <dgm:t>
        <a:bodyPr/>
        <a:lstStyle/>
        <a:p>
          <a:endParaRPr lang="en-GB"/>
        </a:p>
      </dgm:t>
    </dgm:pt>
    <dgm:pt modelId="{6516C74C-E54D-4095-925D-E5622A80FE8E}" type="pres">
      <dgm:prSet presAssocID="{CFE4992F-18C2-4058-ACE1-FF5E928D4C26}" presName="linearFlow" presStyleCnt="0">
        <dgm:presLayoutVars>
          <dgm:dir/>
          <dgm:resizeHandles val="exact"/>
        </dgm:presLayoutVars>
      </dgm:prSet>
      <dgm:spPr/>
    </dgm:pt>
    <dgm:pt modelId="{14F37B35-B839-4348-B6EF-403334C7BC33}" type="pres">
      <dgm:prSet presAssocID="{E9552C51-B965-4F85-ADC9-95541A4FA2A0}" presName="composite" presStyleCnt="0"/>
      <dgm:spPr/>
    </dgm:pt>
    <dgm:pt modelId="{FE446C65-F5E7-4727-9D6A-59F9A9CF9F35}" type="pres">
      <dgm:prSet presAssocID="{E9552C51-B965-4F85-ADC9-95541A4FA2A0}" presName="imgShp" presStyleLbl="fgImgPlace1" presStyleIdx="0" presStyleCnt="1" custScaleX="105101" custLinFactNeighborX="-52027" custLinFactNeighborY="-5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824C489-DD33-487D-9EF0-BF362E60CB3E}" type="pres">
      <dgm:prSet presAssocID="{E9552C51-B965-4F85-ADC9-95541A4FA2A0}" presName="txShp" presStyleLbl="node1" presStyleIdx="0" presStyleCnt="1" custScaleX="102967" custLinFactNeighborX="3707" custLinFactNeighborY="-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7F3F80-CF2A-4E6A-AF47-AE11F321FFC0}" type="presOf" srcId="{CFE4992F-18C2-4058-ACE1-FF5E928D4C26}" destId="{6516C74C-E54D-4095-925D-E5622A80FE8E}" srcOrd="0" destOrd="0" presId="urn:microsoft.com/office/officeart/2005/8/layout/vList3#1"/>
    <dgm:cxn modelId="{7218C7E5-326A-42D1-B2E5-C405C205CF87}" srcId="{CFE4992F-18C2-4058-ACE1-FF5E928D4C26}" destId="{E9552C51-B965-4F85-ADC9-95541A4FA2A0}" srcOrd="0" destOrd="0" parTransId="{128B75AD-180C-4193-BA0C-AF1CA7F0E589}" sibTransId="{719682AE-07D2-4795-8268-BEAF1B675A51}"/>
    <dgm:cxn modelId="{06B13522-5652-481B-A092-1188D33B225E}" type="presOf" srcId="{E9552C51-B965-4F85-ADC9-95541A4FA2A0}" destId="{B824C489-DD33-487D-9EF0-BF362E60CB3E}" srcOrd="0" destOrd="0" presId="urn:microsoft.com/office/officeart/2005/8/layout/vList3#1"/>
    <dgm:cxn modelId="{8D6FA4F0-EE83-46AF-9242-FB2E40655766}" type="presParOf" srcId="{6516C74C-E54D-4095-925D-E5622A80FE8E}" destId="{14F37B35-B839-4348-B6EF-403334C7BC33}" srcOrd="0" destOrd="0" presId="urn:microsoft.com/office/officeart/2005/8/layout/vList3#1"/>
    <dgm:cxn modelId="{578C5F01-2BB7-4416-B328-0D74FA0B1D49}" type="presParOf" srcId="{14F37B35-B839-4348-B6EF-403334C7BC33}" destId="{FE446C65-F5E7-4727-9D6A-59F9A9CF9F35}" srcOrd="0" destOrd="0" presId="urn:microsoft.com/office/officeart/2005/8/layout/vList3#1"/>
    <dgm:cxn modelId="{C29391EA-F86E-4BB2-8CFE-F08F790FB229}" type="presParOf" srcId="{14F37B35-B839-4348-B6EF-403334C7BC33}" destId="{B824C489-DD33-487D-9EF0-BF362E60CB3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4992F-18C2-4058-ACE1-FF5E928D4C26}" type="doc">
      <dgm:prSet loTypeId="urn:microsoft.com/office/officeart/2005/8/layout/vList3#2" loCatId="list" qsTypeId="urn:microsoft.com/office/officeart/2005/8/quickstyle/simple2" qsCatId="simple" csTypeId="urn:microsoft.com/office/officeart/2005/8/colors/accent1_2#2" csCatId="accent1" phldr="1"/>
      <dgm:spPr/>
    </dgm:pt>
    <dgm:pt modelId="{E9552C51-B965-4F85-ADC9-95541A4FA2A0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Lab research: Panoramic Projection</a:t>
          </a:r>
          <a:endParaRPr lang="en-GB" dirty="0">
            <a:solidFill>
              <a:schemeClr val="tx1"/>
            </a:solidFill>
          </a:endParaRPr>
        </a:p>
      </dgm:t>
    </dgm:pt>
    <dgm:pt modelId="{128B75AD-180C-4193-BA0C-AF1CA7F0E589}" type="parTrans" cxnId="{7218C7E5-326A-42D1-B2E5-C405C205CF87}">
      <dgm:prSet/>
      <dgm:spPr/>
      <dgm:t>
        <a:bodyPr/>
        <a:lstStyle/>
        <a:p>
          <a:endParaRPr lang="en-GB"/>
        </a:p>
      </dgm:t>
    </dgm:pt>
    <dgm:pt modelId="{719682AE-07D2-4795-8268-BEAF1B675A51}" type="sibTrans" cxnId="{7218C7E5-326A-42D1-B2E5-C405C205CF87}">
      <dgm:prSet/>
      <dgm:spPr/>
      <dgm:t>
        <a:bodyPr/>
        <a:lstStyle/>
        <a:p>
          <a:endParaRPr lang="en-GB"/>
        </a:p>
      </dgm:t>
    </dgm:pt>
    <dgm:pt modelId="{6516C74C-E54D-4095-925D-E5622A80FE8E}" type="pres">
      <dgm:prSet presAssocID="{CFE4992F-18C2-4058-ACE1-FF5E928D4C26}" presName="linearFlow" presStyleCnt="0">
        <dgm:presLayoutVars>
          <dgm:dir/>
          <dgm:resizeHandles val="exact"/>
        </dgm:presLayoutVars>
      </dgm:prSet>
      <dgm:spPr/>
    </dgm:pt>
    <dgm:pt modelId="{14F37B35-B839-4348-B6EF-403334C7BC33}" type="pres">
      <dgm:prSet presAssocID="{E9552C51-B965-4F85-ADC9-95541A4FA2A0}" presName="composite" presStyleCnt="0"/>
      <dgm:spPr/>
    </dgm:pt>
    <dgm:pt modelId="{FE446C65-F5E7-4727-9D6A-59F9A9CF9F35}" type="pres">
      <dgm:prSet presAssocID="{E9552C51-B965-4F85-ADC9-95541A4FA2A0}" presName="imgShp" presStyleLbl="fgImgPlace1" presStyleIdx="0" presStyleCnt="1" custScaleX="105101" custLinFactNeighborX="-53250" custLinFactNeighborY="-21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824C489-DD33-487D-9EF0-BF362E60CB3E}" type="pres">
      <dgm:prSet presAssocID="{E9552C51-B965-4F85-ADC9-95541A4FA2A0}" presName="txShp" presStyleLbl="node1" presStyleIdx="0" presStyleCnt="1" custScaleX="102967" custLinFactNeighborX="2703" custLinFactNeighborY="1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2C8687-726F-4742-83D9-35BA599ED9A2}" type="presOf" srcId="{E9552C51-B965-4F85-ADC9-95541A4FA2A0}" destId="{B824C489-DD33-487D-9EF0-BF362E60CB3E}" srcOrd="0" destOrd="0" presId="urn:microsoft.com/office/officeart/2005/8/layout/vList3#2"/>
    <dgm:cxn modelId="{7218C7E5-326A-42D1-B2E5-C405C205CF87}" srcId="{CFE4992F-18C2-4058-ACE1-FF5E928D4C26}" destId="{E9552C51-B965-4F85-ADC9-95541A4FA2A0}" srcOrd="0" destOrd="0" parTransId="{128B75AD-180C-4193-BA0C-AF1CA7F0E589}" sibTransId="{719682AE-07D2-4795-8268-BEAF1B675A51}"/>
    <dgm:cxn modelId="{931321B1-6A6E-422E-A25E-4E8C0F3421F9}" type="presOf" srcId="{CFE4992F-18C2-4058-ACE1-FF5E928D4C26}" destId="{6516C74C-E54D-4095-925D-E5622A80FE8E}" srcOrd="0" destOrd="0" presId="urn:microsoft.com/office/officeart/2005/8/layout/vList3#2"/>
    <dgm:cxn modelId="{D0EDCF3B-1C41-4429-9987-8A80AE5DC5AF}" type="presParOf" srcId="{6516C74C-E54D-4095-925D-E5622A80FE8E}" destId="{14F37B35-B839-4348-B6EF-403334C7BC33}" srcOrd="0" destOrd="0" presId="urn:microsoft.com/office/officeart/2005/8/layout/vList3#2"/>
    <dgm:cxn modelId="{002C4AA8-885C-442E-84D9-ABB69A34ED6E}" type="presParOf" srcId="{14F37B35-B839-4348-B6EF-403334C7BC33}" destId="{FE446C65-F5E7-4727-9D6A-59F9A9CF9F35}" srcOrd="0" destOrd="0" presId="urn:microsoft.com/office/officeart/2005/8/layout/vList3#2"/>
    <dgm:cxn modelId="{9E836468-A5CC-463C-94C2-950ED4A19E3F}" type="presParOf" srcId="{14F37B35-B839-4348-B6EF-403334C7BC33}" destId="{B824C489-DD33-487D-9EF0-BF362E60CB3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E4992F-18C2-4058-ACE1-FF5E928D4C26}" type="doc">
      <dgm:prSet loTypeId="urn:microsoft.com/office/officeart/2005/8/layout/vList3#3" loCatId="list" qsTypeId="urn:microsoft.com/office/officeart/2005/8/quickstyle/simple2" qsCatId="simple" csTypeId="urn:microsoft.com/office/officeart/2005/8/colors/accent1_2#3" csCatId="accent1" phldr="1"/>
      <dgm:spPr/>
    </dgm:pt>
    <dgm:pt modelId="{E9552C51-B965-4F85-ADC9-95541A4FA2A0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Field Research: Pub vs. Lecture sampling</a:t>
          </a:r>
          <a:endParaRPr lang="en-GB" dirty="0">
            <a:solidFill>
              <a:schemeClr val="tx1"/>
            </a:solidFill>
          </a:endParaRPr>
        </a:p>
      </dgm:t>
    </dgm:pt>
    <dgm:pt modelId="{128B75AD-180C-4193-BA0C-AF1CA7F0E589}" type="parTrans" cxnId="{7218C7E5-326A-42D1-B2E5-C405C205CF87}">
      <dgm:prSet/>
      <dgm:spPr/>
      <dgm:t>
        <a:bodyPr/>
        <a:lstStyle/>
        <a:p>
          <a:endParaRPr lang="en-GB"/>
        </a:p>
      </dgm:t>
    </dgm:pt>
    <dgm:pt modelId="{719682AE-07D2-4795-8268-BEAF1B675A51}" type="sibTrans" cxnId="{7218C7E5-326A-42D1-B2E5-C405C205CF87}">
      <dgm:prSet/>
      <dgm:spPr/>
      <dgm:t>
        <a:bodyPr/>
        <a:lstStyle/>
        <a:p>
          <a:endParaRPr lang="en-GB"/>
        </a:p>
      </dgm:t>
    </dgm:pt>
    <dgm:pt modelId="{6516C74C-E54D-4095-925D-E5622A80FE8E}" type="pres">
      <dgm:prSet presAssocID="{CFE4992F-18C2-4058-ACE1-FF5E928D4C26}" presName="linearFlow" presStyleCnt="0">
        <dgm:presLayoutVars>
          <dgm:dir/>
          <dgm:resizeHandles val="exact"/>
        </dgm:presLayoutVars>
      </dgm:prSet>
      <dgm:spPr/>
    </dgm:pt>
    <dgm:pt modelId="{14F37B35-B839-4348-B6EF-403334C7BC33}" type="pres">
      <dgm:prSet presAssocID="{E9552C51-B965-4F85-ADC9-95541A4FA2A0}" presName="composite" presStyleCnt="0"/>
      <dgm:spPr/>
    </dgm:pt>
    <dgm:pt modelId="{FE446C65-F5E7-4727-9D6A-59F9A9CF9F35}" type="pres">
      <dgm:prSet presAssocID="{E9552C51-B965-4F85-ADC9-95541A4FA2A0}" presName="imgShp" presStyleLbl="fgImgPlace1" presStyleIdx="0" presStyleCnt="1" custScaleX="105101" custLinFactNeighborX="-68821" custLinFactNeighborY="24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824C489-DD33-487D-9EF0-BF362E60CB3E}" type="pres">
      <dgm:prSet presAssocID="{E9552C51-B965-4F85-ADC9-95541A4FA2A0}" presName="txShp" presStyleLbl="node1" presStyleIdx="0" presStyleCnt="1" custScaleX="95694" custLinFactNeighborX="-5607" custLinFactNeighborY="38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B9A0F3-9DD5-4930-8570-7E707B06FA27}" type="presOf" srcId="{CFE4992F-18C2-4058-ACE1-FF5E928D4C26}" destId="{6516C74C-E54D-4095-925D-E5622A80FE8E}" srcOrd="0" destOrd="0" presId="urn:microsoft.com/office/officeart/2005/8/layout/vList3#3"/>
    <dgm:cxn modelId="{7218C7E5-326A-42D1-B2E5-C405C205CF87}" srcId="{CFE4992F-18C2-4058-ACE1-FF5E928D4C26}" destId="{E9552C51-B965-4F85-ADC9-95541A4FA2A0}" srcOrd="0" destOrd="0" parTransId="{128B75AD-180C-4193-BA0C-AF1CA7F0E589}" sibTransId="{719682AE-07D2-4795-8268-BEAF1B675A51}"/>
    <dgm:cxn modelId="{0C4F55A7-7DA9-4AC7-A4EB-84CF6B71713F}" type="presOf" srcId="{E9552C51-B965-4F85-ADC9-95541A4FA2A0}" destId="{B824C489-DD33-487D-9EF0-BF362E60CB3E}" srcOrd="0" destOrd="0" presId="urn:microsoft.com/office/officeart/2005/8/layout/vList3#3"/>
    <dgm:cxn modelId="{5908E756-075E-4683-8313-FCB5A673A131}" type="presParOf" srcId="{6516C74C-E54D-4095-925D-E5622A80FE8E}" destId="{14F37B35-B839-4348-B6EF-403334C7BC33}" srcOrd="0" destOrd="0" presId="urn:microsoft.com/office/officeart/2005/8/layout/vList3#3"/>
    <dgm:cxn modelId="{D8FFC208-A2AF-48AB-819B-CA6C707F0B4B}" type="presParOf" srcId="{14F37B35-B839-4348-B6EF-403334C7BC33}" destId="{FE446C65-F5E7-4727-9D6A-59F9A9CF9F35}" srcOrd="0" destOrd="0" presId="urn:microsoft.com/office/officeart/2005/8/layout/vList3#3"/>
    <dgm:cxn modelId="{0E454970-97A8-4D4B-B8D8-8EDC60E5B821}" type="presParOf" srcId="{14F37B35-B839-4348-B6EF-403334C7BC33}" destId="{B824C489-DD33-487D-9EF0-BF362E60CB3E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E4992F-18C2-4058-ACE1-FF5E928D4C26}" type="doc">
      <dgm:prSet loTypeId="urn:microsoft.com/office/officeart/2005/8/layout/vList3#3" loCatId="list" qsTypeId="urn:microsoft.com/office/officeart/2005/8/quickstyle/simple2" qsCatId="simple" csTypeId="urn:microsoft.com/office/officeart/2005/8/colors/accent1_2#3" csCatId="accent1" phldr="1"/>
      <dgm:spPr/>
    </dgm:pt>
    <dgm:pt modelId="{E9552C51-B965-4F85-ADC9-95541A4FA2A0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Field Research</a:t>
          </a:r>
          <a:endParaRPr lang="en-GB" dirty="0">
            <a:solidFill>
              <a:schemeClr val="tx1"/>
            </a:solidFill>
          </a:endParaRPr>
        </a:p>
      </dgm:t>
    </dgm:pt>
    <dgm:pt modelId="{128B75AD-180C-4193-BA0C-AF1CA7F0E589}" type="parTrans" cxnId="{7218C7E5-326A-42D1-B2E5-C405C205CF87}">
      <dgm:prSet/>
      <dgm:spPr/>
      <dgm:t>
        <a:bodyPr/>
        <a:lstStyle/>
        <a:p>
          <a:endParaRPr lang="en-GB"/>
        </a:p>
      </dgm:t>
    </dgm:pt>
    <dgm:pt modelId="{719682AE-07D2-4795-8268-BEAF1B675A51}" type="sibTrans" cxnId="{7218C7E5-326A-42D1-B2E5-C405C205CF87}">
      <dgm:prSet/>
      <dgm:spPr/>
      <dgm:t>
        <a:bodyPr/>
        <a:lstStyle/>
        <a:p>
          <a:endParaRPr lang="en-GB"/>
        </a:p>
      </dgm:t>
    </dgm:pt>
    <dgm:pt modelId="{6516C74C-E54D-4095-925D-E5622A80FE8E}" type="pres">
      <dgm:prSet presAssocID="{CFE4992F-18C2-4058-ACE1-FF5E928D4C26}" presName="linearFlow" presStyleCnt="0">
        <dgm:presLayoutVars>
          <dgm:dir/>
          <dgm:resizeHandles val="exact"/>
        </dgm:presLayoutVars>
      </dgm:prSet>
      <dgm:spPr/>
    </dgm:pt>
    <dgm:pt modelId="{14F37B35-B839-4348-B6EF-403334C7BC33}" type="pres">
      <dgm:prSet presAssocID="{E9552C51-B965-4F85-ADC9-95541A4FA2A0}" presName="composite" presStyleCnt="0"/>
      <dgm:spPr/>
    </dgm:pt>
    <dgm:pt modelId="{FE446C65-F5E7-4727-9D6A-59F9A9CF9F35}" type="pres">
      <dgm:prSet presAssocID="{E9552C51-B965-4F85-ADC9-95541A4FA2A0}" presName="imgShp" presStyleLbl="fgImgPlace1" presStyleIdx="0" presStyleCnt="1" custScaleX="160003" custLinFactX="-43869" custLinFactNeighborX="-100000" custLinFactNeighborY="-6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824C489-DD33-487D-9EF0-BF362E60CB3E}" type="pres">
      <dgm:prSet presAssocID="{E9552C51-B965-4F85-ADC9-95541A4FA2A0}" presName="txShp" presStyleLbl="node1" presStyleIdx="0" presStyleCnt="1" custScaleX="117790" custLinFactNeighborX="8200" custLinFactNeighborY="4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B9A0F3-9DD5-4930-8570-7E707B06FA27}" type="presOf" srcId="{CFE4992F-18C2-4058-ACE1-FF5E928D4C26}" destId="{6516C74C-E54D-4095-925D-E5622A80FE8E}" srcOrd="0" destOrd="0" presId="urn:microsoft.com/office/officeart/2005/8/layout/vList3#3"/>
    <dgm:cxn modelId="{7218C7E5-326A-42D1-B2E5-C405C205CF87}" srcId="{CFE4992F-18C2-4058-ACE1-FF5E928D4C26}" destId="{E9552C51-B965-4F85-ADC9-95541A4FA2A0}" srcOrd="0" destOrd="0" parTransId="{128B75AD-180C-4193-BA0C-AF1CA7F0E589}" sibTransId="{719682AE-07D2-4795-8268-BEAF1B675A51}"/>
    <dgm:cxn modelId="{0C4F55A7-7DA9-4AC7-A4EB-84CF6B71713F}" type="presOf" srcId="{E9552C51-B965-4F85-ADC9-95541A4FA2A0}" destId="{B824C489-DD33-487D-9EF0-BF362E60CB3E}" srcOrd="0" destOrd="0" presId="urn:microsoft.com/office/officeart/2005/8/layout/vList3#3"/>
    <dgm:cxn modelId="{5908E756-075E-4683-8313-FCB5A673A131}" type="presParOf" srcId="{6516C74C-E54D-4095-925D-E5622A80FE8E}" destId="{14F37B35-B839-4348-B6EF-403334C7BC33}" srcOrd="0" destOrd="0" presId="urn:microsoft.com/office/officeart/2005/8/layout/vList3#3"/>
    <dgm:cxn modelId="{D8FFC208-A2AF-48AB-819B-CA6C707F0B4B}" type="presParOf" srcId="{14F37B35-B839-4348-B6EF-403334C7BC33}" destId="{FE446C65-F5E7-4727-9D6A-59F9A9CF9F35}" srcOrd="0" destOrd="0" presId="urn:microsoft.com/office/officeart/2005/8/layout/vList3#3"/>
    <dgm:cxn modelId="{0E454970-97A8-4D4B-B8D8-8EDC60E5B821}" type="presParOf" srcId="{14F37B35-B839-4348-B6EF-403334C7BC33}" destId="{B824C489-DD33-487D-9EF0-BF362E60CB3E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E4992F-18C2-4058-ACE1-FF5E928D4C26}" type="doc">
      <dgm:prSet loTypeId="urn:microsoft.com/office/officeart/2005/8/layout/vList3#2" loCatId="list" qsTypeId="urn:microsoft.com/office/officeart/2005/8/quickstyle/simple2" qsCatId="simple" csTypeId="urn:microsoft.com/office/officeart/2005/8/colors/accent1_2#2" csCatId="accent1" phldr="1"/>
      <dgm:spPr/>
    </dgm:pt>
    <dgm:pt modelId="{E9552C51-B965-4F85-ADC9-95541A4FA2A0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Lab Research: Set up</a:t>
          </a:r>
          <a:endParaRPr lang="en-GB" dirty="0">
            <a:solidFill>
              <a:schemeClr val="tx1"/>
            </a:solidFill>
          </a:endParaRPr>
        </a:p>
      </dgm:t>
    </dgm:pt>
    <dgm:pt modelId="{128B75AD-180C-4193-BA0C-AF1CA7F0E589}" type="parTrans" cxnId="{7218C7E5-326A-42D1-B2E5-C405C205CF87}">
      <dgm:prSet/>
      <dgm:spPr/>
      <dgm:t>
        <a:bodyPr/>
        <a:lstStyle/>
        <a:p>
          <a:endParaRPr lang="en-GB"/>
        </a:p>
      </dgm:t>
    </dgm:pt>
    <dgm:pt modelId="{719682AE-07D2-4795-8268-BEAF1B675A51}" type="sibTrans" cxnId="{7218C7E5-326A-42D1-B2E5-C405C205CF87}">
      <dgm:prSet/>
      <dgm:spPr/>
      <dgm:t>
        <a:bodyPr/>
        <a:lstStyle/>
        <a:p>
          <a:endParaRPr lang="en-GB"/>
        </a:p>
      </dgm:t>
    </dgm:pt>
    <dgm:pt modelId="{6516C74C-E54D-4095-925D-E5622A80FE8E}" type="pres">
      <dgm:prSet presAssocID="{CFE4992F-18C2-4058-ACE1-FF5E928D4C26}" presName="linearFlow" presStyleCnt="0">
        <dgm:presLayoutVars>
          <dgm:dir/>
          <dgm:resizeHandles val="exact"/>
        </dgm:presLayoutVars>
      </dgm:prSet>
      <dgm:spPr/>
    </dgm:pt>
    <dgm:pt modelId="{14F37B35-B839-4348-B6EF-403334C7BC33}" type="pres">
      <dgm:prSet presAssocID="{E9552C51-B965-4F85-ADC9-95541A4FA2A0}" presName="composite" presStyleCnt="0"/>
      <dgm:spPr/>
    </dgm:pt>
    <dgm:pt modelId="{FE446C65-F5E7-4727-9D6A-59F9A9CF9F35}" type="pres">
      <dgm:prSet presAssocID="{E9552C51-B965-4F85-ADC9-95541A4FA2A0}" presName="imgShp" presStyleLbl="fgImgPlace1" presStyleIdx="0" presStyleCnt="1" custScaleX="105101" custLinFactNeighborX="-53250" custLinFactNeighborY="-21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824C489-DD33-487D-9EF0-BF362E60CB3E}" type="pres">
      <dgm:prSet presAssocID="{E9552C51-B965-4F85-ADC9-95541A4FA2A0}" presName="txShp" presStyleLbl="node1" presStyleIdx="0" presStyleCnt="1" custScaleX="102967" custLinFactNeighborX="2170" custLinFactNeighborY="-19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2C8687-726F-4742-83D9-35BA599ED9A2}" type="presOf" srcId="{E9552C51-B965-4F85-ADC9-95541A4FA2A0}" destId="{B824C489-DD33-487D-9EF0-BF362E60CB3E}" srcOrd="0" destOrd="0" presId="urn:microsoft.com/office/officeart/2005/8/layout/vList3#2"/>
    <dgm:cxn modelId="{7218C7E5-326A-42D1-B2E5-C405C205CF87}" srcId="{CFE4992F-18C2-4058-ACE1-FF5E928D4C26}" destId="{E9552C51-B965-4F85-ADC9-95541A4FA2A0}" srcOrd="0" destOrd="0" parTransId="{128B75AD-180C-4193-BA0C-AF1CA7F0E589}" sibTransId="{719682AE-07D2-4795-8268-BEAF1B675A51}"/>
    <dgm:cxn modelId="{931321B1-6A6E-422E-A25E-4E8C0F3421F9}" type="presOf" srcId="{CFE4992F-18C2-4058-ACE1-FF5E928D4C26}" destId="{6516C74C-E54D-4095-925D-E5622A80FE8E}" srcOrd="0" destOrd="0" presId="urn:microsoft.com/office/officeart/2005/8/layout/vList3#2"/>
    <dgm:cxn modelId="{D0EDCF3B-1C41-4429-9987-8A80AE5DC5AF}" type="presParOf" srcId="{6516C74C-E54D-4095-925D-E5622A80FE8E}" destId="{14F37B35-B839-4348-B6EF-403334C7BC33}" srcOrd="0" destOrd="0" presId="urn:microsoft.com/office/officeart/2005/8/layout/vList3#2"/>
    <dgm:cxn modelId="{002C4AA8-885C-442E-84D9-ABB69A34ED6E}" type="presParOf" srcId="{14F37B35-B839-4348-B6EF-403334C7BC33}" destId="{FE446C65-F5E7-4727-9D6A-59F9A9CF9F35}" srcOrd="0" destOrd="0" presId="urn:microsoft.com/office/officeart/2005/8/layout/vList3#2"/>
    <dgm:cxn modelId="{9E836468-A5CC-463C-94C2-950ED4A19E3F}" type="presParOf" srcId="{14F37B35-B839-4348-B6EF-403334C7BC33}" destId="{B824C489-DD33-487D-9EF0-BF362E60CB3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E4992F-18C2-4058-ACE1-FF5E928D4C26}" type="doc">
      <dgm:prSet loTypeId="urn:microsoft.com/office/officeart/2005/8/layout/vList3#2" loCatId="list" qsTypeId="urn:microsoft.com/office/officeart/2005/8/quickstyle/simple2" qsCatId="simple" csTypeId="urn:microsoft.com/office/officeart/2005/8/colors/accent1_2#2" csCatId="accent1" phldr="1"/>
      <dgm:spPr/>
    </dgm:pt>
    <dgm:pt modelId="{E9552C51-B965-4F85-ADC9-95541A4FA2A0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Lab Research: Results</a:t>
          </a:r>
          <a:endParaRPr lang="en-GB" dirty="0">
            <a:solidFill>
              <a:schemeClr val="tx1"/>
            </a:solidFill>
          </a:endParaRPr>
        </a:p>
      </dgm:t>
    </dgm:pt>
    <dgm:pt modelId="{128B75AD-180C-4193-BA0C-AF1CA7F0E589}" type="parTrans" cxnId="{7218C7E5-326A-42D1-B2E5-C405C205CF87}">
      <dgm:prSet/>
      <dgm:spPr/>
      <dgm:t>
        <a:bodyPr/>
        <a:lstStyle/>
        <a:p>
          <a:endParaRPr lang="en-GB"/>
        </a:p>
      </dgm:t>
    </dgm:pt>
    <dgm:pt modelId="{719682AE-07D2-4795-8268-BEAF1B675A51}" type="sibTrans" cxnId="{7218C7E5-326A-42D1-B2E5-C405C205CF87}">
      <dgm:prSet/>
      <dgm:spPr/>
      <dgm:t>
        <a:bodyPr/>
        <a:lstStyle/>
        <a:p>
          <a:endParaRPr lang="en-GB"/>
        </a:p>
      </dgm:t>
    </dgm:pt>
    <dgm:pt modelId="{6516C74C-E54D-4095-925D-E5622A80FE8E}" type="pres">
      <dgm:prSet presAssocID="{CFE4992F-18C2-4058-ACE1-FF5E928D4C26}" presName="linearFlow" presStyleCnt="0">
        <dgm:presLayoutVars>
          <dgm:dir/>
          <dgm:resizeHandles val="exact"/>
        </dgm:presLayoutVars>
      </dgm:prSet>
      <dgm:spPr/>
    </dgm:pt>
    <dgm:pt modelId="{14F37B35-B839-4348-B6EF-403334C7BC33}" type="pres">
      <dgm:prSet presAssocID="{E9552C51-B965-4F85-ADC9-95541A4FA2A0}" presName="composite" presStyleCnt="0"/>
      <dgm:spPr/>
    </dgm:pt>
    <dgm:pt modelId="{FE446C65-F5E7-4727-9D6A-59F9A9CF9F35}" type="pres">
      <dgm:prSet presAssocID="{E9552C51-B965-4F85-ADC9-95541A4FA2A0}" presName="imgShp" presStyleLbl="fgImgPlace1" presStyleIdx="0" presStyleCnt="1" custScaleX="105101" custLinFactNeighborX="-2241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824C489-DD33-487D-9EF0-BF362E60CB3E}" type="pres">
      <dgm:prSet presAssocID="{E9552C51-B965-4F85-ADC9-95541A4FA2A0}" presName="txShp" presStyleLbl="node1" presStyleIdx="0" presStyleCnt="1" custScaleX="102967" custLinFactY="13531" custLinFactNeighborX="712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6539AA-3942-4CA6-B978-4F277CC8CC33}" type="presOf" srcId="{E9552C51-B965-4F85-ADC9-95541A4FA2A0}" destId="{B824C489-DD33-487D-9EF0-BF362E60CB3E}" srcOrd="0" destOrd="0" presId="urn:microsoft.com/office/officeart/2005/8/layout/vList3#2"/>
    <dgm:cxn modelId="{04C474C6-8D25-4D73-B094-32A35DAFF807}" type="presOf" srcId="{CFE4992F-18C2-4058-ACE1-FF5E928D4C26}" destId="{6516C74C-E54D-4095-925D-E5622A80FE8E}" srcOrd="0" destOrd="0" presId="urn:microsoft.com/office/officeart/2005/8/layout/vList3#2"/>
    <dgm:cxn modelId="{7218C7E5-326A-42D1-B2E5-C405C205CF87}" srcId="{CFE4992F-18C2-4058-ACE1-FF5E928D4C26}" destId="{E9552C51-B965-4F85-ADC9-95541A4FA2A0}" srcOrd="0" destOrd="0" parTransId="{128B75AD-180C-4193-BA0C-AF1CA7F0E589}" sibTransId="{719682AE-07D2-4795-8268-BEAF1B675A51}"/>
    <dgm:cxn modelId="{19BD49E1-A491-4DBA-B424-A5C65C81F926}" type="presParOf" srcId="{6516C74C-E54D-4095-925D-E5622A80FE8E}" destId="{14F37B35-B839-4348-B6EF-403334C7BC33}" srcOrd="0" destOrd="0" presId="urn:microsoft.com/office/officeart/2005/8/layout/vList3#2"/>
    <dgm:cxn modelId="{F28E5E2A-6A1B-4F65-BD4E-61215E486CE9}" type="presParOf" srcId="{14F37B35-B839-4348-B6EF-403334C7BC33}" destId="{FE446C65-F5E7-4727-9D6A-59F9A9CF9F35}" srcOrd="0" destOrd="0" presId="urn:microsoft.com/office/officeart/2005/8/layout/vList3#2"/>
    <dgm:cxn modelId="{201449D1-3A9D-4AE0-A40C-FCDACB4F6F80}" type="presParOf" srcId="{14F37B35-B839-4348-B6EF-403334C7BC33}" destId="{B824C489-DD33-487D-9EF0-BF362E60CB3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E4992F-18C2-4058-ACE1-FF5E928D4C26}" type="doc">
      <dgm:prSet loTypeId="urn:microsoft.com/office/officeart/2005/8/layout/vList3#1" loCatId="list" qsTypeId="urn:microsoft.com/office/officeart/2005/8/quickstyle/simple2" qsCatId="simple" csTypeId="urn:microsoft.com/office/officeart/2005/8/colors/accent1_2#1" csCatId="accent1" phldr="1"/>
      <dgm:spPr/>
    </dgm:pt>
    <dgm:pt modelId="{E9552C51-B965-4F85-ADC9-95541A4FA2A0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Experiential Sampling: Method and Results</a:t>
          </a:r>
          <a:endParaRPr lang="en-GB" dirty="0">
            <a:solidFill>
              <a:schemeClr val="tx1"/>
            </a:solidFill>
          </a:endParaRPr>
        </a:p>
      </dgm:t>
    </dgm:pt>
    <dgm:pt modelId="{128B75AD-180C-4193-BA0C-AF1CA7F0E589}" type="parTrans" cxnId="{7218C7E5-326A-42D1-B2E5-C405C205CF87}">
      <dgm:prSet/>
      <dgm:spPr/>
      <dgm:t>
        <a:bodyPr/>
        <a:lstStyle/>
        <a:p>
          <a:endParaRPr lang="en-GB"/>
        </a:p>
      </dgm:t>
    </dgm:pt>
    <dgm:pt modelId="{719682AE-07D2-4795-8268-BEAF1B675A51}" type="sibTrans" cxnId="{7218C7E5-326A-42D1-B2E5-C405C205CF87}">
      <dgm:prSet/>
      <dgm:spPr/>
      <dgm:t>
        <a:bodyPr/>
        <a:lstStyle/>
        <a:p>
          <a:endParaRPr lang="en-GB"/>
        </a:p>
      </dgm:t>
    </dgm:pt>
    <dgm:pt modelId="{6516C74C-E54D-4095-925D-E5622A80FE8E}" type="pres">
      <dgm:prSet presAssocID="{CFE4992F-18C2-4058-ACE1-FF5E928D4C26}" presName="linearFlow" presStyleCnt="0">
        <dgm:presLayoutVars>
          <dgm:dir/>
          <dgm:resizeHandles val="exact"/>
        </dgm:presLayoutVars>
      </dgm:prSet>
      <dgm:spPr/>
    </dgm:pt>
    <dgm:pt modelId="{14F37B35-B839-4348-B6EF-403334C7BC33}" type="pres">
      <dgm:prSet presAssocID="{E9552C51-B965-4F85-ADC9-95541A4FA2A0}" presName="composite" presStyleCnt="0"/>
      <dgm:spPr/>
    </dgm:pt>
    <dgm:pt modelId="{FE446C65-F5E7-4727-9D6A-59F9A9CF9F35}" type="pres">
      <dgm:prSet presAssocID="{E9552C51-B965-4F85-ADC9-95541A4FA2A0}" presName="imgShp" presStyleLbl="fgImgPlace1" presStyleIdx="0" presStyleCnt="1" custScaleX="166596" custLinFactNeighborX="-95165" custLinFactNeighborY="78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824C489-DD33-487D-9EF0-BF362E60CB3E}" type="pres">
      <dgm:prSet presAssocID="{E9552C51-B965-4F85-ADC9-95541A4FA2A0}" presName="txShp" presStyleLbl="node1" presStyleIdx="0" presStyleCnt="1" custScaleX="102967" custLinFactNeighborX="2956" custLinFactNeighborY="-75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7F3F80-CF2A-4E6A-AF47-AE11F321FFC0}" type="presOf" srcId="{CFE4992F-18C2-4058-ACE1-FF5E928D4C26}" destId="{6516C74C-E54D-4095-925D-E5622A80FE8E}" srcOrd="0" destOrd="0" presId="urn:microsoft.com/office/officeart/2005/8/layout/vList3#1"/>
    <dgm:cxn modelId="{7218C7E5-326A-42D1-B2E5-C405C205CF87}" srcId="{CFE4992F-18C2-4058-ACE1-FF5E928D4C26}" destId="{E9552C51-B965-4F85-ADC9-95541A4FA2A0}" srcOrd="0" destOrd="0" parTransId="{128B75AD-180C-4193-BA0C-AF1CA7F0E589}" sibTransId="{719682AE-07D2-4795-8268-BEAF1B675A51}"/>
    <dgm:cxn modelId="{06B13522-5652-481B-A092-1188D33B225E}" type="presOf" srcId="{E9552C51-B965-4F85-ADC9-95541A4FA2A0}" destId="{B824C489-DD33-487D-9EF0-BF362E60CB3E}" srcOrd="0" destOrd="0" presId="urn:microsoft.com/office/officeart/2005/8/layout/vList3#1"/>
    <dgm:cxn modelId="{8D6FA4F0-EE83-46AF-9242-FB2E40655766}" type="presParOf" srcId="{6516C74C-E54D-4095-925D-E5622A80FE8E}" destId="{14F37B35-B839-4348-B6EF-403334C7BC33}" srcOrd="0" destOrd="0" presId="urn:microsoft.com/office/officeart/2005/8/layout/vList3#1"/>
    <dgm:cxn modelId="{578C5F01-2BB7-4416-B328-0D74FA0B1D49}" type="presParOf" srcId="{14F37B35-B839-4348-B6EF-403334C7BC33}" destId="{FE446C65-F5E7-4727-9D6A-59F9A9CF9F35}" srcOrd="0" destOrd="0" presId="urn:microsoft.com/office/officeart/2005/8/layout/vList3#1"/>
    <dgm:cxn modelId="{C29391EA-F86E-4BB2-8CFE-F08F790FB229}" type="presParOf" srcId="{14F37B35-B839-4348-B6EF-403334C7BC33}" destId="{B824C489-DD33-487D-9EF0-BF362E60CB3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4C489-DD33-487D-9EF0-BF362E60CB3E}">
      <dsp:nvSpPr>
        <dsp:cNvPr id="0" name=""/>
        <dsp:cNvSpPr/>
      </dsp:nvSpPr>
      <dsp:spPr>
        <a:xfrm rot="10800000">
          <a:off x="1532036" y="0"/>
          <a:ext cx="4575015" cy="1320828"/>
        </a:xfrm>
        <a:prstGeom prst="homePlat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2448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tx1"/>
              </a:solidFill>
            </a:rPr>
            <a:t>Experiential Sampling: Smartphone Application</a:t>
          </a:r>
          <a:endParaRPr lang="en-GB" sz="2500" kern="1200" dirty="0">
            <a:solidFill>
              <a:schemeClr val="tx1"/>
            </a:solidFill>
          </a:endParaRPr>
        </a:p>
      </dsp:txBody>
      <dsp:txXfrm rot="10800000">
        <a:off x="1862243" y="0"/>
        <a:ext cx="4244808" cy="1320828"/>
      </dsp:txXfrm>
    </dsp:sp>
    <dsp:sp modelId="{FE446C65-F5E7-4727-9D6A-59F9A9CF9F35}">
      <dsp:nvSpPr>
        <dsp:cNvPr id="0" name=""/>
        <dsp:cNvSpPr/>
      </dsp:nvSpPr>
      <dsp:spPr>
        <a:xfrm>
          <a:off x="51953" y="0"/>
          <a:ext cx="1388203" cy="13208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4C489-DD33-487D-9EF0-BF362E60CB3E}">
      <dsp:nvSpPr>
        <dsp:cNvPr id="0" name=""/>
        <dsp:cNvSpPr/>
      </dsp:nvSpPr>
      <dsp:spPr>
        <a:xfrm rot="10800000">
          <a:off x="1501680" y="0"/>
          <a:ext cx="4628131" cy="1324688"/>
        </a:xfrm>
        <a:prstGeom prst="homePlat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15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chemeClr val="tx1"/>
              </a:solidFill>
            </a:rPr>
            <a:t>Lab research: Panoramic Projection</a:t>
          </a:r>
          <a:endParaRPr lang="en-GB" sz="2800" kern="1200" dirty="0">
            <a:solidFill>
              <a:schemeClr val="tx1"/>
            </a:solidFill>
          </a:endParaRPr>
        </a:p>
      </dsp:txBody>
      <dsp:txXfrm rot="10800000">
        <a:off x="1832852" y="0"/>
        <a:ext cx="4296959" cy="1324688"/>
      </dsp:txXfrm>
    </dsp:sp>
    <dsp:sp modelId="{FE446C65-F5E7-4727-9D6A-59F9A9CF9F35}">
      <dsp:nvSpPr>
        <dsp:cNvPr id="0" name=""/>
        <dsp:cNvSpPr/>
      </dsp:nvSpPr>
      <dsp:spPr>
        <a:xfrm>
          <a:off x="45340" y="0"/>
          <a:ext cx="1392260" cy="132468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4C489-DD33-487D-9EF0-BF362E60CB3E}">
      <dsp:nvSpPr>
        <dsp:cNvPr id="0" name=""/>
        <dsp:cNvSpPr/>
      </dsp:nvSpPr>
      <dsp:spPr>
        <a:xfrm rot="10800000">
          <a:off x="1476525" y="0"/>
          <a:ext cx="4643416" cy="1406948"/>
        </a:xfrm>
        <a:prstGeom prst="homePlat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0425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solidFill>
                <a:schemeClr val="tx1"/>
              </a:solidFill>
            </a:rPr>
            <a:t>Field Research: Pub vs. Lecture sampling</a:t>
          </a:r>
          <a:endParaRPr lang="en-GB" sz="2900" kern="1200" dirty="0">
            <a:solidFill>
              <a:schemeClr val="tx1"/>
            </a:solidFill>
          </a:endParaRPr>
        </a:p>
      </dsp:txBody>
      <dsp:txXfrm rot="10800000">
        <a:off x="1828262" y="0"/>
        <a:ext cx="4291679" cy="1406948"/>
      </dsp:txXfrm>
    </dsp:sp>
    <dsp:sp modelId="{FE446C65-F5E7-4727-9D6A-59F9A9CF9F35}">
      <dsp:nvSpPr>
        <dsp:cNvPr id="0" name=""/>
        <dsp:cNvSpPr/>
      </dsp:nvSpPr>
      <dsp:spPr>
        <a:xfrm>
          <a:off x="0" y="0"/>
          <a:ext cx="1478716" cy="140694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4C489-DD33-487D-9EF0-BF362E60CB3E}">
      <dsp:nvSpPr>
        <dsp:cNvPr id="0" name=""/>
        <dsp:cNvSpPr/>
      </dsp:nvSpPr>
      <dsp:spPr>
        <a:xfrm rot="10800000">
          <a:off x="1287491" y="0"/>
          <a:ext cx="5715594" cy="787019"/>
        </a:xfrm>
        <a:prstGeom prst="homePlat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7054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b="1" kern="1200" dirty="0" smtClean="0">
              <a:solidFill>
                <a:schemeClr val="tx1"/>
              </a:solidFill>
            </a:rPr>
            <a:t>Field Research</a:t>
          </a:r>
          <a:endParaRPr lang="en-GB" sz="3700" kern="1200" dirty="0">
            <a:solidFill>
              <a:schemeClr val="tx1"/>
            </a:solidFill>
          </a:endParaRPr>
        </a:p>
      </dsp:txBody>
      <dsp:txXfrm rot="10800000">
        <a:off x="1484246" y="0"/>
        <a:ext cx="5518839" cy="787019"/>
      </dsp:txXfrm>
    </dsp:sp>
    <dsp:sp modelId="{FE446C65-F5E7-4727-9D6A-59F9A9CF9F35}">
      <dsp:nvSpPr>
        <dsp:cNvPr id="0" name=""/>
        <dsp:cNvSpPr/>
      </dsp:nvSpPr>
      <dsp:spPr>
        <a:xfrm>
          <a:off x="0" y="0"/>
          <a:ext cx="1259254" cy="78701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4C489-DD33-487D-9EF0-BF362E60CB3E}">
      <dsp:nvSpPr>
        <dsp:cNvPr id="0" name=""/>
        <dsp:cNvSpPr/>
      </dsp:nvSpPr>
      <dsp:spPr>
        <a:xfrm rot="10800000">
          <a:off x="1493701" y="0"/>
          <a:ext cx="5127832" cy="921299"/>
        </a:xfrm>
        <a:prstGeom prst="homePlat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26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chemeClr val="tx1"/>
              </a:solidFill>
            </a:rPr>
            <a:t>Lab Research: Set up</a:t>
          </a:r>
          <a:endParaRPr lang="en-GB" sz="3200" kern="1200" dirty="0">
            <a:solidFill>
              <a:schemeClr val="tx1"/>
            </a:solidFill>
          </a:endParaRPr>
        </a:p>
      </dsp:txBody>
      <dsp:txXfrm rot="10800000">
        <a:off x="1724026" y="0"/>
        <a:ext cx="4897507" cy="921299"/>
      </dsp:txXfrm>
    </dsp:sp>
    <dsp:sp modelId="{FE446C65-F5E7-4727-9D6A-59F9A9CF9F35}">
      <dsp:nvSpPr>
        <dsp:cNvPr id="0" name=""/>
        <dsp:cNvSpPr/>
      </dsp:nvSpPr>
      <dsp:spPr>
        <a:xfrm>
          <a:off x="484774" y="0"/>
          <a:ext cx="968294" cy="9212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4C489-DD33-487D-9EF0-BF362E60CB3E}">
      <dsp:nvSpPr>
        <dsp:cNvPr id="0" name=""/>
        <dsp:cNvSpPr/>
      </dsp:nvSpPr>
      <dsp:spPr>
        <a:xfrm rot="10800000">
          <a:off x="1776344" y="0"/>
          <a:ext cx="5298067" cy="867947"/>
        </a:xfrm>
        <a:prstGeom prst="homePlat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274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chemeClr val="tx1"/>
              </a:solidFill>
            </a:rPr>
            <a:t>Lab Research: Results</a:t>
          </a:r>
          <a:endParaRPr lang="en-GB" sz="3200" kern="1200" dirty="0">
            <a:solidFill>
              <a:schemeClr val="tx1"/>
            </a:solidFill>
          </a:endParaRPr>
        </a:p>
      </dsp:txBody>
      <dsp:txXfrm rot="10800000">
        <a:off x="1993331" y="0"/>
        <a:ext cx="5081080" cy="867947"/>
      </dsp:txXfrm>
    </dsp:sp>
    <dsp:sp modelId="{FE446C65-F5E7-4727-9D6A-59F9A9CF9F35}">
      <dsp:nvSpPr>
        <dsp:cNvPr id="0" name=""/>
        <dsp:cNvSpPr/>
      </dsp:nvSpPr>
      <dsp:spPr>
        <a:xfrm>
          <a:off x="835268" y="0"/>
          <a:ext cx="912220" cy="86794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4C489-DD33-487D-9EF0-BF362E60CB3E}">
      <dsp:nvSpPr>
        <dsp:cNvPr id="0" name=""/>
        <dsp:cNvSpPr/>
      </dsp:nvSpPr>
      <dsp:spPr>
        <a:xfrm rot="10800000">
          <a:off x="1521765" y="0"/>
          <a:ext cx="5167369" cy="530725"/>
        </a:xfrm>
        <a:prstGeom prst="homePlat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035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tx1"/>
              </a:solidFill>
            </a:rPr>
            <a:t>Experiential Sampling: Method and Results</a:t>
          </a:r>
          <a:endParaRPr lang="en-GB" sz="1700" kern="1200" dirty="0">
            <a:solidFill>
              <a:schemeClr val="tx1"/>
            </a:solidFill>
          </a:endParaRPr>
        </a:p>
      </dsp:txBody>
      <dsp:txXfrm rot="10800000">
        <a:off x="1654446" y="0"/>
        <a:ext cx="5034688" cy="530725"/>
      </dsp:txXfrm>
    </dsp:sp>
    <dsp:sp modelId="{FE446C65-F5E7-4727-9D6A-59F9A9CF9F35}">
      <dsp:nvSpPr>
        <dsp:cNvPr id="0" name=""/>
        <dsp:cNvSpPr/>
      </dsp:nvSpPr>
      <dsp:spPr>
        <a:xfrm>
          <a:off x="500720" y="0"/>
          <a:ext cx="884166" cy="53072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B5E2329-41D0-4738-94DC-5A80799A06FF}" type="datetimeFigureOut">
              <a:rPr lang="en-GB"/>
              <a:pPr>
                <a:defRPr/>
              </a:pPr>
              <a:t>15/05/2015</a:t>
            </a:fld>
            <a:endParaRPr lang="en-GB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FBDEA17-6E55-407D-95AC-C5E803AD86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89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154F86-3D02-43A9-A5D9-AB66F5931AF8}" type="datetimeFigureOut">
              <a:rPr lang="en-GB"/>
              <a:pPr>
                <a:defRPr/>
              </a:pPr>
              <a:t>15/05/2015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5762B9-66AF-4AFE-B4A5-16D09C8A33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330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GB" smtClean="0"/>
              <a:t>PHD…..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GB" smtClean="0"/>
              <a:t>Abrams and Niauru</a:t>
            </a:r>
          </a:p>
          <a:p>
            <a:pPr eaLnBrk="1" hangingPunct="1"/>
            <a:r>
              <a:rPr lang="en-GB" smtClean="0"/>
              <a:t>Mcalaney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GB" smtClean="0"/>
              <a:t>Assessment of alcohol-related expectancies, drink refusal self-efficacy (DRSE) and normative frequency ratings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en-GB" smtClean="0"/>
          </a:p>
          <a:p>
            <a:pPr>
              <a:buClr>
                <a:srgbClr val="FF0000"/>
              </a:buClr>
            </a:pPr>
            <a:r>
              <a:rPr lang="en-GB" smtClean="0"/>
              <a:t>Positive social, fun, and tension reduction outcome expectancies were higher in a student bar relative to those questioned in a university lecture theatre</a:t>
            </a:r>
          </a:p>
          <a:p>
            <a:pPr>
              <a:buClr>
                <a:srgbClr val="FF0000"/>
              </a:buClr>
            </a:pPr>
            <a:endParaRPr lang="en-GB" smtClean="0"/>
          </a:p>
          <a:p>
            <a:pPr>
              <a:buClr>
                <a:srgbClr val="FF0000"/>
              </a:buClr>
            </a:pPr>
            <a:r>
              <a:rPr lang="en-GB" smtClean="0"/>
              <a:t>Social drink refusal self efficacy was lower in the bar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GB" smtClean="0"/>
              <a:t> 2 x Synchronised HD </a:t>
            </a:r>
          </a:p>
          <a:p>
            <a:pPr>
              <a:buClr>
                <a:srgbClr val="FF0000"/>
              </a:buClr>
            </a:pPr>
            <a:r>
              <a:rPr lang="en-GB" smtClean="0"/>
              <a:t> video cameras (35 &amp; 135 degrees)</a:t>
            </a:r>
          </a:p>
          <a:p>
            <a:pPr>
              <a:buClr>
                <a:srgbClr val="FF0000"/>
              </a:buClr>
            </a:pPr>
            <a:r>
              <a:rPr lang="en-GB" smtClean="0"/>
              <a:t> 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GB" smtClean="0"/>
              <a:t> Projection: 2 X Projectors project </a:t>
            </a:r>
          </a:p>
          <a:p>
            <a:pPr>
              <a:buClr>
                <a:srgbClr val="FF0000"/>
              </a:buClr>
            </a:pPr>
            <a:r>
              <a:rPr lang="en-GB" smtClean="0"/>
              <a:t>  videos across the lab wall: </a:t>
            </a:r>
          </a:p>
          <a:p>
            <a:pPr>
              <a:buClr>
                <a:srgbClr val="FF0000"/>
              </a:buClr>
            </a:pPr>
            <a:r>
              <a:rPr lang="en-GB" smtClean="0"/>
              <a:t>  Panoramic display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GB" smtClean="0"/>
              <a:t>Participants complete the </a:t>
            </a:r>
          </a:p>
          <a:p>
            <a:pPr>
              <a:buClr>
                <a:srgbClr val="FF0000"/>
              </a:buClr>
            </a:pPr>
            <a:r>
              <a:rPr lang="en-GB" smtClean="0"/>
              <a:t> aforementioned measures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smtClean="0"/>
              <a:t>Pos Interaction: Group influence exclusive to alcohol-related contextual cues</a:t>
            </a:r>
          </a:p>
          <a:p>
            <a:pPr>
              <a:buClr>
                <a:srgbClr val="FF0000"/>
              </a:buClr>
            </a:pPr>
            <a:r>
              <a:rPr lang="en-GB" smtClean="0"/>
              <a:t>Neg: No main effects but Interaction: Shows collective effect </a:t>
            </a:r>
          </a:p>
          <a:p>
            <a:r>
              <a:rPr lang="en-GB" smtClean="0"/>
              <a:t>contextual factors </a:t>
            </a:r>
          </a:p>
          <a:p>
            <a:endParaRPr lang="en-GB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537D45-5C8B-4BCD-8712-C1369C0A7299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GB" smtClean="0"/>
              <a:t>. Recorded: Where, Who, When, What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GB" smtClean="0"/>
              <a:t>A time-stratified random sampling strategy: 5-daily intervals over the course of a week: MLM analyses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endParaRPr lang="en-GB" smtClean="0"/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GB" smtClean="0"/>
              <a:t>MLM show more mall contribution for individual level factors e.g. Age, gender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GB" smtClean="0"/>
              <a:t>Variance predicted at the prompt level e.g. current social context, situational context and current alcohol consumption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GB" smtClean="0"/>
              <a:t>Being in pubs, bars or clubs and in social groups -family &amp; friend(s) increased both positive/negative expectancies and normative beliefs 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GB" smtClean="0"/>
              <a:t>DRSE decreased in such contexts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en-GB" smtClean="0"/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GB" smtClean="0"/>
              <a:t>MLM show more variance explained at the prompt level (e.g. current social context) than individual level (e.g. Age, gender)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GB" smtClean="0"/>
              <a:t>Being in pubs, bars or clubs and in social groups -family &amp; friend(s) increased both positive/negative expectancies and normative beliefs 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GB" smtClean="0"/>
              <a:t>DRSE decreased in such contexts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en-GB" smtClean="0"/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A2633-D129-45F5-B804-FB3A7338FD74}" type="datetimeFigureOut">
              <a:rPr lang="en-GB"/>
              <a:pPr>
                <a:defRPr/>
              </a:pPr>
              <a:t>15/05/2015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B1171-30AD-4095-89B4-C198CD99CB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68457-3847-4AC1-A8AA-66A264145F3B}" type="datetimeFigureOut">
              <a:rPr lang="en-GB"/>
              <a:pPr>
                <a:defRPr/>
              </a:pPr>
              <a:t>15/05/2015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1A362-2BB8-486C-AC8D-38AAAFF907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D8C43-2F37-48C2-ADEC-FB4E30EE7A02}" type="datetimeFigureOut">
              <a:rPr lang="en-GB"/>
              <a:pPr>
                <a:defRPr/>
              </a:pPr>
              <a:t>15/05/2015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6102D-B19B-4707-93C5-B863463235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EB8B-7FF2-4420-9794-7D40CB324A04}" type="datetimeFigureOut">
              <a:rPr lang="en-GB"/>
              <a:pPr>
                <a:defRPr/>
              </a:pPr>
              <a:t>15/05/2015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570A5-C8BB-4F7F-B00B-5C49927899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FE78D-3192-47AE-8A46-D4360A49EC3D}" type="datetimeFigureOut">
              <a:rPr lang="en-GB"/>
              <a:pPr>
                <a:defRPr/>
              </a:pPr>
              <a:t>15/05/2015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D4853-2C50-4546-A1D7-E5EBC14EC5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BF221-E7E5-467D-ABD6-44F3A0242711}" type="datetimeFigureOut">
              <a:rPr lang="en-GB"/>
              <a:pPr>
                <a:defRPr/>
              </a:pPr>
              <a:t>15/05/2015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BC8D6-D90A-4B69-B79E-32C0FEEFC3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A767-BA33-4711-B78F-E43B549411A8}" type="datetimeFigureOut">
              <a:rPr lang="en-GB"/>
              <a:pPr>
                <a:defRPr/>
              </a:pPr>
              <a:t>15/05/2015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ACF8B-04EF-4F1F-9FDE-BCA4F29738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D57A8-203D-4EA5-BB3F-6FC9BCA21321}" type="datetimeFigureOut">
              <a:rPr lang="en-GB"/>
              <a:pPr>
                <a:defRPr/>
              </a:pPr>
              <a:t>15/05/2015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2109E-3723-4619-80D2-226AEDB2DD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52B76-A278-411F-8DFD-530907646DCB}" type="datetimeFigureOut">
              <a:rPr lang="en-GB"/>
              <a:pPr>
                <a:defRPr/>
              </a:pPr>
              <a:t>15/05/2015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67987-68B7-48FC-BABA-678588F1CF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CFDD-68E4-4028-9042-83C5E4961AD2}" type="datetimeFigureOut">
              <a:rPr lang="en-GB"/>
              <a:pPr>
                <a:defRPr/>
              </a:pPr>
              <a:t>15/05/2015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1B14-21E7-4B97-BA55-79705E4E8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03E3A-76C2-4517-A18C-7D6E93822343}" type="datetimeFigureOut">
              <a:rPr lang="en-GB"/>
              <a:pPr>
                <a:defRPr/>
              </a:pPr>
              <a:t>15/05/2015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1BFAF-49F0-4709-A656-1FB0DE745D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EDBEB-1D36-4303-AAE4-4B5CA84E2EBD}" type="datetimeFigureOut">
              <a:rPr lang="en-GB"/>
              <a:pPr>
                <a:defRPr/>
              </a:pPr>
              <a:t>15/05/2015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BA556-DE2F-4205-B7B6-8FAD731B5B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81000">
              <a:srgbClr val="E6E6B2"/>
            </a:gs>
            <a:gs pos="91000">
              <a:srgbClr val="BEBEDA"/>
            </a:gs>
            <a:gs pos="98000">
              <a:srgbClr val="D0D0C8"/>
            </a:gs>
            <a:gs pos="100000">
              <a:srgbClr val="B1B1E7"/>
            </a:gs>
            <a:gs pos="100000">
              <a:srgbClr val="99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9D95196-9D13-4A56-BCCA-7E3310BF9B2F}" type="datetimeFigureOut">
              <a:rPr lang="en-GB"/>
              <a:pPr>
                <a:defRPr/>
              </a:pPr>
              <a:t>15/05/2015</a:t>
            </a:fld>
            <a:endParaRPr lang="en-GB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430916-0A31-46D4-B2D6-9F5014713B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microsoft.com/office/2007/relationships/diagramDrawing" Target="../diagrams/drawing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diagramColors" Target="../diagrams/colors6.xml"/><Relationship Id="rId5" Type="http://schemas.openxmlformats.org/officeDocument/2006/relationships/image" Target="../media/image9.emf"/><Relationship Id="rId10" Type="http://schemas.openxmlformats.org/officeDocument/2006/relationships/diagramQuickStyle" Target="../diagrams/quickStyle6.xml"/><Relationship Id="rId4" Type="http://schemas.openxmlformats.org/officeDocument/2006/relationships/oleObject" Target="../embeddings/oleObject1.bin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6"/>
          <p:cNvSpPr txBox="1">
            <a:spLocks noChangeArrowheads="1"/>
          </p:cNvSpPr>
          <p:nvPr/>
        </p:nvSpPr>
        <p:spPr bwMode="auto">
          <a:xfrm>
            <a:off x="2760663" y="3141663"/>
            <a:ext cx="3622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algn="ctr"/>
            <a:r>
              <a:rPr lang="en-GB" sz="2400" b="1">
                <a:latin typeface="Calibri" pitchFamily="34" charset="0"/>
              </a:rPr>
              <a:t>Rebecca Monk</a:t>
            </a:r>
          </a:p>
          <a:p>
            <a:pPr algn="ctr"/>
            <a:r>
              <a:rPr lang="en-GB" sz="2400" b="1">
                <a:latin typeface="Calibri" pitchFamily="34" charset="0"/>
              </a:rPr>
              <a:t>Derek Heim</a:t>
            </a:r>
          </a:p>
        </p:txBody>
      </p:sp>
      <p:sp>
        <p:nvSpPr>
          <p:cNvPr id="16386" name="Text Box 14"/>
          <p:cNvSpPr txBox="1">
            <a:spLocks noChangeArrowheads="1"/>
          </p:cNvSpPr>
          <p:nvPr/>
        </p:nvSpPr>
        <p:spPr bwMode="auto">
          <a:xfrm>
            <a:off x="395288" y="5084763"/>
            <a:ext cx="7489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Monk, R. L., &amp; Heim, D. (2013). Panoramic projection: Affording a wider view on contextual influences on alcohol-related cognitions. </a:t>
            </a:r>
            <a:r>
              <a:rPr lang="en-GB" sz="1000" i="1"/>
              <a:t>Experimental and Clinical Psychopharmacology, 21</a:t>
            </a:r>
            <a:r>
              <a:rPr lang="en-GB" sz="1000"/>
              <a:t>, 1-7. </a:t>
            </a:r>
          </a:p>
        </p:txBody>
      </p:sp>
      <p:sp>
        <p:nvSpPr>
          <p:cNvPr id="16387" name="Text Box 15"/>
          <p:cNvSpPr txBox="1">
            <a:spLocks noChangeArrowheads="1"/>
          </p:cNvSpPr>
          <p:nvPr/>
        </p:nvSpPr>
        <p:spPr bwMode="auto">
          <a:xfrm>
            <a:off x="395288" y="5516563"/>
            <a:ext cx="7777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Monk, R. L., &amp; Heim, D. (2013). Environmental context effects on alcohol-related outcome expectancies, efficacy and norms: A field study. </a:t>
            </a:r>
            <a:r>
              <a:rPr lang="en-GB" sz="1000" i="1"/>
              <a:t>Psychology of Addictive Behaviors</a:t>
            </a:r>
            <a:r>
              <a:rPr lang="en-GB" sz="1000"/>
              <a:t>, </a:t>
            </a:r>
            <a:r>
              <a:rPr lang="en-GB" sz="1000" i="1"/>
              <a:t>27,</a:t>
            </a:r>
            <a:r>
              <a:rPr lang="en-GB" sz="1000"/>
              <a:t> 814-818.</a:t>
            </a:r>
          </a:p>
        </p:txBody>
      </p:sp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395288" y="6021388"/>
            <a:ext cx="7777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Monk, R. L., &amp; Heim, D. (2014). “There’s an App for  that”: Using smartphone technology to investigate how personal and environmental contexts impact alcohol-related cognitions. </a:t>
            </a:r>
            <a:r>
              <a:rPr lang="en-GB" sz="1000" i="1"/>
              <a:t>Addiction: Clinical and Experimental Psychopharmocology, 21</a:t>
            </a:r>
            <a:r>
              <a:rPr lang="en-GB" sz="1000"/>
              <a:t>, 1-7.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403350" y="549275"/>
            <a:ext cx="63373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/>
              <a:t>A multi-methodological approach to studying alcohol-related cognitions</a:t>
            </a:r>
            <a:endParaRPr lang="en-GB" sz="3600"/>
          </a:p>
          <a:p>
            <a:pPr algn="ctr"/>
            <a:endParaRPr lang="en-GB"/>
          </a:p>
        </p:txBody>
      </p:sp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6272213" y="6342063"/>
            <a:ext cx="2533650" cy="368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Edge Hill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07375" cy="5040312"/>
          </a:xfrm>
          <a:ln w="12700"/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FontTx/>
              <a:buNone/>
              <a:defRPr/>
            </a:pPr>
            <a:r>
              <a:rPr lang="en-GB" sz="2800" dirty="0" smtClean="0"/>
              <a:t>“The decision to drink or exercise restraint is ultimately determined by self efficacy and outcome expectancies formulated around a current situational context”</a:t>
            </a:r>
          </a:p>
          <a:p>
            <a:pPr marL="0" indent="0" eaLnBrk="1" hangingPunct="1">
              <a:buClr>
                <a:srgbClr val="FF0000"/>
              </a:buClr>
              <a:buFontTx/>
              <a:buNone/>
              <a:defRPr/>
            </a:pPr>
            <a:endParaRPr lang="en-GB" sz="900" dirty="0" smtClean="0"/>
          </a:p>
          <a:p>
            <a:pPr marL="0" indent="0" eaLnBrk="1" hangingPunct="1">
              <a:buClr>
                <a:srgbClr val="FF0000"/>
              </a:buClr>
              <a:buFontTx/>
              <a:buNone/>
              <a:defRPr/>
            </a:pPr>
            <a:r>
              <a:rPr lang="en-GB" sz="2800" dirty="0" smtClean="0"/>
              <a:t>‘Environments of perceptual distortion’</a:t>
            </a:r>
            <a:endParaRPr lang="en-GB" sz="2000" dirty="0" smtClean="0"/>
          </a:p>
          <a:p>
            <a:pPr eaLnBrk="1" hangingPunct="1">
              <a:buClr>
                <a:srgbClr val="FF0000"/>
              </a:buClr>
              <a:buFontTx/>
              <a:buNone/>
              <a:defRPr/>
            </a:pPr>
            <a:endParaRPr lang="en-GB" sz="2000" dirty="0" smtClean="0"/>
          </a:p>
          <a:p>
            <a:pPr marL="0" indent="0" eaLnBrk="1" hangingPunct="1">
              <a:buClr>
                <a:srgbClr val="FF0000"/>
              </a:buClr>
              <a:buFontTx/>
              <a:buNone/>
              <a:defRPr/>
            </a:pPr>
            <a:r>
              <a:rPr lang="en-GB" sz="2400" b="1" dirty="0" smtClean="0"/>
              <a:t>Yet:</a:t>
            </a:r>
          </a:p>
          <a:p>
            <a:pPr eaLnBrk="1" hangingPunct="1">
              <a:buClr>
                <a:srgbClr val="FF0000"/>
              </a:buClr>
              <a:buFontTx/>
              <a:buNone/>
              <a:defRPr/>
            </a:pPr>
            <a:r>
              <a:rPr lang="en-GB" sz="2400" dirty="0" smtClean="0"/>
              <a:t>	- Diminutive research which assesses contextual focus</a:t>
            </a:r>
          </a:p>
          <a:p>
            <a:pPr eaLnBrk="1" hangingPunct="1">
              <a:buClr>
                <a:srgbClr val="FF0000"/>
              </a:buClr>
              <a:buFontTx/>
              <a:buNone/>
              <a:defRPr/>
            </a:pPr>
            <a:r>
              <a:rPr lang="en-GB" sz="2400" dirty="0" smtClean="0"/>
              <a:t>	- Favour the use of lab and solitary testing</a:t>
            </a:r>
          </a:p>
          <a:p>
            <a:pPr eaLnBrk="1" hangingPunct="1">
              <a:buClr>
                <a:srgbClr val="FF0000"/>
              </a:buClr>
              <a:buFontTx/>
              <a:buNone/>
              <a:defRPr/>
            </a:pPr>
            <a:r>
              <a:rPr lang="en-GB" sz="2400" dirty="0" smtClean="0"/>
              <a:t>	- De-contextualised and de-socialised research </a:t>
            </a:r>
          </a:p>
          <a:p>
            <a:pPr algn="ctr" eaLnBrk="1" hangingPunct="1">
              <a:buClr>
                <a:srgbClr val="FF0000"/>
              </a:buClr>
              <a:buFontTx/>
              <a:buNone/>
              <a:defRPr/>
            </a:pPr>
            <a:endParaRPr lang="en-GB" sz="2400" dirty="0" smtClean="0">
              <a:latin typeface="Comic Sans MS" pitchFamily="66" charset="0"/>
            </a:endParaRPr>
          </a:p>
        </p:txBody>
      </p:sp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827088" y="404813"/>
            <a:ext cx="7273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/>
              <a:t>Context effects</a:t>
            </a:r>
            <a:r>
              <a:rPr lang="en-GB" sz="2400"/>
              <a:t> </a:t>
            </a:r>
            <a:r>
              <a:rPr lang="en-GB" sz="2400" b="1"/>
              <a:t>and the de-contextualisation of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7"/>
          <p:cNvSpPr txBox="1">
            <a:spLocks noChangeArrowheads="1"/>
          </p:cNvSpPr>
          <p:nvPr/>
        </p:nvSpPr>
        <p:spPr bwMode="auto">
          <a:xfrm>
            <a:off x="539750" y="333375"/>
            <a:ext cx="7920038" cy="5572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/>
              <a:t>Multi-methodological research approach</a:t>
            </a:r>
          </a:p>
        </p:txBody>
      </p:sp>
      <p:graphicFrame>
        <p:nvGraphicFramePr>
          <p:cNvPr id="33" name="Diagram 32"/>
          <p:cNvGraphicFramePr/>
          <p:nvPr/>
        </p:nvGraphicFramePr>
        <p:xfrm>
          <a:off x="1159027" y="5301208"/>
          <a:ext cx="6681483" cy="1320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5" name="Diagram 34"/>
          <p:cNvGraphicFramePr/>
          <p:nvPr/>
        </p:nvGraphicFramePr>
        <p:xfrm>
          <a:off x="1115616" y="3212976"/>
          <a:ext cx="6759055" cy="132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6" name="Diagram 35"/>
          <p:cNvGraphicFramePr/>
          <p:nvPr/>
        </p:nvGraphicFramePr>
        <p:xfrm>
          <a:off x="1163007" y="1268760"/>
          <a:ext cx="7296781" cy="140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 35"/>
          <p:cNvGraphicFramePr/>
          <p:nvPr/>
        </p:nvGraphicFramePr>
        <p:xfrm>
          <a:off x="1115616" y="188640"/>
          <a:ext cx="7296781" cy="78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395288" y="1052513"/>
            <a:ext cx="8496300" cy="58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GB" sz="2500"/>
              <a:t>Recruitment of student participants on student lecture theatres or bars (between 1 p.m. and 6 p.m.)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en-GB" sz="2500"/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en-GB" sz="2500"/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en-GB" sz="2500"/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en-GB" sz="2500"/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en-GB" sz="2500"/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en-GB" sz="2500"/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GB" sz="2500"/>
              <a:t>Contextual differences in expectancies and DRSE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GB" sz="2500"/>
              <a:t>Statistical controls of between-participant variation in self-reported typical consumption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8"/>
          <a:srcRect r="17021"/>
          <a:stretch>
            <a:fillRect/>
          </a:stretch>
        </p:blipFill>
        <p:spPr bwMode="auto">
          <a:xfrm>
            <a:off x="417513" y="2039938"/>
            <a:ext cx="3508375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9"/>
          <a:srcRect r="15356"/>
          <a:stretch>
            <a:fillRect/>
          </a:stretch>
        </p:blipFill>
        <p:spPr bwMode="auto">
          <a:xfrm>
            <a:off x="4262438" y="2011363"/>
            <a:ext cx="3616325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2"/>
          <p:cNvPicPr>
            <a:picLocks noChangeAspect="1" noChangeArrowheads="1"/>
          </p:cNvPicPr>
          <p:nvPr/>
        </p:nvPicPr>
        <p:blipFill>
          <a:blip r:embed="rId10"/>
          <a:srcRect l="67493" t="60046" r="28917" b="32091"/>
          <a:stretch>
            <a:fillRect/>
          </a:stretch>
        </p:blipFill>
        <p:spPr bwMode="auto">
          <a:xfrm>
            <a:off x="7878763" y="3190875"/>
            <a:ext cx="1120775" cy="79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2534" name="Straight Connector 2"/>
          <p:cNvCxnSpPr>
            <a:cxnSpLocks noChangeShapeType="1"/>
          </p:cNvCxnSpPr>
          <p:nvPr/>
        </p:nvCxnSpPr>
        <p:spPr bwMode="auto">
          <a:xfrm>
            <a:off x="3924300" y="2030413"/>
            <a:ext cx="0" cy="305435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2535" name="Straight Connector 4"/>
          <p:cNvCxnSpPr>
            <a:cxnSpLocks noChangeShapeType="1"/>
          </p:cNvCxnSpPr>
          <p:nvPr/>
        </p:nvCxnSpPr>
        <p:spPr bwMode="auto">
          <a:xfrm>
            <a:off x="3924300" y="2030413"/>
            <a:ext cx="0" cy="313372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2536" name="Straight Connector 13"/>
          <p:cNvCxnSpPr>
            <a:cxnSpLocks noChangeShapeType="1"/>
          </p:cNvCxnSpPr>
          <p:nvPr/>
        </p:nvCxnSpPr>
        <p:spPr bwMode="auto">
          <a:xfrm>
            <a:off x="3924300" y="2030413"/>
            <a:ext cx="0" cy="3133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37" name="Straight Connector 22"/>
          <p:cNvCxnSpPr>
            <a:cxnSpLocks noChangeShapeType="1"/>
          </p:cNvCxnSpPr>
          <p:nvPr/>
        </p:nvCxnSpPr>
        <p:spPr bwMode="auto">
          <a:xfrm>
            <a:off x="7878763" y="2039938"/>
            <a:ext cx="0" cy="3133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Diagram 34"/>
          <p:cNvGraphicFramePr/>
          <p:nvPr/>
        </p:nvGraphicFramePr>
        <p:xfrm>
          <a:off x="971600" y="347460"/>
          <a:ext cx="7488832" cy="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250825" y="981075"/>
            <a:ext cx="84963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endParaRPr lang="en-GB" sz="2400"/>
          </a:p>
          <a:p>
            <a:pPr>
              <a:buClr>
                <a:srgbClr val="FF0000"/>
              </a:buClr>
            </a:pPr>
            <a:r>
              <a:rPr lang="en-GB" sz="2400"/>
              <a:t>Mixed Group of actors filmed whilst in populated student bar and populated lecture</a:t>
            </a:r>
          </a:p>
          <a:p>
            <a:pPr>
              <a:buClr>
                <a:srgbClr val="FF0000"/>
              </a:buClr>
            </a:pPr>
            <a:endParaRPr lang="en-GB" sz="2400"/>
          </a:p>
          <a:p>
            <a:pPr>
              <a:buClr>
                <a:srgbClr val="FF0000"/>
              </a:buClr>
            </a:pPr>
            <a:endParaRPr lang="en-GB" sz="2400"/>
          </a:p>
          <a:p>
            <a:pPr>
              <a:buClr>
                <a:srgbClr val="FF0000"/>
              </a:buClr>
            </a:pPr>
            <a:endParaRPr lang="en-GB" sz="2400"/>
          </a:p>
          <a:p>
            <a:pPr>
              <a:buClr>
                <a:srgbClr val="FF0000"/>
              </a:buClr>
            </a:pPr>
            <a:endParaRPr lang="en-GB" sz="2400"/>
          </a:p>
          <a:p>
            <a:pPr>
              <a:buClr>
                <a:srgbClr val="FF0000"/>
              </a:buClr>
            </a:pPr>
            <a:endParaRPr lang="en-GB" sz="2400"/>
          </a:p>
          <a:p>
            <a:pPr>
              <a:buClr>
                <a:srgbClr val="FF0000"/>
              </a:buClr>
            </a:pPr>
            <a:r>
              <a:rPr lang="en-GB" sz="2400"/>
              <a:t>Images projected to participants in order to create panoramic display </a:t>
            </a:r>
          </a:p>
          <a:p>
            <a:pPr>
              <a:buClr>
                <a:srgbClr val="FF0000"/>
              </a:buClr>
            </a:pPr>
            <a:endParaRPr lang="en-GB" sz="2400"/>
          </a:p>
          <a:p>
            <a:pPr>
              <a:buClr>
                <a:srgbClr val="FF0000"/>
              </a:buClr>
            </a:pPr>
            <a:endParaRPr lang="en-GB" sz="2400"/>
          </a:p>
          <a:p>
            <a:pPr>
              <a:buClr>
                <a:srgbClr val="FF0000"/>
              </a:buClr>
            </a:pPr>
            <a:endParaRPr lang="en-GB" sz="2400"/>
          </a:p>
          <a:p>
            <a:pPr>
              <a:buClr>
                <a:srgbClr val="FF0000"/>
              </a:buClr>
            </a:pPr>
            <a:endParaRPr lang="en-GB" sz="2400"/>
          </a:p>
          <a:p>
            <a:pPr marL="0" lvl="1">
              <a:buClr>
                <a:srgbClr val="FF0000"/>
              </a:buClr>
            </a:pPr>
            <a:r>
              <a:rPr lang="en-GB" sz="2400"/>
              <a:t>Conditions - Social Context: Alone or in small group</a:t>
            </a:r>
          </a:p>
          <a:p>
            <a:pPr marL="0" lvl="1">
              <a:buClr>
                <a:srgbClr val="FF0000"/>
              </a:buClr>
            </a:pPr>
            <a:r>
              <a:rPr lang="en-GB" sz="2400"/>
              <a:t>                  - Environmental Context: Pub vs lecture viewing </a:t>
            </a:r>
          </a:p>
          <a:p>
            <a:pPr>
              <a:buClr>
                <a:srgbClr val="FF0000"/>
              </a:buClr>
            </a:pPr>
            <a:r>
              <a:rPr lang="en-GB"/>
              <a:t>	</a:t>
            </a:r>
          </a:p>
        </p:txBody>
      </p:sp>
      <p:pic>
        <p:nvPicPr>
          <p:cNvPr id="24579" name="Picture 14"/>
          <p:cNvPicPr>
            <a:picLocks noChangeAspect="1" noChangeArrowheads="1"/>
          </p:cNvPicPr>
          <p:nvPr/>
        </p:nvPicPr>
        <p:blipFill>
          <a:blip r:embed="rId8"/>
          <a:srcRect l="49640" t="39755" r="34521" b="35390"/>
          <a:stretch>
            <a:fillRect/>
          </a:stretch>
        </p:blipFill>
        <p:spPr bwMode="auto">
          <a:xfrm>
            <a:off x="3346450" y="2097088"/>
            <a:ext cx="24955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9"/>
          <a:srcRect l="67307" t="55048" r="12585" b="26048"/>
          <a:stretch>
            <a:fillRect/>
          </a:stretch>
        </p:blipFill>
        <p:spPr bwMode="auto">
          <a:xfrm>
            <a:off x="3360738" y="4364038"/>
            <a:ext cx="2493962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81" name="Straight Connector 5"/>
          <p:cNvCxnSpPr>
            <a:cxnSpLocks noChangeShapeType="1"/>
          </p:cNvCxnSpPr>
          <p:nvPr/>
        </p:nvCxnSpPr>
        <p:spPr bwMode="auto">
          <a:xfrm>
            <a:off x="3360738" y="1844675"/>
            <a:ext cx="2493962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4582" name="Straight Connector 7"/>
          <p:cNvCxnSpPr>
            <a:cxnSpLocks noChangeShapeType="1"/>
          </p:cNvCxnSpPr>
          <p:nvPr/>
        </p:nvCxnSpPr>
        <p:spPr bwMode="auto">
          <a:xfrm>
            <a:off x="3360738" y="2097088"/>
            <a:ext cx="24939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3" name="Straight Connector 9"/>
          <p:cNvCxnSpPr>
            <a:cxnSpLocks noChangeShapeType="1"/>
          </p:cNvCxnSpPr>
          <p:nvPr/>
        </p:nvCxnSpPr>
        <p:spPr bwMode="auto">
          <a:xfrm>
            <a:off x="3360738" y="3500438"/>
            <a:ext cx="315595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4584" name="Straight Connector 12"/>
          <p:cNvCxnSpPr>
            <a:cxnSpLocks noChangeShapeType="1"/>
          </p:cNvCxnSpPr>
          <p:nvPr/>
        </p:nvCxnSpPr>
        <p:spPr bwMode="auto">
          <a:xfrm flipV="1">
            <a:off x="3346450" y="3738563"/>
            <a:ext cx="2495550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5" name="Straight Connector 15"/>
          <p:cNvCxnSpPr>
            <a:cxnSpLocks noChangeShapeType="1"/>
          </p:cNvCxnSpPr>
          <p:nvPr/>
        </p:nvCxnSpPr>
        <p:spPr bwMode="auto">
          <a:xfrm>
            <a:off x="3346450" y="2100263"/>
            <a:ext cx="0" cy="1652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6" name="Straight Connector 23"/>
          <p:cNvCxnSpPr>
            <a:cxnSpLocks noChangeShapeType="1"/>
          </p:cNvCxnSpPr>
          <p:nvPr/>
        </p:nvCxnSpPr>
        <p:spPr bwMode="auto">
          <a:xfrm>
            <a:off x="5842000" y="2100263"/>
            <a:ext cx="0" cy="1652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7" name="Straight Connector 24"/>
          <p:cNvCxnSpPr>
            <a:cxnSpLocks noChangeShapeType="1"/>
          </p:cNvCxnSpPr>
          <p:nvPr/>
        </p:nvCxnSpPr>
        <p:spPr bwMode="auto">
          <a:xfrm>
            <a:off x="3360738" y="4364038"/>
            <a:ext cx="0" cy="1654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8" name="Straight Connector 26"/>
          <p:cNvCxnSpPr>
            <a:cxnSpLocks noChangeShapeType="1"/>
          </p:cNvCxnSpPr>
          <p:nvPr/>
        </p:nvCxnSpPr>
        <p:spPr bwMode="auto">
          <a:xfrm>
            <a:off x="5842000" y="4362450"/>
            <a:ext cx="0" cy="1654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9" name="Straight Connector 19"/>
          <p:cNvCxnSpPr>
            <a:cxnSpLocks noChangeShapeType="1"/>
          </p:cNvCxnSpPr>
          <p:nvPr/>
        </p:nvCxnSpPr>
        <p:spPr bwMode="auto">
          <a:xfrm>
            <a:off x="3346450" y="4364038"/>
            <a:ext cx="24955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0" name="Straight Connector 31"/>
          <p:cNvCxnSpPr>
            <a:cxnSpLocks noChangeShapeType="1"/>
          </p:cNvCxnSpPr>
          <p:nvPr/>
        </p:nvCxnSpPr>
        <p:spPr bwMode="auto">
          <a:xfrm>
            <a:off x="3360738" y="6016625"/>
            <a:ext cx="24939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539750" y="2205038"/>
          <a:ext cx="352742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Chart" r:id="rId4" imgW="6743663" imgH="3648152" progId="Excel.Chart.8">
                  <p:embed/>
                </p:oleObj>
              </mc:Choice>
              <mc:Fallback>
                <p:oleObj name="Chart" r:id="rId4" imgW="6743663" imgH="3648152" progId="Excel.Char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7036" b="3673"/>
                      <a:stretch>
                        <a:fillRect/>
                      </a:stretch>
                    </p:blipFill>
                    <p:spPr bwMode="auto">
                      <a:xfrm>
                        <a:off x="539750" y="2205038"/>
                        <a:ext cx="3527425" cy="316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2" name="Picture 5"/>
          <p:cNvPicPr>
            <a:picLocks noChangeAspect="1" noChangeArrowheads="1"/>
          </p:cNvPicPr>
          <p:nvPr/>
        </p:nvPicPr>
        <p:blipFill>
          <a:blip r:embed="rId6"/>
          <a:srcRect l="1436" t="2042" r="16634" b="8102"/>
          <a:stretch>
            <a:fillRect/>
          </a:stretch>
        </p:blipFill>
        <p:spPr bwMode="auto">
          <a:xfrm>
            <a:off x="4356100" y="2205038"/>
            <a:ext cx="3341688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03" name="Picture 12"/>
          <p:cNvPicPr>
            <a:picLocks noChangeAspect="1" noChangeArrowheads="1"/>
          </p:cNvPicPr>
          <p:nvPr/>
        </p:nvPicPr>
        <p:blipFill>
          <a:blip r:embed="rId7"/>
          <a:srcRect l="67493" t="60046" r="28917" b="32091"/>
          <a:stretch>
            <a:fillRect/>
          </a:stretch>
        </p:blipFill>
        <p:spPr bwMode="auto">
          <a:xfrm>
            <a:off x="7827963" y="3055938"/>
            <a:ext cx="1120775" cy="79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424366" y="260648"/>
          <a:ext cx="7737449" cy="86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3805" name="TextBox 5"/>
          <p:cNvSpPr txBox="1">
            <a:spLocks noChangeArrowheads="1"/>
          </p:cNvSpPr>
          <p:nvPr/>
        </p:nvSpPr>
        <p:spPr bwMode="auto">
          <a:xfrm>
            <a:off x="539750" y="5649913"/>
            <a:ext cx="77771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Frequency ratings (norms) were higher and  DRSE ratings were lower in pub vs. lecture condition and in group vs. alone condition</a:t>
            </a:r>
          </a:p>
          <a:p>
            <a:endParaRPr lang="en-GB"/>
          </a:p>
        </p:txBody>
      </p:sp>
      <p:sp>
        <p:nvSpPr>
          <p:cNvPr id="33806" name="TextBox 6"/>
          <p:cNvSpPr txBox="1">
            <a:spLocks noChangeArrowheads="1"/>
          </p:cNvSpPr>
          <p:nvPr/>
        </p:nvSpPr>
        <p:spPr bwMode="auto">
          <a:xfrm>
            <a:off x="539750" y="1393825"/>
            <a:ext cx="75612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Positive and Negative Expectancies show interactive effects of environmental and social contexts 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 32"/>
          <p:cNvGraphicFramePr/>
          <p:nvPr/>
        </p:nvGraphicFramePr>
        <p:xfrm>
          <a:off x="1187624" y="74897"/>
          <a:ext cx="7546574" cy="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179388" y="741363"/>
            <a:ext cx="8785225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GB" sz="2200"/>
              <a:t>Experiential sampling or ecological monetary assessment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GB" sz="2200"/>
              <a:t>Web-hosted Smartphone Application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en-GB" sz="2400"/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en-GB" sz="2400"/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en-GB" sz="2400"/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en-GB" sz="2400"/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GB" sz="2200"/>
              <a:t>MLM showed that more variance was predicted at the prompt level (e.g. current social context) than at the individual level (e.g. gender)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GB" sz="2200"/>
              <a:t>Being in pubs, bars or clubs and in social groups -family &amp; friend(s) increased both positive/negative expectancies and normative beliefs and decreased DRSE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GB" sz="2200"/>
              <a:t>Positive and negative expectancies increased if alcohol had been consumed but only negative expectancies were predicted by quantity</a:t>
            </a:r>
          </a:p>
        </p:txBody>
      </p:sp>
      <p:pic>
        <p:nvPicPr>
          <p:cNvPr id="35843" name="Picture 5"/>
          <p:cNvPicPr>
            <a:picLocks noChangeAspect="1"/>
          </p:cNvPicPr>
          <p:nvPr/>
        </p:nvPicPr>
        <p:blipFill>
          <a:blip r:embed="rId8"/>
          <a:srcRect l="27168" t="36913" r="24991" b="29865"/>
          <a:stretch>
            <a:fillRect/>
          </a:stretch>
        </p:blipFill>
        <p:spPr bwMode="auto">
          <a:xfrm>
            <a:off x="1655763" y="1700213"/>
            <a:ext cx="5832475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632700" cy="5572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/>
              <a:t>Conclusions and Implications</a:t>
            </a:r>
            <a:endParaRPr lang="en-GB" sz="2800"/>
          </a:p>
        </p:txBody>
      </p:sp>
      <p:sp>
        <p:nvSpPr>
          <p:cNvPr id="37890" name="Text Box 6"/>
          <p:cNvSpPr txBox="1">
            <a:spLocks noChangeArrowheads="1"/>
          </p:cNvSpPr>
          <p:nvPr/>
        </p:nvSpPr>
        <p:spPr bwMode="auto">
          <a:xfrm>
            <a:off x="323850" y="908050"/>
            <a:ext cx="85693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/>
              <a:t>Social and environmental contexts can alter alcohol-related cognitions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sz="3200"/>
          </a:p>
          <a:p>
            <a:pPr>
              <a:buClr>
                <a:srgbClr val="FF0000"/>
              </a:buClr>
            </a:pPr>
            <a:r>
              <a:rPr lang="en-US" sz="3200"/>
              <a:t>Effect can be cumulative and interactive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sz="3200"/>
          </a:p>
          <a:p>
            <a:pPr>
              <a:buClr>
                <a:srgbClr val="FF0000"/>
              </a:buClr>
            </a:pPr>
            <a:r>
              <a:rPr lang="en-US" sz="3200"/>
              <a:t>Implications for the validity of existing literature </a:t>
            </a:r>
          </a:p>
          <a:p>
            <a:pPr>
              <a:buClr>
                <a:srgbClr val="FF0000"/>
              </a:buClr>
              <a:buFontTx/>
              <a:buChar char="•"/>
            </a:pPr>
            <a:endParaRPr lang="en-US" sz="3200"/>
          </a:p>
          <a:p>
            <a:pPr>
              <a:buClr>
                <a:srgbClr val="FF0000"/>
              </a:buClr>
            </a:pPr>
            <a:r>
              <a:rPr lang="en-US" sz="3200"/>
              <a:t>Multi-methodological approach enables wider perspective </a:t>
            </a:r>
            <a:endParaRPr lang="en-GB" sz="3200"/>
          </a:p>
          <a:p>
            <a:pPr>
              <a:buClr>
                <a:srgbClr val="FF0000"/>
              </a:buClr>
            </a:pPr>
            <a:endParaRPr lang="en-GB" sz="3200"/>
          </a:p>
          <a:p>
            <a:pPr>
              <a:buClr>
                <a:srgbClr val="FF0000"/>
              </a:buClr>
            </a:pPr>
            <a:r>
              <a:rPr lang="en-GB" sz="3200"/>
              <a:t>Inform the design of therapeutic interventions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404813"/>
            <a:ext cx="8540750" cy="620712"/>
          </a:xfrm>
        </p:spPr>
        <p:txBody>
          <a:bodyPr/>
          <a:lstStyle/>
          <a:p>
            <a:pPr eaLnBrk="1" hangingPunct="1"/>
            <a:r>
              <a:rPr lang="en-GB" sz="4000" smtClean="0"/>
              <a:t>Thank you for Listening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412875"/>
            <a:ext cx="8642350" cy="51133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b="1" smtClean="0"/>
              <a:t>Any questions?</a:t>
            </a:r>
          </a:p>
          <a:p>
            <a:pPr eaLnBrk="1" hangingPunct="1">
              <a:lnSpc>
                <a:spcPct val="90000"/>
              </a:lnSpc>
            </a:pPr>
            <a:endParaRPr lang="en-GB" b="1" smtClean="0"/>
          </a:p>
          <a:p>
            <a:pPr eaLnBrk="1" hangingPunct="1">
              <a:lnSpc>
                <a:spcPct val="90000"/>
              </a:lnSpc>
            </a:pPr>
            <a:endParaRPr lang="en-GB" b="1" smtClean="0"/>
          </a:p>
          <a:p>
            <a:pPr eaLnBrk="1" hangingPunct="1">
              <a:lnSpc>
                <a:spcPct val="90000"/>
              </a:lnSpc>
            </a:pPr>
            <a:endParaRPr lang="en-GB" b="1" smtClean="0"/>
          </a:p>
          <a:p>
            <a:pPr eaLnBrk="1" hangingPunct="1">
              <a:lnSpc>
                <a:spcPct val="90000"/>
              </a:lnSpc>
            </a:pPr>
            <a:endParaRPr lang="en-GB" b="1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1600" smtClean="0"/>
              <a:t>Dr Rebecca Monk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1600" smtClean="0"/>
              <a:t>Department of Psychology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1600" smtClean="0"/>
              <a:t>Edge Hill University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1600" smtClean="0"/>
              <a:t>Saint Helens Road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1600" smtClean="0"/>
              <a:t>Ormskirk, 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1600" smtClean="0"/>
              <a:t>Lancashire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1600" smtClean="0"/>
              <a:t>L39 4QP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1600" smtClean="0"/>
              <a:t>UK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1600" smtClean="0"/>
              <a:t>Tel: +44 (0)1695 65 0940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4348</TotalTime>
  <Words>704</Words>
  <Application>Microsoft Office PowerPoint</Application>
  <PresentationFormat>On-screen Show (4:3)</PresentationFormat>
  <Paragraphs>116</Paragraphs>
  <Slides>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Ira</dc:creator>
  <cp:lastModifiedBy>Graham Hunt</cp:lastModifiedBy>
  <cp:revision>150</cp:revision>
  <dcterms:created xsi:type="dcterms:W3CDTF">2011-03-09T19:03:35Z</dcterms:created>
  <dcterms:modified xsi:type="dcterms:W3CDTF">2015-05-15T12:01:31Z</dcterms:modified>
</cp:coreProperties>
</file>