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Home</c:v>
                </c:pt>
                <c:pt idx="1">
                  <c:v>Work</c:v>
                </c:pt>
                <c:pt idx="2">
                  <c:v>Socialising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31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Home</c:v>
                </c:pt>
                <c:pt idx="1">
                  <c:v>Work</c:v>
                </c:pt>
                <c:pt idx="2">
                  <c:v>Socialising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31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BC87-640E-4239-8EF3-5CD2477F64E3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34EE4-DEA8-4B31-936A-6C7E9AFDF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3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7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Compliance with reporting important for system that relies on some element of manual training.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Compliance with reporting important for system that relies on some element of manual training.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was mixed during data collection – preliminary analysis of quantitative data informed each interview (in part via data-prompt sheet)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training, reinforcement or payment for using app. Participants were just</a:t>
            </a:r>
            <a:r>
              <a:rPr lang="en-GB" baseline="0" dirty="0" smtClean="0"/>
              <a:t> provided the app and we let them get on with it (or not)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Most aspects demonstrate feasibility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52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User triggered e.g. texting HELP, opening an app for help, calling an Interactive Voice Response (IVR) helpline</a:t>
            </a:r>
          </a:p>
          <a:p>
            <a:r>
              <a:rPr lang="en-GB" sz="1200" dirty="0" smtClean="0"/>
              <a:t>System triggered e.g. Fixed schedule/random timing/user</a:t>
            </a:r>
            <a:r>
              <a:rPr lang="en-GB" sz="1200" baseline="0" dirty="0" smtClean="0"/>
              <a:t> preference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5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User triggered e.g. texting HELP, opening an app for help, calling an Interactive Voice Response (IVR) helpline</a:t>
            </a:r>
          </a:p>
          <a:p>
            <a:r>
              <a:rPr lang="en-GB" sz="1200" dirty="0" smtClean="0"/>
              <a:t>System triggered e.g. Fixed schedule/random timing/user</a:t>
            </a:r>
            <a:r>
              <a:rPr lang="en-GB" sz="1200" baseline="0" dirty="0" smtClean="0"/>
              <a:t> preference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7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User triggered e.g. texting HELP, opening an app for help, calling an Interactive Voice Response (IVR) helpline</a:t>
            </a:r>
          </a:p>
          <a:p>
            <a:r>
              <a:rPr lang="en-GB" sz="1200" dirty="0" smtClean="0"/>
              <a:t>System triggered e.g. Fixed schedule/random timing/user</a:t>
            </a:r>
            <a:r>
              <a:rPr lang="en-GB" sz="1200" baseline="0" dirty="0" smtClean="0"/>
              <a:t> preference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2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8510-D4B2-4C52-A707-791AD9DD026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A537-7AB8-41B3-A4ED-F4A123FAAD08}" type="datetimeFigureOut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20/11/2015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56C7-2963-406D-81DD-033942BEACFC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A537-7AB8-41B3-A4ED-F4A123FAAD08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20/11/2015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56C7-2963-406D-81DD-033942BEAC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0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62A537-7AB8-41B3-A4ED-F4A123FAAD08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20/11/2015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CE56C7-2963-406D-81DD-033942BEAC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8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424936" cy="1828800"/>
          </a:xfrm>
        </p:spPr>
        <p:txBody>
          <a:bodyPr>
            <a:noAutofit/>
          </a:bodyPr>
          <a:lstStyle/>
          <a:p>
            <a:r>
              <a:rPr lang="en-GB" sz="3300" dirty="0" smtClean="0"/>
              <a:t>Q Sense: A context aware </a:t>
            </a:r>
            <a:r>
              <a:rPr lang="en-GB" sz="3300" dirty="0" err="1" smtClean="0"/>
              <a:t>smartphone</a:t>
            </a:r>
            <a:r>
              <a:rPr lang="en-GB" sz="3300" dirty="0" smtClean="0"/>
              <a:t> sensing app for smoking cessation</a:t>
            </a:r>
            <a:endParaRPr lang="en-GB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GB" sz="1600" b="1" dirty="0" smtClean="0"/>
          </a:p>
          <a:p>
            <a:r>
              <a:rPr lang="en-GB" sz="2400" b="1" dirty="0" smtClean="0"/>
              <a:t>Felix Naughton</a:t>
            </a:r>
          </a:p>
          <a:p>
            <a:r>
              <a:rPr lang="en-GB" sz="2400" dirty="0" smtClean="0"/>
              <a:t>Behavioural Science Group</a:t>
            </a:r>
          </a:p>
          <a:p>
            <a:r>
              <a:rPr lang="en-GB" sz="2400" dirty="0" smtClean="0"/>
              <a:t>University of Cambridge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70974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fmen2@medschl.cam.ac.uk</a:t>
            </a:r>
          </a:p>
          <a:p>
            <a:r>
              <a:rPr lang="en-GB" dirty="0">
                <a:solidFill>
                  <a:prstClr val="white"/>
                </a:solidFill>
              </a:rPr>
              <a:t>       @</a:t>
            </a:r>
            <a:r>
              <a:rPr lang="en-GB" dirty="0" err="1">
                <a:solidFill>
                  <a:prstClr val="white"/>
                </a:solidFill>
              </a:rPr>
              <a:t>FelixNaughton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65" y="4946962"/>
            <a:ext cx="615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RC - Medical Research Cou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3" y="5649792"/>
            <a:ext cx="2286835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48" y="3501008"/>
            <a:ext cx="32676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Collaborators</a:t>
            </a:r>
          </a:p>
          <a:p>
            <a:r>
              <a:rPr lang="en-GB" sz="1600" dirty="0">
                <a:solidFill>
                  <a:prstClr val="white"/>
                </a:solidFill>
              </a:rPr>
              <a:t>Neal Lathia</a:t>
            </a:r>
          </a:p>
          <a:p>
            <a:r>
              <a:rPr lang="en-GB" sz="1600" dirty="0">
                <a:solidFill>
                  <a:prstClr val="white"/>
                </a:solidFill>
              </a:rPr>
              <a:t>Sarah Hopewell</a:t>
            </a:r>
          </a:p>
          <a:p>
            <a:r>
              <a:rPr lang="en-GB" sz="1600" dirty="0">
                <a:solidFill>
                  <a:prstClr val="white"/>
                </a:solidFill>
              </a:rPr>
              <a:t>Rik Schalbroeck</a:t>
            </a:r>
          </a:p>
          <a:p>
            <a:r>
              <a:rPr lang="en-GB" sz="1600" dirty="0">
                <a:solidFill>
                  <a:prstClr val="white"/>
                </a:solidFill>
              </a:rPr>
              <a:t>Cecilia Mascolo</a:t>
            </a:r>
          </a:p>
          <a:p>
            <a:r>
              <a:rPr lang="en-GB" sz="1600" dirty="0">
                <a:solidFill>
                  <a:prstClr val="white"/>
                </a:solidFill>
              </a:rPr>
              <a:t>Andy McEwen</a:t>
            </a:r>
          </a:p>
          <a:p>
            <a:r>
              <a:rPr lang="en-GB" sz="1600" dirty="0">
                <a:solidFill>
                  <a:prstClr val="white"/>
                </a:solidFill>
              </a:rPr>
              <a:t>Stephen Sutton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3899" y="6443556"/>
            <a:ext cx="164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SSA 2015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64" y="6054985"/>
            <a:ext cx="329952" cy="266024"/>
          </a:xfrm>
          <a:prstGeom prst="rect">
            <a:avLst/>
          </a:prstGeom>
        </p:spPr>
      </p:pic>
      <p:pic>
        <p:nvPicPr>
          <p:cNvPr id="12" name="Picture 2" descr="https://pointsadhsblog.files.wordpress.com/2012/02/new_ssa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649792"/>
            <a:ext cx="2664296" cy="10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AFTER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43169" r="24304" b="23561"/>
          <a:stretch/>
        </p:blipFill>
        <p:spPr bwMode="auto">
          <a:xfrm>
            <a:off x="2225192" y="1943774"/>
            <a:ext cx="2671710" cy="18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2862879" y="2132856"/>
            <a:ext cx="1396335" cy="1264299"/>
          </a:xfrm>
          <a:prstGeom prst="ellipse">
            <a:avLst/>
          </a:prstGeom>
          <a:solidFill>
            <a:srgbClr val="FF0000">
              <a:alpha val="23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AFTER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43169" r="24304" b="23561"/>
          <a:stretch/>
        </p:blipFill>
        <p:spPr bwMode="auto">
          <a:xfrm>
            <a:off x="2225192" y="1943774"/>
            <a:ext cx="2671710" cy="18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phpc.cam.ac.uk/files/2014/04/naught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15" y="2243551"/>
            <a:ext cx="371563" cy="5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4896902" y="2557481"/>
            <a:ext cx="683210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>
          <a:xfrm>
            <a:off x="2862879" y="2132856"/>
            <a:ext cx="1396335" cy="1264299"/>
          </a:xfrm>
          <a:prstGeom prst="ellipse">
            <a:avLst/>
          </a:prstGeom>
          <a:solidFill>
            <a:srgbClr val="FF0000">
              <a:alpha val="23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098" name="Picture 2" descr="C:\Transfer folder\GF message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196752"/>
            <a:ext cx="2304256" cy="409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1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AFTER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43169" r="24304" b="23561"/>
          <a:stretch/>
        </p:blipFill>
        <p:spPr bwMode="auto">
          <a:xfrm>
            <a:off x="2225192" y="1943774"/>
            <a:ext cx="2671710" cy="18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phpc.cam.ac.uk/files/2014/04/naught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15" y="2243551"/>
            <a:ext cx="371563" cy="5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4896902" y="2557481"/>
            <a:ext cx="683210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>
          <a:xfrm>
            <a:off x="2862879" y="2132856"/>
            <a:ext cx="1396335" cy="1264299"/>
          </a:xfrm>
          <a:prstGeom prst="ellipse">
            <a:avLst/>
          </a:prstGeom>
          <a:solidFill>
            <a:srgbClr val="FF0000">
              <a:alpha val="23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098" name="Picture 2" descr="C:\Transfer folder\GF message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196752"/>
            <a:ext cx="2304256" cy="40964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4509120"/>
            <a:ext cx="55446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  No research into behavioural support </a:t>
            </a:r>
          </a:p>
          <a:p>
            <a:r>
              <a:rPr lang="en-GB" sz="2000" dirty="0">
                <a:solidFill>
                  <a:prstClr val="black"/>
                </a:solidFill>
              </a:rPr>
              <a:t>triggered by context sensing</a:t>
            </a:r>
          </a:p>
          <a:p>
            <a:r>
              <a:rPr lang="en-GB" sz="2000" dirty="0">
                <a:solidFill>
                  <a:prstClr val="black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  Compliance important – user-initiated reporting of smoking lower than when prompted</a:t>
            </a:r>
          </a:p>
          <a:p>
            <a:pPr>
              <a:buFont typeface="Arial" pitchFamily="34" charset="0"/>
              <a:buChar char="•"/>
            </a:pPr>
            <a:endParaRPr lang="en-GB" sz="500" dirty="0">
              <a:solidFill>
                <a:prstClr val="black"/>
              </a:solidFill>
            </a:endParaRPr>
          </a:p>
          <a:p>
            <a:r>
              <a:rPr lang="en-GB" sz="1300" dirty="0" err="1">
                <a:solidFill>
                  <a:prstClr val="black"/>
                </a:solidFill>
              </a:rPr>
              <a:t>Schuz</a:t>
            </a:r>
            <a:r>
              <a:rPr lang="en-GB" sz="1300" dirty="0">
                <a:solidFill>
                  <a:prstClr val="black"/>
                </a:solidFill>
              </a:rPr>
              <a:t> et al (2014), </a:t>
            </a:r>
            <a:r>
              <a:rPr lang="en-GB" sz="1300" i="1" dirty="0">
                <a:solidFill>
                  <a:prstClr val="black"/>
                </a:solidFill>
              </a:rPr>
              <a:t>Nicotine </a:t>
            </a:r>
            <a:r>
              <a:rPr lang="en-GB" sz="1300" i="1" dirty="0" err="1">
                <a:solidFill>
                  <a:prstClr val="black"/>
                </a:solidFill>
              </a:rPr>
              <a:t>Tob</a:t>
            </a:r>
            <a:r>
              <a:rPr lang="en-GB" sz="1300" i="1" dirty="0">
                <a:solidFill>
                  <a:prstClr val="black"/>
                </a:solidFill>
              </a:rPr>
              <a:t> Res; </a:t>
            </a:r>
            <a:r>
              <a:rPr lang="en-GB" sz="1300" dirty="0" err="1">
                <a:solidFill>
                  <a:prstClr val="black"/>
                </a:solidFill>
              </a:rPr>
              <a:t>Thrul</a:t>
            </a:r>
            <a:r>
              <a:rPr lang="en-GB" sz="1300" dirty="0">
                <a:solidFill>
                  <a:prstClr val="black"/>
                </a:solidFill>
              </a:rPr>
              <a:t> et al (2015), </a:t>
            </a:r>
            <a:r>
              <a:rPr lang="en-GB" sz="1300" i="1" dirty="0" err="1">
                <a:solidFill>
                  <a:prstClr val="black"/>
                </a:solidFill>
              </a:rPr>
              <a:t>Eur</a:t>
            </a:r>
            <a:r>
              <a:rPr lang="en-GB" sz="1300" i="1" dirty="0">
                <a:solidFill>
                  <a:prstClr val="black"/>
                </a:solidFill>
              </a:rPr>
              <a:t> Addict Res</a:t>
            </a:r>
            <a:endParaRPr lang="en-GB" sz="13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Explanatory sequential mixed methods design</a:t>
            </a:r>
          </a:p>
          <a:p>
            <a:pPr marL="982980" lvl="2" indent="-342900">
              <a:buNone/>
            </a:pPr>
            <a:endParaRPr lang="en-GB" sz="2000" dirty="0"/>
          </a:p>
          <a:p>
            <a:pPr marL="342900" indent="-342900"/>
            <a:endParaRPr lang="en-GB" sz="25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2492896"/>
          <a:ext cx="7920879" cy="325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06"/>
                <a:gridCol w="3696410"/>
                <a:gridCol w="3394663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Quantitative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Qualitative</a:t>
                      </a:r>
                      <a:endParaRPr lang="en-GB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Data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</a:t>
                      </a:r>
                      <a:r>
                        <a:rPr lang="en-GB" baseline="0" dirty="0" smtClean="0"/>
                        <a:t> data: self-report, sensor and system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</a:t>
                      </a:r>
                      <a:r>
                        <a:rPr lang="en-GB" baseline="0" dirty="0" smtClean="0"/>
                        <a:t>-prompted one-to-one interviews</a:t>
                      </a:r>
                      <a:endParaRPr lang="en-GB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Aims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GB" dirty="0" smtClean="0"/>
                        <a:t>1. Compliance and...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...reasons for non-compliance</a:t>
                      </a:r>
                      <a:endParaRPr lang="en-GB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 Geofence accuracy and...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...perceived </a:t>
                      </a:r>
                      <a:r>
                        <a:rPr lang="en-GB" dirty="0" err="1" smtClean="0"/>
                        <a:t>geofence</a:t>
                      </a:r>
                      <a:r>
                        <a:rPr lang="en-GB" dirty="0" smtClean="0"/>
                        <a:t> accuracy</a:t>
                      </a:r>
                      <a:endParaRPr lang="en-GB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 Feasibility of </a:t>
                      </a:r>
                      <a:r>
                        <a:rPr lang="en-GB" dirty="0" err="1" smtClean="0"/>
                        <a:t>geofence</a:t>
                      </a:r>
                      <a:r>
                        <a:rPr lang="en-GB" dirty="0" smtClean="0"/>
                        <a:t> triggered support and...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...views on optimisation</a:t>
                      </a:r>
                      <a:endParaRPr lang="en-GB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 Technological issues and...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...data privacy concerns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5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Participants (opportunistic, via adverts)</a:t>
            </a:r>
          </a:p>
          <a:p>
            <a:pPr lvl="1"/>
            <a:r>
              <a:rPr lang="en-GB" sz="2000" dirty="0" smtClean="0"/>
              <a:t>Smokers  (N=15), willing to set a quit date within two weeks, use of Android phone</a:t>
            </a:r>
            <a:endParaRPr lang="en-GB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87824" y="450912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9912" y="4653136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Post-quit date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56176" y="3789040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8224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~ 2 weeks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7251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~ 2 weeks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05916" y="5517232"/>
            <a:ext cx="1656184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Interview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56176" y="4653136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27984" y="34290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27984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79912" y="3789040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Pre-quit date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27984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63688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Quit date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://im.ziffdavisinternational.com/t/pcmag_uk/photo/default/play-store-logo_qwgj.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64" y="2780928"/>
            <a:ext cx="966986" cy="685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7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1.Compliance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Mean smoking reports per participant pre-quit date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38 (SD 21) or 2 (SD 2) p/d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Based on End of Day Surveys, underreported smoking on: 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 days</a:t>
            </a:r>
          </a:p>
          <a:p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1.Compliance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Mean smoking reports per participant pre-quit date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38 (SD 21) or 2 (SD 2) p/d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Based on End of Day Surveys, underreported smoking on: 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 days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Mean time taken to report smoking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18 seconds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5496" y="4725144"/>
          <a:ext cx="4560168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50%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8679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31%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0038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13%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6%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1.Compliance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Mean smoking reports per participant pre-quit date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38 (SD 21) or 2 (SD 2) p/d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Based on End of Day Surveys, underreported smoking on: 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 days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Mean time taken to report smoking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18 seconds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b="1" dirty="0">
                <a:solidFill>
                  <a:prstClr val="black"/>
                </a:solidFill>
              </a:rPr>
              <a:t>Reasons for non-compliance</a:t>
            </a:r>
          </a:p>
          <a:p>
            <a:pPr>
              <a:buFont typeface="Arial" pitchFamily="34" charset="0"/>
              <a:buChar char="•"/>
            </a:pPr>
            <a:r>
              <a:rPr lang="en-GB" sz="1700" b="1" dirty="0">
                <a:solidFill>
                  <a:prstClr val="black"/>
                </a:solidFill>
              </a:rPr>
              <a:t> </a:t>
            </a:r>
            <a:r>
              <a:rPr lang="en-GB" sz="1700" dirty="0">
                <a:solidFill>
                  <a:prstClr val="black"/>
                </a:solidFill>
              </a:rPr>
              <a:t>Forgetting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Not wanting to appear rude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Driving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Not being in the mood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Not understanding purpose of reporting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Losing motivation to report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Relapse (post quit-date)</a:t>
            </a:r>
          </a:p>
          <a:p>
            <a:pPr>
              <a:buFont typeface="Arial" pitchFamily="34" charset="0"/>
              <a:buChar char="•"/>
            </a:pPr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b="1" dirty="0">
                <a:solidFill>
                  <a:prstClr val="black"/>
                </a:solidFill>
              </a:rPr>
              <a:t>Self-monitoring effects</a:t>
            </a:r>
          </a:p>
          <a:p>
            <a:r>
              <a:rPr lang="en-GB" sz="1700" dirty="0">
                <a:solidFill>
                  <a:prstClr val="black"/>
                </a:solidFill>
              </a:rPr>
              <a:t>“</a:t>
            </a:r>
            <a:r>
              <a:rPr lang="en-GB" sz="1700" i="1" dirty="0">
                <a:solidFill>
                  <a:prstClr val="black"/>
                </a:solidFill>
              </a:rPr>
              <a:t>When I was logging how much I am craving it was lower than what I thought it would have been without the app which was really good.  So that made me think well actually do I really need a cigarette now?</a:t>
            </a:r>
            <a:r>
              <a:rPr lang="en-GB" sz="1700" dirty="0">
                <a:solidFill>
                  <a:prstClr val="black"/>
                </a:solidFill>
              </a:rPr>
              <a:t>” (P6)</a:t>
            </a:r>
            <a:endParaRPr lang="en-GB" sz="17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5496" y="4725144"/>
          <a:ext cx="4560168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50%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8679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31%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0038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13%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6%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2. Geofence accuracy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Smoking reports where geospatial location collected: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97%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Accuracy of geospatial location: 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32 meters (SD 17)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Mean number of active </a:t>
            </a:r>
            <a:r>
              <a:rPr lang="en-GB" sz="1700" dirty="0" err="1">
                <a:solidFill>
                  <a:prstClr val="black"/>
                </a:solidFill>
              </a:rPr>
              <a:t>geofences</a:t>
            </a:r>
            <a:r>
              <a:rPr lang="en-GB" sz="1700" dirty="0">
                <a:solidFill>
                  <a:prstClr val="black"/>
                </a:solidFill>
              </a:rPr>
              <a:t> created per participant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1.5 (SD 0.7)</a:t>
            </a:r>
          </a:p>
        </p:txBody>
      </p:sp>
    </p:spTree>
    <p:extLst>
      <p:ext uri="{BB962C8B-B14F-4D97-AF65-F5344CB8AC3E}">
        <p14:creationId xmlns:p14="http://schemas.microsoft.com/office/powerpoint/2010/main" val="15418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2. Geofence accuracy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Smoking reports where geospatial location collected: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97%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Accuracy of geospatial location: 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32 meters (SD 17)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Mean number of active </a:t>
            </a:r>
            <a:r>
              <a:rPr lang="en-GB" sz="1700" dirty="0" err="1">
                <a:solidFill>
                  <a:prstClr val="black"/>
                </a:solidFill>
              </a:rPr>
              <a:t>geofences</a:t>
            </a:r>
            <a:r>
              <a:rPr lang="en-GB" sz="1700" dirty="0">
                <a:solidFill>
                  <a:prstClr val="black"/>
                </a:solidFill>
              </a:rPr>
              <a:t> created per participant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1.5 (SD 0.7)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b="1" dirty="0">
                <a:solidFill>
                  <a:prstClr val="black"/>
                </a:solidFill>
              </a:rPr>
              <a:t>Perceived accuracy</a:t>
            </a:r>
          </a:p>
          <a:p>
            <a:pPr>
              <a:buFont typeface="Arial" pitchFamily="34" charset="0"/>
              <a:buChar char="•"/>
            </a:pPr>
            <a:r>
              <a:rPr lang="en-GB" sz="1700" b="1" dirty="0">
                <a:solidFill>
                  <a:prstClr val="black"/>
                </a:solidFill>
              </a:rPr>
              <a:t> </a:t>
            </a:r>
            <a:r>
              <a:rPr lang="en-GB" sz="1700" dirty="0">
                <a:solidFill>
                  <a:prstClr val="black"/>
                </a:solidFill>
              </a:rPr>
              <a:t>Smoking locations (active </a:t>
            </a:r>
            <a:r>
              <a:rPr lang="en-GB" sz="1700" dirty="0" err="1">
                <a:solidFill>
                  <a:prstClr val="black"/>
                </a:solidFill>
              </a:rPr>
              <a:t>geofences</a:t>
            </a:r>
            <a:r>
              <a:rPr lang="en-GB" sz="1700" dirty="0">
                <a:solidFill>
                  <a:prstClr val="black"/>
                </a:solidFill>
              </a:rPr>
              <a:t>) deemed accurate - few exceptions</a:t>
            </a:r>
          </a:p>
          <a:p>
            <a:pPr>
              <a:buFont typeface="Arial" pitchFamily="34" charset="0"/>
              <a:buChar char="•"/>
            </a:pPr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Over half of those attempting to quit </a:t>
            </a:r>
            <a:r>
              <a:rPr lang="en-GB" sz="2400" dirty="0" smtClean="0"/>
              <a:t>smoking relapse </a:t>
            </a:r>
            <a:r>
              <a:rPr lang="en-GB" sz="2400" dirty="0"/>
              <a:t>within one </a:t>
            </a:r>
            <a:r>
              <a:rPr lang="en-GB" sz="2400" dirty="0" smtClean="0"/>
              <a:t>month (high income countries)</a:t>
            </a:r>
          </a:p>
          <a:p>
            <a:pPr marL="0" indent="0">
              <a:buNone/>
            </a:pPr>
            <a:r>
              <a:rPr lang="en-GB" sz="1400" dirty="0" smtClean="0"/>
              <a:t>						Borland et al (2012), </a:t>
            </a:r>
            <a:r>
              <a:rPr lang="en-GB" sz="1400" i="1" dirty="0" smtClean="0"/>
              <a:t>Addiction</a:t>
            </a:r>
            <a:endParaRPr lang="en-GB" sz="1400" dirty="0" smtClean="0"/>
          </a:p>
          <a:p>
            <a:pPr marL="0" indent="0">
              <a:buNone/>
            </a:pPr>
            <a:endParaRPr lang="en-GB" sz="1100" dirty="0" smtClean="0"/>
          </a:p>
          <a:p>
            <a:r>
              <a:rPr lang="en-GB" sz="2400" dirty="0" smtClean="0"/>
              <a:t>Cue-induced cravings implicated in almost half of all smoking lapses – major support gap</a:t>
            </a:r>
          </a:p>
          <a:p>
            <a:pPr marL="0" indent="0"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Shiffman</a:t>
            </a:r>
            <a:r>
              <a:rPr lang="en-GB" sz="1400" dirty="0" smtClean="0"/>
              <a:t> et al (1996), </a:t>
            </a:r>
            <a:r>
              <a:rPr lang="en-GB" sz="1400" i="1" dirty="0" smtClean="0"/>
              <a:t>J Consult </a:t>
            </a:r>
            <a:r>
              <a:rPr lang="en-GB" sz="1400" i="1" dirty="0" err="1" smtClean="0"/>
              <a:t>Clin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Psychol</a:t>
            </a:r>
            <a:r>
              <a:rPr lang="en-GB" sz="1400" i="1" dirty="0" smtClean="0"/>
              <a:t>; </a:t>
            </a:r>
            <a:r>
              <a:rPr lang="en-GB" sz="1400" dirty="0" smtClean="0"/>
              <a:t>Ferguson &amp; </a:t>
            </a:r>
            <a:r>
              <a:rPr lang="en-GB" sz="1400" dirty="0" err="1" smtClean="0"/>
              <a:t>Shiffman</a:t>
            </a:r>
            <a:r>
              <a:rPr lang="en-GB" sz="1400" dirty="0"/>
              <a:t> </a:t>
            </a:r>
            <a:r>
              <a:rPr lang="en-GB" sz="1400" dirty="0" smtClean="0"/>
              <a:t>(2009), </a:t>
            </a:r>
            <a:r>
              <a:rPr lang="en-GB" sz="1400" i="1" dirty="0" smtClean="0"/>
              <a:t>J </a:t>
            </a:r>
            <a:r>
              <a:rPr lang="en-GB" sz="1400" i="1" dirty="0" err="1" smtClean="0"/>
              <a:t>Subst</a:t>
            </a:r>
            <a:r>
              <a:rPr lang="en-GB" sz="1400" i="1" dirty="0" smtClean="0"/>
              <a:t> Abuse Treat</a:t>
            </a:r>
          </a:p>
          <a:p>
            <a:pPr marL="0" indent="0">
              <a:buNone/>
            </a:pPr>
            <a:endParaRPr lang="en-GB" sz="1100" dirty="0" smtClean="0"/>
          </a:p>
          <a:p>
            <a:r>
              <a:rPr lang="en-GB" sz="2400" dirty="0" smtClean="0"/>
              <a:t>Mobile phone-based Ecological Momentary Interventions (EMIs) have potential to address gap</a:t>
            </a:r>
          </a:p>
          <a:p>
            <a:pPr marL="0" indent="0">
              <a:buNone/>
            </a:pPr>
            <a:r>
              <a:rPr lang="en-GB" sz="1400" dirty="0" smtClean="0"/>
              <a:t>		    Naughton </a:t>
            </a:r>
            <a:r>
              <a:rPr lang="en-GB" sz="1400" dirty="0"/>
              <a:t>et </a:t>
            </a:r>
            <a:r>
              <a:rPr lang="en-GB" sz="1400" dirty="0" smtClean="0"/>
              <a:t>al (2011), </a:t>
            </a:r>
            <a:r>
              <a:rPr lang="en-GB" sz="1400" i="1" dirty="0" smtClean="0"/>
              <a:t>EHP</a:t>
            </a:r>
            <a:r>
              <a:rPr lang="en-GB" sz="1400" dirty="0" smtClean="0"/>
              <a:t>; </a:t>
            </a:r>
            <a:r>
              <a:rPr lang="en-GB" sz="1400" dirty="0" err="1" smtClean="0"/>
              <a:t>McClernon</a:t>
            </a:r>
            <a:r>
              <a:rPr lang="en-GB" sz="1400" dirty="0" smtClean="0"/>
              <a:t> </a:t>
            </a:r>
            <a:r>
              <a:rPr lang="en-GB" sz="1400" dirty="0"/>
              <a:t>&amp; </a:t>
            </a:r>
            <a:r>
              <a:rPr lang="en-GB" sz="1400" dirty="0" smtClean="0"/>
              <a:t>Choudhury (2013), </a:t>
            </a:r>
            <a:r>
              <a:rPr lang="en-GB" sz="1400" i="1" dirty="0" smtClean="0"/>
              <a:t>Nicotine </a:t>
            </a:r>
            <a:r>
              <a:rPr lang="en-GB" sz="1400" i="1" dirty="0" err="1" smtClean="0"/>
              <a:t>Tob</a:t>
            </a:r>
            <a:r>
              <a:rPr lang="en-GB" sz="1400" i="1" dirty="0" smtClean="0"/>
              <a:t> Res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330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3. Feasibility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Participants who received at least one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triggered message (of those eligible n=9):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Aggregated mean delivery rate per day per participant: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3.0 (SD 0.8)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3. Feasibility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Participants who received at least one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triggered message (of those eligible n=9):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Aggregated mean delivery rate per day per participant: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3.0 (SD 0.8)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Generated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messages rated: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78%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Time elapse between support alert/notification and opening of app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63.9 minutes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50% opened within 30 </a:t>
            </a:r>
            <a:r>
              <a:rPr lang="en-GB" sz="1700" dirty="0" err="1">
                <a:solidFill>
                  <a:prstClr val="black"/>
                </a:solidFill>
              </a:rPr>
              <a:t>mins</a:t>
            </a:r>
            <a:endParaRPr lang="en-GB" sz="1700" dirty="0">
              <a:solidFill>
                <a:prstClr val="black"/>
              </a:solidFill>
            </a:endParaRPr>
          </a:p>
        </p:txBody>
      </p:sp>
      <p:pic>
        <p:nvPicPr>
          <p:cNvPr id="8193" name="Picture 1" descr="C:\Users\fmen2\SkyDrive\EHPS 2015\Talk\Q Sense screenshots\GF message 2.png"/>
          <p:cNvPicPr>
            <a:picLocks noChangeAspect="1" noChangeArrowheads="1"/>
          </p:cNvPicPr>
          <p:nvPr/>
        </p:nvPicPr>
        <p:blipFill>
          <a:blip r:embed="rId2" cstate="print"/>
          <a:srcRect t="71158"/>
          <a:stretch>
            <a:fillRect/>
          </a:stretch>
        </p:blipFill>
        <p:spPr bwMode="auto">
          <a:xfrm>
            <a:off x="4572000" y="4077072"/>
            <a:ext cx="2561481" cy="1313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9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3. Feasibility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Participants who received at least one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triggered message (of those eligible n=9):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Aggregated mean delivery rate per day per participant: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3.0 (SD 0.8)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Generated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messages rated: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78%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Time elapse between support alert/notification and opening of app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63.9 minutes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50% opened within 30 </a:t>
            </a:r>
            <a:r>
              <a:rPr lang="en-GB" sz="1700" dirty="0" err="1">
                <a:solidFill>
                  <a:prstClr val="black"/>
                </a:solidFill>
              </a:rPr>
              <a:t>mins</a:t>
            </a:r>
            <a:endParaRPr lang="en-GB" sz="1700" dirty="0">
              <a:solidFill>
                <a:prstClr val="black"/>
              </a:solidFill>
            </a:endParaRPr>
          </a:p>
        </p:txBody>
      </p:sp>
      <p:pic>
        <p:nvPicPr>
          <p:cNvPr id="1026" name="Picture 2" descr="sup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076" y="3140968"/>
            <a:ext cx="4632924" cy="3470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5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3. Feasibility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Participants who received at least one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triggered message (of those eligible n=9):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56%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Aggregated mean delivery rate per day per participant: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3.0 (SD 0.8)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Generated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messages rated: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78%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Time elapse between support alert/notification and opening of app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63.9 minutes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50% opened within 30 </a:t>
            </a:r>
            <a:r>
              <a:rPr lang="en-GB" sz="1700" dirty="0" err="1">
                <a:solidFill>
                  <a:prstClr val="black"/>
                </a:solidFill>
              </a:rPr>
              <a:t>mins</a:t>
            </a:r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b="1" dirty="0">
                <a:solidFill>
                  <a:prstClr val="black"/>
                </a:solidFill>
              </a:rPr>
              <a:t>Views</a:t>
            </a:r>
          </a:p>
          <a:p>
            <a:pPr>
              <a:buFont typeface="Arial" pitchFamily="34" charset="0"/>
              <a:buChar char="•"/>
            </a:pPr>
            <a:r>
              <a:rPr lang="en-GB" sz="1700" b="1" dirty="0">
                <a:solidFill>
                  <a:prstClr val="black"/>
                </a:solidFill>
              </a:rPr>
              <a:t> </a:t>
            </a:r>
            <a:r>
              <a:rPr lang="en-GB" sz="1700" dirty="0">
                <a:solidFill>
                  <a:prstClr val="black"/>
                </a:solidFill>
              </a:rPr>
              <a:t>Largely positive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700" dirty="0">
                <a:solidFill>
                  <a:prstClr val="black"/>
                </a:solidFill>
              </a:rPr>
              <a:t>“</a:t>
            </a:r>
            <a:r>
              <a:rPr lang="en-GB" sz="1600" i="1" dirty="0">
                <a:solidFill>
                  <a:prstClr val="black"/>
                </a:solidFill>
              </a:rPr>
              <a:t>But I guess it was kind of based on the time it knew I was at home or whatever, you know…those sort of trigger times it sort of sent a message to say, yes, so I felt it was aimed directly at me as opposed to just a random blanket message.</a:t>
            </a:r>
            <a:r>
              <a:rPr lang="en-GB" sz="1600" dirty="0">
                <a:solidFill>
                  <a:prstClr val="black"/>
                </a:solidFill>
              </a:rPr>
              <a:t>” (p20)</a:t>
            </a:r>
          </a:p>
          <a:p>
            <a:endParaRPr lang="en-GB" sz="16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 Risk of reminding them of smoking, though can be outweighed by message</a:t>
            </a:r>
          </a:p>
          <a:p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“</a:t>
            </a:r>
            <a:r>
              <a:rPr lang="en-GB" sz="1600" i="1" dirty="0">
                <a:solidFill>
                  <a:prstClr val="black"/>
                </a:solidFill>
              </a:rPr>
              <a:t>Even with the </a:t>
            </a:r>
            <a:r>
              <a:rPr lang="en-GB" sz="1600" i="1" dirty="0" err="1">
                <a:solidFill>
                  <a:prstClr val="black"/>
                </a:solidFill>
              </a:rPr>
              <a:t>Champix</a:t>
            </a:r>
            <a:r>
              <a:rPr lang="en-GB" sz="1600" i="1" dirty="0">
                <a:solidFill>
                  <a:prstClr val="black"/>
                </a:solidFill>
              </a:rPr>
              <a:t> tablets I’m still thinking  about smoking...And then when that message come through  it says like </a:t>
            </a:r>
            <a:r>
              <a:rPr lang="en-GB" sz="1600" dirty="0">
                <a:solidFill>
                  <a:prstClr val="black"/>
                </a:solidFill>
              </a:rPr>
              <a:t>’</a:t>
            </a:r>
            <a:r>
              <a:rPr lang="en-GB" sz="1600" i="1" dirty="0">
                <a:solidFill>
                  <a:prstClr val="black"/>
                </a:solidFill>
              </a:rPr>
              <a:t>[NAME], don’t do </a:t>
            </a:r>
            <a:r>
              <a:rPr lang="en-GB" sz="1600" i="1" dirty="0" err="1">
                <a:solidFill>
                  <a:prstClr val="black"/>
                </a:solidFill>
              </a:rPr>
              <a:t>it”’I’m</a:t>
            </a:r>
            <a:r>
              <a:rPr lang="en-GB" sz="1600" i="1" dirty="0">
                <a:solidFill>
                  <a:prstClr val="black"/>
                </a:solidFill>
              </a:rPr>
              <a:t> like, ‘Oh okay.  Alright, I won’t!”’(laughter)...I thought that was really helpful.</a:t>
            </a:r>
            <a:r>
              <a:rPr lang="en-GB" sz="1600" dirty="0">
                <a:solidFill>
                  <a:prstClr val="black"/>
                </a:solidFill>
              </a:rPr>
              <a:t>” (p8).</a:t>
            </a:r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4. Issues and concerns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Some (4/9; 44%) did not receive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triggered support: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Bug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Narrow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diameter</a:t>
            </a:r>
          </a:p>
        </p:txBody>
      </p:sp>
      <p:pic>
        <p:nvPicPr>
          <p:cNvPr id="6" name="Picture 2" descr="C:\Users\FN\Desktop\Delete Screenshot_2015-08-29-15-34-13.png"/>
          <p:cNvPicPr>
            <a:picLocks noChangeAspect="1" noChangeArrowheads="1"/>
          </p:cNvPicPr>
          <p:nvPr/>
        </p:nvPicPr>
        <p:blipFill>
          <a:blip r:embed="rId2" cstate="print"/>
          <a:srcRect b="29000"/>
          <a:stretch>
            <a:fillRect/>
          </a:stretch>
        </p:blipFill>
        <p:spPr bwMode="auto">
          <a:xfrm>
            <a:off x="899592" y="3325883"/>
            <a:ext cx="2648892" cy="3343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4. Issues and concerns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dirty="0">
                <a:solidFill>
                  <a:prstClr val="black"/>
                </a:solidFill>
              </a:rPr>
              <a:t>Some (4/9; 44%) did not receive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triggered support: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Bug</a:t>
            </a:r>
          </a:p>
          <a:p>
            <a:pPr lvl="1">
              <a:buFont typeface="Wingdings" pitchFamily="2" charset="2"/>
              <a:buChar char="Ø"/>
            </a:pPr>
            <a:r>
              <a:rPr lang="en-GB" sz="1700" dirty="0">
                <a:solidFill>
                  <a:prstClr val="black"/>
                </a:solidFill>
              </a:rPr>
              <a:t> Narrow </a:t>
            </a:r>
            <a:r>
              <a:rPr lang="en-GB" sz="1700" dirty="0" err="1">
                <a:solidFill>
                  <a:prstClr val="black"/>
                </a:solidFill>
              </a:rPr>
              <a:t>geofence</a:t>
            </a:r>
            <a:r>
              <a:rPr lang="en-GB" sz="1700" dirty="0">
                <a:solidFill>
                  <a:prstClr val="black"/>
                </a:solidFill>
              </a:rPr>
              <a:t> diameter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374441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700" b="1" dirty="0">
                <a:solidFill>
                  <a:prstClr val="black"/>
                </a:solidFill>
              </a:rPr>
              <a:t>Privacy concerns</a:t>
            </a:r>
          </a:p>
          <a:p>
            <a:pPr>
              <a:buFont typeface="Arial" pitchFamily="34" charset="0"/>
              <a:buChar char="•"/>
            </a:pPr>
            <a:r>
              <a:rPr lang="en-GB" sz="1700" b="1" dirty="0">
                <a:solidFill>
                  <a:prstClr val="black"/>
                </a:solidFill>
              </a:rPr>
              <a:t> </a:t>
            </a:r>
            <a:r>
              <a:rPr lang="en-GB" sz="1700" dirty="0">
                <a:solidFill>
                  <a:prstClr val="black"/>
                </a:solidFill>
              </a:rPr>
              <a:t>Participants unanimous in stating no privacy concerns...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</a:rPr>
              <a:t> ...in part due to source of app</a:t>
            </a:r>
          </a:p>
          <a:p>
            <a:endParaRPr lang="en-GB" sz="1700" dirty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“</a:t>
            </a:r>
            <a:r>
              <a:rPr lang="en-GB" sz="1600" i="1" dirty="0">
                <a:solidFill>
                  <a:prstClr val="black"/>
                </a:solidFill>
              </a:rPr>
              <a:t>I would have been happy to give more time, more personal data, things along those lines.  Whilst if it was, I don’t know, Boots or someone along those lines coming up with an app, I would have given them the bare minimum because I don’t trust where that data is going to go</a:t>
            </a:r>
            <a:r>
              <a:rPr lang="en-GB" sz="1600" dirty="0">
                <a:solidFill>
                  <a:prstClr val="black"/>
                </a:solidFill>
              </a:rPr>
              <a:t>” (p17)</a:t>
            </a:r>
            <a:endParaRPr lang="en-GB" sz="17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FN\Desktop\Delete Screenshot_2015-08-29-15-34-13.png"/>
          <p:cNvPicPr>
            <a:picLocks noChangeAspect="1" noChangeArrowheads="1"/>
          </p:cNvPicPr>
          <p:nvPr/>
        </p:nvPicPr>
        <p:blipFill>
          <a:blip r:embed="rId2" cstate="print"/>
          <a:srcRect b="29000"/>
          <a:stretch>
            <a:fillRect/>
          </a:stretch>
        </p:blipFill>
        <p:spPr bwMode="auto">
          <a:xfrm>
            <a:off x="899592" y="3325883"/>
            <a:ext cx="2648892" cy="3343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Reporting smoking quick; reporting interventions needed</a:t>
            </a:r>
          </a:p>
          <a:p>
            <a:r>
              <a:rPr lang="en-GB" sz="2200" dirty="0" smtClean="0"/>
              <a:t>Could partly mitigate by lowering </a:t>
            </a:r>
            <a:r>
              <a:rPr lang="en-GB" sz="2200" dirty="0" err="1" smtClean="0"/>
              <a:t>geofence</a:t>
            </a:r>
            <a:r>
              <a:rPr lang="en-GB" sz="2200" dirty="0" smtClean="0"/>
              <a:t> threshold</a:t>
            </a:r>
          </a:p>
          <a:p>
            <a:endParaRPr lang="en-GB" sz="2200" dirty="0" smtClean="0"/>
          </a:p>
          <a:p>
            <a:r>
              <a:rPr lang="en-GB" sz="2200" dirty="0" smtClean="0"/>
              <a:t>High engagement with </a:t>
            </a:r>
            <a:r>
              <a:rPr lang="en-GB" sz="2200" dirty="0" err="1" smtClean="0"/>
              <a:t>geofence</a:t>
            </a:r>
            <a:r>
              <a:rPr lang="en-GB" sz="2200" dirty="0" smtClean="0"/>
              <a:t> messages, but not always viewed promptly</a:t>
            </a:r>
          </a:p>
          <a:p>
            <a:endParaRPr lang="en-GB" sz="2200" dirty="0" smtClean="0"/>
          </a:p>
          <a:p>
            <a:r>
              <a:rPr lang="en-GB" sz="2200" dirty="0" smtClean="0"/>
              <a:t>Privacy issues negligible; source important</a:t>
            </a:r>
          </a:p>
          <a:p>
            <a:endParaRPr lang="en-GB" sz="2200" dirty="0" smtClean="0"/>
          </a:p>
          <a:p>
            <a:r>
              <a:rPr lang="en-GB" sz="2200" dirty="0" smtClean="0"/>
              <a:t>Next steps: ongoing acceptability study with larger more varied </a:t>
            </a:r>
            <a:r>
              <a:rPr lang="en-GB" sz="2200" smtClean="0"/>
              <a:t>sample (NHS </a:t>
            </a:r>
            <a:r>
              <a:rPr lang="en-GB" sz="2200" dirty="0" smtClean="0"/>
              <a:t>stop smoking services </a:t>
            </a:r>
            <a:r>
              <a:rPr lang="en-GB" sz="2200" smtClean="0"/>
              <a:t>and adverts)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357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424936" cy="1828800"/>
          </a:xfrm>
        </p:spPr>
        <p:txBody>
          <a:bodyPr>
            <a:noAutofit/>
          </a:bodyPr>
          <a:lstStyle/>
          <a:p>
            <a:pPr algn="l"/>
            <a:r>
              <a:rPr lang="en-GB" sz="3300" dirty="0" smtClean="0"/>
              <a:t>Thank you</a:t>
            </a:r>
            <a:endParaRPr lang="en-GB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5936" y="2492896"/>
            <a:ext cx="7854696" cy="1752600"/>
          </a:xfrm>
        </p:spPr>
        <p:txBody>
          <a:bodyPr>
            <a:normAutofit/>
          </a:bodyPr>
          <a:lstStyle/>
          <a:p>
            <a:pPr algn="ctr"/>
            <a:endParaRPr lang="en-GB" sz="1600" b="1" dirty="0" smtClean="0"/>
          </a:p>
          <a:p>
            <a:pPr algn="l"/>
            <a:r>
              <a:rPr lang="en-GB" sz="2400" b="1" dirty="0" smtClean="0"/>
              <a:t>Felix Naughton</a:t>
            </a:r>
          </a:p>
          <a:p>
            <a:pPr algn="l"/>
            <a:r>
              <a:rPr lang="en-GB" sz="2400" dirty="0" smtClean="0"/>
              <a:t>Behavioural Science Group</a:t>
            </a:r>
          </a:p>
          <a:p>
            <a:pPr algn="l"/>
            <a:r>
              <a:rPr lang="en-GB" sz="2400" dirty="0" smtClean="0"/>
              <a:t>University of Cambridge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fmen2@medschl.cam.ac.uk</a:t>
            </a:r>
          </a:p>
          <a:p>
            <a:r>
              <a:rPr lang="en-GB" dirty="0">
                <a:solidFill>
                  <a:prstClr val="white"/>
                </a:solidFill>
              </a:rPr>
              <a:t>       @</a:t>
            </a:r>
            <a:r>
              <a:rPr lang="en-GB" dirty="0" err="1">
                <a:solidFill>
                  <a:prstClr val="white"/>
                </a:solidFill>
              </a:rPr>
              <a:t>FelixNaughton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8" name="Picture 4" descr="MRC - Medical Research Counc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3" y="5649792"/>
            <a:ext cx="2286835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48" y="3501008"/>
            <a:ext cx="32676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Collaborators</a:t>
            </a:r>
          </a:p>
          <a:p>
            <a:r>
              <a:rPr lang="en-GB" sz="1600" dirty="0">
                <a:solidFill>
                  <a:prstClr val="white"/>
                </a:solidFill>
              </a:rPr>
              <a:t>Neal Lathia</a:t>
            </a:r>
          </a:p>
          <a:p>
            <a:r>
              <a:rPr lang="en-GB" sz="1600" dirty="0">
                <a:solidFill>
                  <a:prstClr val="white"/>
                </a:solidFill>
              </a:rPr>
              <a:t>Sarah Hopewell</a:t>
            </a:r>
          </a:p>
          <a:p>
            <a:r>
              <a:rPr lang="en-GB" sz="1600" dirty="0">
                <a:solidFill>
                  <a:prstClr val="white"/>
                </a:solidFill>
              </a:rPr>
              <a:t>Rik Schalbroeck</a:t>
            </a:r>
          </a:p>
          <a:p>
            <a:r>
              <a:rPr lang="en-GB" sz="1600" dirty="0">
                <a:solidFill>
                  <a:prstClr val="white"/>
                </a:solidFill>
              </a:rPr>
              <a:t>Cecilia Mascolo</a:t>
            </a:r>
          </a:p>
          <a:p>
            <a:r>
              <a:rPr lang="en-GB" sz="1600" dirty="0">
                <a:solidFill>
                  <a:prstClr val="white"/>
                </a:solidFill>
              </a:rPr>
              <a:t>Andy McEwen</a:t>
            </a:r>
          </a:p>
          <a:p>
            <a:r>
              <a:rPr lang="en-GB" sz="1600" dirty="0">
                <a:solidFill>
                  <a:prstClr val="white"/>
                </a:solidFill>
              </a:rPr>
              <a:t>Stephen Sutton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2" y="5085184"/>
            <a:ext cx="329952" cy="266024"/>
          </a:xfrm>
          <a:prstGeom prst="rect">
            <a:avLst/>
          </a:prstGeom>
        </p:spPr>
      </p:pic>
      <p:pic>
        <p:nvPicPr>
          <p:cNvPr id="12" name="Picture 2" descr="https://pointsadhsblog.files.wordpress.com/2012/02/new_ss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649792"/>
            <a:ext cx="2664296" cy="10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men2\SkyDrive\EHPS 2015\Talk\Q Sense screenshots\Homescreen - home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268760"/>
            <a:ext cx="2997334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EMIs address gap?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Three key ways of delivering real time cessation support: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sz="2200" b="1" dirty="0" smtClean="0"/>
              <a:t>User triggered</a:t>
            </a:r>
            <a:endParaRPr lang="en-GB" sz="2200" dirty="0" smtClean="0"/>
          </a:p>
          <a:p>
            <a:pPr lvl="2">
              <a:buFont typeface="Wingdings" pitchFamily="2" charset="2"/>
              <a:buChar char="Ø"/>
            </a:pPr>
            <a:r>
              <a:rPr lang="en-GB" sz="2000" dirty="0" smtClean="0"/>
              <a:t>Relatively low usage, rarely strategic</a:t>
            </a:r>
          </a:p>
          <a:p>
            <a:pPr>
              <a:buNone/>
            </a:pPr>
            <a:r>
              <a:rPr lang="en-GB" sz="1300" dirty="0" err="1" smtClean="0"/>
              <a:t>Brendryen</a:t>
            </a:r>
            <a:r>
              <a:rPr lang="en-GB" sz="1300" dirty="0" smtClean="0"/>
              <a:t> &amp; Kraft (2008) </a:t>
            </a:r>
            <a:r>
              <a:rPr lang="en-GB" sz="1300" i="1" dirty="0" smtClean="0"/>
              <a:t>Addiction; </a:t>
            </a:r>
            <a:r>
              <a:rPr lang="en-GB" sz="1300" dirty="0" smtClean="0"/>
              <a:t>Naughton et al (2014) </a:t>
            </a:r>
            <a:r>
              <a:rPr lang="en-GB" sz="1300" i="1" dirty="0" smtClean="0"/>
              <a:t>Addiction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1900" dirty="0" smtClean="0"/>
          </a:p>
          <a:p>
            <a:pPr marL="484632" indent="-457200">
              <a:buNone/>
            </a:pPr>
            <a:endParaRPr lang="en-GB" sz="1800" b="1" dirty="0" smtClean="0"/>
          </a:p>
          <a:p>
            <a:pPr marL="850392" lvl="1" indent="-457200">
              <a:buFont typeface="+mj-lt"/>
              <a:buAutoNum type="arabicPeriod" startAt="2"/>
            </a:pPr>
            <a:endParaRPr lang="en-GB" sz="2200" b="1" dirty="0" smtClean="0"/>
          </a:p>
          <a:p>
            <a:pPr marL="850392" lvl="1" indent="-457200">
              <a:buFont typeface="+mj-lt"/>
              <a:buAutoNum type="arabicPeriod" startAt="2"/>
            </a:pPr>
            <a:endParaRPr lang="en-GB" sz="2200" b="1" dirty="0" smtClean="0"/>
          </a:p>
          <a:p>
            <a:pPr>
              <a:buNone/>
            </a:pPr>
            <a:endParaRPr lang="en-GB" sz="1300" i="1" dirty="0" smtClean="0"/>
          </a:p>
          <a:p>
            <a:pPr lvl="2">
              <a:buNone/>
            </a:pPr>
            <a:r>
              <a:rPr lang="en-GB" sz="1900" dirty="0" smtClean="0"/>
              <a:t>	</a:t>
            </a:r>
            <a:endParaRPr lang="en-GB" sz="1900" dirty="0"/>
          </a:p>
        </p:txBody>
      </p:sp>
      <p:pic>
        <p:nvPicPr>
          <p:cNvPr id="1027" name="Picture 3" descr="C:\Users\FN\Desktop\Delete Screenshot_2015-08-29-15-02-32.png"/>
          <p:cNvPicPr>
            <a:picLocks noChangeAspect="1" noChangeArrowheads="1"/>
          </p:cNvPicPr>
          <p:nvPr/>
        </p:nvPicPr>
        <p:blipFill>
          <a:blip r:embed="rId3" cstate="print"/>
          <a:srcRect b="38450"/>
          <a:stretch>
            <a:fillRect/>
          </a:stretch>
        </p:blipFill>
        <p:spPr bwMode="auto">
          <a:xfrm>
            <a:off x="6012160" y="2420888"/>
            <a:ext cx="289553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0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EMIs address gap?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Three key ways of delivering real time cessation support:</a:t>
            </a:r>
          </a:p>
          <a:p>
            <a:pPr marL="850392" lvl="1" indent="-457200"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User triggered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Clr>
                <a:schemeClr val="bg1">
                  <a:lumMod val="65000"/>
                </a:schemeClr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Relatively low usage, rarely strategic</a:t>
            </a:r>
          </a:p>
          <a:p>
            <a:pPr>
              <a:buNone/>
            </a:pP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Brendryen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&amp; Kraft (2008)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Addiction; 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Naughton et al (2014)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Addiction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1900" dirty="0" smtClean="0"/>
          </a:p>
          <a:p>
            <a:pPr marL="850392" lvl="1" indent="-457200">
              <a:buFont typeface="+mj-lt"/>
              <a:buAutoNum type="arabicPeriod" startAt="2"/>
            </a:pPr>
            <a:r>
              <a:rPr lang="en-GB" sz="2200" b="1" dirty="0" smtClean="0"/>
              <a:t>System triggered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dirty="0" smtClean="0"/>
              <a:t>Difficult to deliver support ‘just-in-time’</a:t>
            </a:r>
          </a:p>
          <a:p>
            <a:pPr marL="484632" indent="-457200">
              <a:buNone/>
            </a:pPr>
            <a:endParaRPr lang="en-GB" sz="1800" b="1" dirty="0" smtClean="0"/>
          </a:p>
          <a:p>
            <a:pPr marL="484632" indent="-457200">
              <a:buNone/>
            </a:pPr>
            <a:endParaRPr lang="en-GB" sz="1800" b="1" dirty="0" smtClean="0"/>
          </a:p>
          <a:p>
            <a:pPr marL="850392" lvl="1" indent="-457200">
              <a:buFont typeface="+mj-lt"/>
              <a:buAutoNum type="arabicPeriod" startAt="2"/>
            </a:pPr>
            <a:endParaRPr lang="en-GB" sz="2200" b="1" dirty="0" smtClean="0"/>
          </a:p>
          <a:p>
            <a:pPr marL="850392" lvl="1" indent="-457200">
              <a:buFont typeface="+mj-lt"/>
              <a:buAutoNum type="arabicPeriod" startAt="2"/>
            </a:pPr>
            <a:endParaRPr lang="en-GB" sz="2200" b="1" dirty="0" smtClean="0"/>
          </a:p>
          <a:p>
            <a:pPr>
              <a:buNone/>
            </a:pPr>
            <a:endParaRPr lang="en-GB" sz="1300" i="1" dirty="0" smtClean="0"/>
          </a:p>
          <a:p>
            <a:pPr lvl="2">
              <a:buNone/>
            </a:pPr>
            <a:r>
              <a:rPr lang="en-GB" sz="1900" dirty="0" smtClean="0"/>
              <a:t>	</a:t>
            </a:r>
            <a:endParaRPr lang="en-GB" sz="1900" dirty="0"/>
          </a:p>
        </p:txBody>
      </p:sp>
      <p:pic>
        <p:nvPicPr>
          <p:cNvPr id="2050" name="Picture 2" descr="C:\Users\FN\Desktop\Delete Screenshot_2015-08-29-15-30-28.png"/>
          <p:cNvPicPr>
            <a:picLocks noChangeAspect="1" noChangeArrowheads="1"/>
          </p:cNvPicPr>
          <p:nvPr/>
        </p:nvPicPr>
        <p:blipFill>
          <a:blip r:embed="rId3" cstate="print"/>
          <a:srcRect b="47900"/>
          <a:stretch>
            <a:fillRect/>
          </a:stretch>
        </p:blipFill>
        <p:spPr bwMode="auto">
          <a:xfrm>
            <a:off x="6012160" y="3356992"/>
            <a:ext cx="2633489" cy="2439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6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EMIs address gap?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Three key ways of delivering real time cessation support:</a:t>
            </a:r>
          </a:p>
          <a:p>
            <a:pPr marL="850392" lvl="1" indent="-457200"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User triggered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Clr>
                <a:schemeClr val="bg1">
                  <a:lumMod val="65000"/>
                </a:schemeClr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Relatively low usage, rarely strategic</a:t>
            </a:r>
          </a:p>
          <a:p>
            <a:pPr>
              <a:buNone/>
            </a:pP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Brendryen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&amp; Kraft (2008)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Addiction; 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Naughton et al (2014)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Addiction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1900" dirty="0" smtClean="0"/>
          </a:p>
          <a:p>
            <a:pPr marL="850392" lvl="1" indent="-457200">
              <a:buClr>
                <a:schemeClr val="bg1">
                  <a:lumMod val="65000"/>
                </a:schemeClr>
              </a:buClr>
              <a:buFont typeface="+mj-lt"/>
              <a:buAutoNum type="arabicPeriod" startAt="2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System triggered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Difficult to deliver support ‘just-in-time’</a:t>
            </a:r>
          </a:p>
          <a:p>
            <a:pPr marL="484632" indent="-457200">
              <a:buNone/>
            </a:pPr>
            <a:endParaRPr lang="en-GB" sz="1800" b="1" dirty="0" smtClean="0"/>
          </a:p>
          <a:p>
            <a:pPr marL="850392" lvl="1" indent="-457200">
              <a:buFont typeface="+mj-lt"/>
              <a:buAutoNum type="arabicPeriod" startAt="3"/>
            </a:pPr>
            <a:r>
              <a:rPr lang="en-GB" sz="2200" b="1" dirty="0" smtClean="0"/>
              <a:t>Context triggered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dirty="0" smtClean="0"/>
              <a:t>Phone sensors can predict context and</a:t>
            </a:r>
          </a:p>
          <a:p>
            <a:pPr lvl="2">
              <a:buNone/>
            </a:pPr>
            <a:r>
              <a:rPr lang="en-GB" sz="2000" dirty="0" smtClean="0"/>
              <a:t>	trigger support in real-time</a:t>
            </a:r>
          </a:p>
          <a:p>
            <a:pPr>
              <a:buNone/>
            </a:pPr>
            <a:r>
              <a:rPr lang="en-GB" sz="1300" dirty="0" smtClean="0"/>
              <a:t>					     Burns et al (2011) </a:t>
            </a:r>
            <a:r>
              <a:rPr lang="en-GB" sz="1300" i="1" dirty="0" smtClean="0"/>
              <a:t>JMIR</a:t>
            </a:r>
            <a:endParaRPr lang="en-GB" sz="1300" dirty="0" smtClean="0"/>
          </a:p>
          <a:p>
            <a:pPr marL="484632" indent="-457200">
              <a:buNone/>
            </a:pPr>
            <a:endParaRPr lang="en-GB" sz="1800" b="1" dirty="0" smtClean="0"/>
          </a:p>
          <a:p>
            <a:pPr marL="850392" lvl="1" indent="-457200">
              <a:buFont typeface="+mj-lt"/>
              <a:buAutoNum type="arabicPeriod" startAt="2"/>
            </a:pPr>
            <a:endParaRPr lang="en-GB" sz="2200" b="1" dirty="0" smtClean="0"/>
          </a:p>
          <a:p>
            <a:pPr marL="850392" lvl="1" indent="-457200">
              <a:buFont typeface="+mj-lt"/>
              <a:buAutoNum type="arabicPeriod" startAt="2"/>
            </a:pPr>
            <a:endParaRPr lang="en-GB" sz="2200" b="1" dirty="0" smtClean="0"/>
          </a:p>
          <a:p>
            <a:pPr>
              <a:buNone/>
            </a:pPr>
            <a:endParaRPr lang="en-GB" sz="1300" i="1" dirty="0" smtClean="0"/>
          </a:p>
          <a:p>
            <a:pPr lvl="2">
              <a:buNone/>
            </a:pPr>
            <a:r>
              <a:rPr lang="en-GB" sz="1900" dirty="0" smtClean="0"/>
              <a:t>	</a:t>
            </a:r>
            <a:endParaRPr lang="en-GB" sz="1900" dirty="0"/>
          </a:p>
        </p:txBody>
      </p:sp>
      <p:pic>
        <p:nvPicPr>
          <p:cNvPr id="3074" name="Picture 2" descr="C:\Users\FN\Desktop\Delete Screenshot_2015-08-29-15-34-13.png"/>
          <p:cNvPicPr>
            <a:picLocks noChangeAspect="1" noChangeArrowheads="1"/>
          </p:cNvPicPr>
          <p:nvPr/>
        </p:nvPicPr>
        <p:blipFill>
          <a:blip r:embed="rId3" cstate="print"/>
          <a:srcRect b="29000"/>
          <a:stretch>
            <a:fillRect/>
          </a:stretch>
        </p:blipFill>
        <p:spPr bwMode="auto">
          <a:xfrm>
            <a:off x="6300192" y="2852936"/>
            <a:ext cx="2648892" cy="3343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SET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fmen2\AppData\Local\Microsoft\Windows\INetCache\IE\AP0451ZZ\Screenshot_2015-02-17-20-16-00.png"/>
          <p:cNvPicPr>
            <a:picLocks noChangeAspect="1" noChangeArrowheads="1"/>
          </p:cNvPicPr>
          <p:nvPr/>
        </p:nvPicPr>
        <p:blipFill rotWithShape="1">
          <a:blip r:embed="rId4" cstate="print"/>
          <a:srcRect t="90373"/>
          <a:stretch/>
        </p:blipFill>
        <p:spPr bwMode="auto">
          <a:xfrm>
            <a:off x="2241918" y="2375427"/>
            <a:ext cx="2636785" cy="451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9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SET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fmen2\AppData\Local\Microsoft\Windows\INetCache\IE\AP0451ZZ\Screenshot_2015-02-17-20-16-00.png"/>
          <p:cNvPicPr>
            <a:picLocks noChangeAspect="1" noChangeArrowheads="1"/>
          </p:cNvPicPr>
          <p:nvPr/>
        </p:nvPicPr>
        <p:blipFill rotWithShape="1">
          <a:blip r:embed="rId4" cstate="print"/>
          <a:srcRect t="90373"/>
          <a:stretch/>
        </p:blipFill>
        <p:spPr bwMode="auto">
          <a:xfrm>
            <a:off x="2241918" y="2375427"/>
            <a:ext cx="2636785" cy="451274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3560310" y="292494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43169" r="24304" b="23561"/>
          <a:stretch/>
        </p:blipFill>
        <p:spPr bwMode="auto">
          <a:xfrm>
            <a:off x="5580112" y="4365104"/>
            <a:ext cx="2671710" cy="18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C:\Users\fmen2\AppData\Local\Microsoft\Windows\INetCache\IE\CMQ219Y2\Screenshot_2015-02-17-20-25-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838" y="4277096"/>
            <a:ext cx="1225125" cy="2178000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16" name="Picture 2" descr="C:\Users\fmen2\AppData\Local\Microsoft\Windows\Temporary Internet Files\Content.Outlook\H349ICY1\Screenshot_2015-02-19-08-59-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14" y="4277093"/>
            <a:ext cx="1225125" cy="2178000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17" name="Picture 3" descr="C:\Users\fmen2\AppData\Local\Microsoft\Windows\Temporary Internet Files\Content.Outlook\H349ICY1\Screenshot_2015-02-19-08-59-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58" y="4277094"/>
            <a:ext cx="1224136" cy="2176242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18" name="Picture 2" descr="C:\Users\fmen2\AppData\Local\Microsoft\Windows\Temporary Internet Files\Content.Outlook\H349ICY1\Screenshot_2015-02-19-09-14-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52" y="4277094"/>
            <a:ext cx="1225124" cy="2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SET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fmen2\AppData\Local\Microsoft\Windows\INetCache\IE\AP0451ZZ\Screenshot_2015-02-17-20-16-00.png"/>
          <p:cNvPicPr>
            <a:picLocks noChangeAspect="1" noChangeArrowheads="1"/>
          </p:cNvPicPr>
          <p:nvPr/>
        </p:nvPicPr>
        <p:blipFill rotWithShape="1">
          <a:blip r:embed="rId4" cstate="print"/>
          <a:srcRect t="90373"/>
          <a:stretch/>
        </p:blipFill>
        <p:spPr bwMode="auto">
          <a:xfrm>
            <a:off x="2241918" y="2375427"/>
            <a:ext cx="2636785" cy="451274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3560310" y="292494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43169" r="24304" b="23561"/>
          <a:stretch/>
        </p:blipFill>
        <p:spPr bwMode="auto">
          <a:xfrm>
            <a:off x="5580112" y="4365104"/>
            <a:ext cx="2671710" cy="18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4902584" y="2548244"/>
            <a:ext cx="1109576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015867" y="2074204"/>
            <a:ext cx="1800200" cy="98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IF REPORTS &gt; THRESHOLD THEN ACTIVE GEOFENCE CREATED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1" descr="C:\Users\fmen2\AppData\Local\Microsoft\Windows\INetCache\IE\CMQ219Y2\Screenshot_2015-02-17-20-25-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838" y="4277096"/>
            <a:ext cx="1225125" cy="2178000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36" name="Picture 2" descr="C:\Users\fmen2\AppData\Local\Microsoft\Windows\Temporary Internet Files\Content.Outlook\H349ICY1\Screenshot_2015-02-19-08-59-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14" y="4277093"/>
            <a:ext cx="1225125" cy="2178000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37" name="Picture 3" descr="C:\Users\fmen2\AppData\Local\Microsoft\Windows\Temporary Internet Files\Content.Outlook\H349ICY1\Screenshot_2015-02-19-08-59-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58" y="4277094"/>
            <a:ext cx="1224136" cy="2176242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38" name="Picture 2" descr="C:\Users\fmen2\AppData\Local\Microsoft\Windows\Temporary Internet Files\Content.Outlook\H349ICY1\Screenshot_2015-02-19-09-14-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52" y="4277094"/>
            <a:ext cx="1225124" cy="2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5400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Sense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pPr lvl="3"/>
            <a:endParaRPr lang="en-GB" dirty="0" smtClean="0"/>
          </a:p>
        </p:txBody>
      </p:sp>
      <p:pic>
        <p:nvPicPr>
          <p:cNvPr id="7" name="Picture 6" descr="Cover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8802" cy="668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1763688" y="2564904"/>
            <a:ext cx="46150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2348880"/>
            <a:ext cx="1261525" cy="5043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SET QUIT DATE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fmen2\AppData\Local\Microsoft\Windows\INetCache\IE\AP0451ZZ\Screenshot_2015-02-17-20-16-00.png"/>
          <p:cNvPicPr>
            <a:picLocks noChangeAspect="1" noChangeArrowheads="1"/>
          </p:cNvPicPr>
          <p:nvPr/>
        </p:nvPicPr>
        <p:blipFill rotWithShape="1">
          <a:blip r:embed="rId4" cstate="print"/>
          <a:srcRect t="90373"/>
          <a:stretch/>
        </p:blipFill>
        <p:spPr bwMode="auto">
          <a:xfrm>
            <a:off x="2241918" y="2375427"/>
            <a:ext cx="2636785" cy="451274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3560310" y="292494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43169" r="24304" b="23561"/>
          <a:stretch/>
        </p:blipFill>
        <p:spPr bwMode="auto">
          <a:xfrm>
            <a:off x="5580112" y="4365104"/>
            <a:ext cx="2671710" cy="18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4902584" y="2548244"/>
            <a:ext cx="1109576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015867" y="2074204"/>
            <a:ext cx="1800200" cy="98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3300"/>
            </a:solidFill>
          </a:ln>
        </p:spPr>
        <p:txBody>
          <a:bodyPr wrap="square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IF REPORTS &gt; THRESHOLD THEN ACTIVE GEOFENCE CREATED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915967" y="3134656"/>
            <a:ext cx="0" cy="1136128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>
          <a:xfrm>
            <a:off x="6217799" y="4581128"/>
            <a:ext cx="1396335" cy="1264299"/>
          </a:xfrm>
          <a:prstGeom prst="ellipse">
            <a:avLst/>
          </a:prstGeom>
          <a:solidFill>
            <a:srgbClr val="FF0000">
              <a:alpha val="23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6" name="Picture 1" descr="C:\Users\fmen2\AppData\Local\Microsoft\Windows\INetCache\IE\CMQ219Y2\Screenshot_2015-02-17-20-25-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838" y="4277096"/>
            <a:ext cx="1225125" cy="2178000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27" name="Picture 2" descr="C:\Users\fmen2\AppData\Local\Microsoft\Windows\Temporary Internet Files\Content.Outlook\H349ICY1\Screenshot_2015-02-19-08-59-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14" y="4277093"/>
            <a:ext cx="1225125" cy="2178000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28" name="Picture 3" descr="C:\Users\fmen2\AppData\Local\Microsoft\Windows\Temporary Internet Files\Content.Outlook\H349ICY1\Screenshot_2015-02-19-08-59-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58" y="4277094"/>
            <a:ext cx="1224136" cy="2176242"/>
          </a:xfrm>
          <a:prstGeom prst="rect">
            <a:avLst/>
          </a:prstGeom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30" name="Picture 2" descr="C:\Users\fmen2\AppData\Local\Microsoft\Windows\Temporary Internet Files\Content.Outlook\H349ICY1\Screenshot_2015-02-19-09-14-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52" y="4277094"/>
            <a:ext cx="1225124" cy="2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Office PowerPoint</Application>
  <PresentationFormat>On-screen Show (4:3)</PresentationFormat>
  <Paragraphs>292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Q Sense: A context aware smartphone sensing app for smoking cessation</vt:lpstr>
      <vt:lpstr>Background</vt:lpstr>
      <vt:lpstr>How can EMIs address gap?</vt:lpstr>
      <vt:lpstr>How can EMIs address gap?</vt:lpstr>
      <vt:lpstr>How can EMIs address gap?</vt:lpstr>
      <vt:lpstr>   Sense</vt:lpstr>
      <vt:lpstr>   Sense</vt:lpstr>
      <vt:lpstr>   Sense</vt:lpstr>
      <vt:lpstr>   Sense</vt:lpstr>
      <vt:lpstr>   Sense</vt:lpstr>
      <vt:lpstr>   Sense</vt:lpstr>
      <vt:lpstr>   Sense</vt:lpstr>
      <vt:lpstr>Aims and design</vt:lpstr>
      <vt:lpstr>Aims and design</vt:lpstr>
      <vt:lpstr>Findings 1.Compliance</vt:lpstr>
      <vt:lpstr>Findings 1.Compliance</vt:lpstr>
      <vt:lpstr>Findings 1.Compliance</vt:lpstr>
      <vt:lpstr>Findings 2. Geofence accuracy</vt:lpstr>
      <vt:lpstr>Findings 2. Geofence accuracy</vt:lpstr>
      <vt:lpstr>Findings 3. Feasibility</vt:lpstr>
      <vt:lpstr>Findings 3. Feasibility</vt:lpstr>
      <vt:lpstr>Findings 3. Feasibility</vt:lpstr>
      <vt:lpstr>Findings 3. Feasibility</vt:lpstr>
      <vt:lpstr>Findings 4. Issues and concerns</vt:lpstr>
      <vt:lpstr>Findings 4. Issues and concerns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Sense: A context aware smartphone sensing app for smoking cessation</dc:title>
  <dc:creator>Hunt Graham</dc:creator>
  <cp:lastModifiedBy>Hunt Graham</cp:lastModifiedBy>
  <cp:revision>1</cp:revision>
  <dcterms:created xsi:type="dcterms:W3CDTF">2015-11-20T20:48:20Z</dcterms:created>
  <dcterms:modified xsi:type="dcterms:W3CDTF">2015-11-20T20:48:46Z</dcterms:modified>
</cp:coreProperties>
</file>