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95" r:id="rId2"/>
    <p:sldId id="310" r:id="rId3"/>
    <p:sldId id="302" r:id="rId4"/>
    <p:sldId id="305" r:id="rId5"/>
    <p:sldId id="304" r:id="rId6"/>
    <p:sldId id="303" r:id="rId7"/>
    <p:sldId id="306" r:id="rId8"/>
    <p:sldId id="301" r:id="rId9"/>
    <p:sldId id="298" r:id="rId10"/>
    <p:sldId id="307" r:id="rId11"/>
    <p:sldId id="299" r:id="rId12"/>
    <p:sldId id="296" r:id="rId13"/>
    <p:sldId id="300" r:id="rId14"/>
    <p:sldId id="309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6699"/>
    <a:srgbClr val="CC99FF"/>
    <a:srgbClr val="00FFCC"/>
    <a:srgbClr val="000099"/>
    <a:srgbClr val="66FFFF"/>
    <a:srgbClr val="CC66FF"/>
    <a:srgbClr val="33CC33"/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0" autoAdjust="0"/>
    <p:restoredTop sz="80600" autoAdjust="0"/>
  </p:normalViewPr>
  <p:slideViewPr>
    <p:cSldViewPr>
      <p:cViewPr>
        <p:scale>
          <a:sx n="75" d="100"/>
          <a:sy n="75" d="100"/>
        </p:scale>
        <p:origin x="-4280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9C5320-1702-4B6A-AC5B-B594D4F23D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24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179AF4E-F17D-4688-884C-E19F31EA7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9AF4E-F17D-4688-884C-E19F31EA781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FFFF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0F09F-2612-4932-AEE7-CBD2C333C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E4FEC-CF91-4060-91D5-A317DDE18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620713"/>
            <a:ext cx="1960562" cy="5475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20713"/>
            <a:ext cx="5729288" cy="5475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C96B5-18E6-4968-AA1E-1A39D897F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FB0E-F257-4A70-A4CB-6F27D52B96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C4A5-A9CB-42E9-8722-D5426DD4B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D3EB-E863-4ACA-B6F4-93EFEBA22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56E0-EC1A-447B-A184-D229997193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10E4-FFBF-4629-8909-2375CB7DFD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7062-430E-48D0-801B-FB4957074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231A-A6C0-437D-A88D-D84609193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E80BE-2F28-40BB-A874-ED0ADE3AB6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D690-C500-4136-A94A-65C357E3C6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D6FE-78B1-4861-8C7B-9DA7DB427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B799-C25F-4886-8F72-68E1EA91C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D04F-99E4-4EE9-A768-ADB0EB8B3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6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207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en-GB" smtClean="0"/>
              <a:t>Leeds Addiction Unit</a:t>
            </a: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730785F5-60B9-407C-9AB3-09A91A18D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6324600"/>
            <a:ext cx="170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400">
                <a:latin typeface="Amerigo Md BT" pitchFamily="34" charset="0"/>
              </a:rPr>
              <a:t> leeds addiction unit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38200" y="64008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xmlns:p14="http://schemas.microsoft.com/office/powerpoint/2010/main">
    <p:wipe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"/>
        <a:defRPr sz="2400">
          <a:solidFill>
            <a:srgbClr val="CC66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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bstanceUs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332656"/>
            <a:ext cx="32758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</a:rPr>
              <a:t>Measuring Substance Use</a:t>
            </a:r>
            <a:endParaRPr lang="en-US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05766"/>
                </a:solidFill>
              </a:rPr>
              <a:t>   </a:t>
            </a:r>
            <a:r>
              <a:rPr lang="en-US" b="1" dirty="0" smtClean="0">
                <a:solidFill>
                  <a:srgbClr val="DA1F28"/>
                </a:solidFill>
              </a:rPr>
              <a:t>Duncan Raistrick</a:t>
            </a:r>
          </a:p>
          <a:p>
            <a:pPr algn="ctr"/>
            <a:r>
              <a:rPr lang="en-US" dirty="0" smtClean="0">
                <a:solidFill>
                  <a:srgbClr val="DA1F28"/>
                </a:solidFill>
              </a:rPr>
              <a:t>  SSA 10th November 2016</a:t>
            </a:r>
            <a:endParaRPr lang="en-US" dirty="0">
              <a:solidFill>
                <a:srgbClr val="DA1F2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SS sc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404664"/>
            <a:ext cx="4392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SUSS designed to meet</a:t>
            </a:r>
            <a:r>
              <a:rPr lang="mr-IN" sz="2000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GB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sz="2000" b="1" dirty="0" smtClean="0">
                <a:solidFill>
                  <a:schemeClr val="tx2">
                    <a:lumMod val="25000"/>
                  </a:schemeClr>
                </a:solidFill>
              </a:rPr>
              <a:t>expectations </a:t>
            </a:r>
            <a:r>
              <a:rPr lang="en-GB" sz="2000" b="1" dirty="0">
                <a:solidFill>
                  <a:schemeClr val="tx2">
                    <a:lumMod val="25000"/>
                  </a:schemeClr>
                </a:solidFill>
              </a:rPr>
              <a:t>of help </a:t>
            </a:r>
            <a:r>
              <a:rPr lang="en-GB" sz="2000" b="1" dirty="0" smtClean="0">
                <a:solidFill>
                  <a:schemeClr val="tx2">
                    <a:lumMod val="25000"/>
                  </a:schemeClr>
                </a:solidFill>
              </a:rPr>
              <a:t>seekers, family </a:t>
            </a:r>
            <a:r>
              <a:rPr lang="en-GB" sz="2000" b="1" dirty="0">
                <a:solidFill>
                  <a:schemeClr val="tx2">
                    <a:lumMod val="25000"/>
                  </a:schemeClr>
                </a:solidFill>
              </a:rPr>
              <a:t>and </a:t>
            </a:r>
            <a:r>
              <a:rPr lang="en-GB" sz="2000" b="1" dirty="0" smtClean="0">
                <a:solidFill>
                  <a:schemeClr val="tx2">
                    <a:lumMod val="25000"/>
                  </a:schemeClr>
                </a:solidFill>
              </a:rPr>
              <a:t>friends</a:t>
            </a:r>
          </a:p>
          <a:p>
            <a:endParaRPr lang="en-GB" sz="800" b="1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sz="2000" b="1" dirty="0">
                <a:solidFill>
                  <a:schemeClr val="tx2">
                    <a:lumMod val="25000"/>
                  </a:schemeClr>
                </a:solidFill>
              </a:rPr>
              <a:t>treatment planning </a:t>
            </a:r>
            <a:r>
              <a:rPr lang="en-GB" sz="2000" b="1" dirty="0" smtClean="0">
                <a:solidFill>
                  <a:schemeClr val="tx2">
                    <a:lumMod val="25000"/>
                  </a:schemeClr>
                </a:solidFill>
              </a:rPr>
              <a:t>requirements</a:t>
            </a:r>
          </a:p>
          <a:p>
            <a:endParaRPr lang="en-GB" sz="800" b="1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sz="2000" b="1" dirty="0">
                <a:solidFill>
                  <a:schemeClr val="tx2">
                    <a:lumMod val="25000"/>
                  </a:schemeClr>
                </a:solidFill>
              </a:rPr>
              <a:t>treatment/recovery </a:t>
            </a:r>
            <a:r>
              <a:rPr lang="en-GB" sz="2000" b="1" dirty="0" smtClean="0">
                <a:solidFill>
                  <a:schemeClr val="tx2">
                    <a:lumMod val="25000"/>
                  </a:schemeClr>
                </a:solidFill>
              </a:rPr>
              <a:t>measurement requirements</a:t>
            </a:r>
          </a:p>
          <a:p>
            <a:pPr>
              <a:buFont typeface="Wingdings" charset="2"/>
              <a:buChar char="ü"/>
            </a:pP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Features</a:t>
            </a:r>
            <a:r>
              <a:rPr lang="mr-IN" sz="2000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GB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105766"/>
                </a:solidFill>
              </a:rPr>
              <a:t>Same choice of drugs as ASSIST including </a:t>
            </a:r>
            <a:r>
              <a:rPr lang="en-GB" sz="2000" b="1" dirty="0" smtClean="0">
                <a:solidFill>
                  <a:srgbClr val="105766"/>
                </a:solidFill>
              </a:rPr>
              <a:t>smoking</a:t>
            </a:r>
          </a:p>
          <a:p>
            <a:endParaRPr lang="en-GB" sz="800" b="1" dirty="0" smtClean="0">
              <a:solidFill>
                <a:srgbClr val="1057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105766"/>
                </a:solidFill>
              </a:rPr>
              <a:t>Self completion format</a:t>
            </a:r>
          </a:p>
          <a:p>
            <a:endParaRPr lang="en-GB" sz="800" b="1" dirty="0">
              <a:solidFill>
                <a:srgbClr val="1057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105766"/>
                </a:solidFill>
              </a:rPr>
              <a:t>Measures frequency and not quantity except for alcohol units and </a:t>
            </a:r>
            <a:r>
              <a:rPr lang="en-GB" sz="2000" b="1" dirty="0" smtClean="0">
                <a:solidFill>
                  <a:srgbClr val="105766"/>
                </a:solidFill>
              </a:rPr>
              <a:t>cigarettes</a:t>
            </a:r>
          </a:p>
          <a:p>
            <a:endParaRPr lang="en-GB" sz="800" b="1" dirty="0">
              <a:solidFill>
                <a:srgbClr val="1057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105766"/>
                </a:solidFill>
              </a:rPr>
              <a:t>Includes main problem </a:t>
            </a:r>
            <a:r>
              <a:rPr lang="en-GB" sz="2000" b="1" dirty="0" smtClean="0">
                <a:solidFill>
                  <a:srgbClr val="105766"/>
                </a:solidFill>
              </a:rPr>
              <a:t>drug</a:t>
            </a:r>
          </a:p>
          <a:p>
            <a:endParaRPr lang="en-GB" sz="800" b="1" dirty="0">
              <a:solidFill>
                <a:srgbClr val="1057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105766"/>
                </a:solidFill>
              </a:rPr>
              <a:t>Includes prescribed </a:t>
            </a:r>
            <a:r>
              <a:rPr lang="en-GB" sz="2000" b="1" dirty="0" smtClean="0">
                <a:solidFill>
                  <a:srgbClr val="105766"/>
                </a:solidFill>
              </a:rPr>
              <a:t>drugs</a:t>
            </a:r>
            <a:endParaRPr lang="en-GB" sz="2000" b="1" dirty="0">
              <a:solidFill>
                <a:srgbClr val="105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030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17846"/>
              </p:ext>
            </p:extLst>
          </p:nvPr>
        </p:nvGraphicFramePr>
        <p:xfrm>
          <a:off x="0" y="3"/>
          <a:ext cx="9144000" cy="774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967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 of Current Users Identified by ASSIST, TOP, SUSS, and AUDIT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endParaRPr lang="en-GB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8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n=200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ASSIST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TOP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SUSS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AUDIT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Tobacco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144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146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Alcohol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123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139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143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142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Cannabis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39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53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50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Cocaine (crack)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35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25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23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Cocaine (powder)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23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24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Amphetamine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10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10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12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Inhalents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Sedatives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22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16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Hallucinogens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2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Opioids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32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36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34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Injecting</a:t>
                      </a:r>
                      <a:endParaRPr lang="en-GB" sz="18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17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15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13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637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31040"/>
              </p:ext>
            </p:extLst>
          </p:nvPr>
        </p:nvGraphicFramePr>
        <p:xfrm>
          <a:off x="-1" y="1"/>
          <a:ext cx="9252522" cy="7187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174"/>
                <a:gridCol w="3084174"/>
                <a:gridCol w="3084174"/>
              </a:tblGrid>
              <a:tr h="7647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SUSS </a:t>
                      </a:r>
                      <a:r>
                        <a:rPr lang="en-GB" sz="24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frequencies with ASSIST &amp; TOP</a:t>
                      </a:r>
                      <a:endParaRPr lang="en-GB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ASSIST</a:t>
                      </a: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TOP</a:t>
                      </a:r>
                      <a:endParaRPr lang="en-GB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Tobacco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n=146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0.75***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Alcohol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n=143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0.93***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0.90***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Cannabis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n=50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0.96***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0.91***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Cocaine (crack) 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n=26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0.96***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0.83***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Cocaine (powder)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n=24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0.70***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Amphetamine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n=12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0.98***</a:t>
                      </a:r>
                      <a:endParaRPr lang="en-GB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0.40</a:t>
                      </a:r>
                      <a:endParaRPr lang="en-GB" sz="20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Inhalants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Too few cases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Sedatives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n=16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0.22</a:t>
                      </a:r>
                      <a:endParaRPr lang="en-GB" sz="20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Hallucinogens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n=3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Too few cases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Opioids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n=34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0.94***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0.68***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Injecting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n=13</a:t>
                      </a:r>
                      <a:endParaRPr lang="en-GB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n/a</a:t>
                      </a:r>
                      <a:endParaRPr lang="en-GB" sz="20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0.64*</a:t>
                      </a:r>
                      <a:endParaRPr lang="en-GB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484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Significance ***p&lt;0.001 *p&lt;0.05</a:t>
                      </a:r>
                      <a:endParaRPr lang="en-GB" sz="16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9540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48440"/>
              </p:ext>
            </p:extLst>
          </p:nvPr>
        </p:nvGraphicFramePr>
        <p:xfrm>
          <a:off x="0" y="-4"/>
          <a:ext cx="9144000" cy="734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98073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Convergent </a:t>
                      </a:r>
                      <a:r>
                        <a:rPr lang="en-GB" sz="20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Validity: correlation of SUSS frequencies with LDQ, CORE10, SSQ &amp; EQ5D</a:t>
                      </a:r>
                      <a:endParaRPr lang="en-GB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LDQ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CORE10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SSQ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EQ5D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Tobacco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n=138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0.12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0.02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-0.10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-0.05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Alcohol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n=136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0.42***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0.25**</a:t>
                      </a:r>
                      <a:endParaRPr lang="en-GB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-0.06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-0.30**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Cannabis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n=45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0.40**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0.20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0.05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0.17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Cocaine (crack)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n=24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0.70***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0.45**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1FAEC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-0.39</a:t>
                      </a:r>
                      <a:endParaRPr lang="en-GB" sz="1800">
                        <a:solidFill>
                          <a:srgbClr val="1FAEC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-0.45*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Cocaine (powder)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n=22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0.17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-0.01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0.06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-0.09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Amphetamine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n=11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0.83**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0.13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0.19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-0.03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Inhalants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AEC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Too few cases </a:t>
                      </a:r>
                      <a:endParaRPr lang="en-GB" sz="1800" dirty="0">
                        <a:solidFill>
                          <a:srgbClr val="1FAEC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Sedatives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n=25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0.18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0.36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-0.13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0.16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Hallucinogens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n=3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1FAECD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Too few cases</a:t>
                      </a:r>
                      <a:endParaRPr lang="en-GB" sz="1800" dirty="0">
                        <a:solidFill>
                          <a:srgbClr val="1FAECD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Opioids </a:t>
                      </a:r>
                      <a:r>
                        <a:rPr lang="en-GB" sz="160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n=30</a:t>
                      </a:r>
                      <a:endParaRPr lang="en-GB" sz="160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0.42*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0.36*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-0.40*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-0.35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Injecting </a:t>
                      </a:r>
                      <a:r>
                        <a:rPr lang="en-GB" sz="1600" dirty="0">
                          <a:solidFill>
                            <a:srgbClr val="A3171E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n=14</a:t>
                      </a:r>
                      <a:endParaRPr lang="en-GB" sz="1600" dirty="0">
                        <a:solidFill>
                          <a:srgbClr val="A3171E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0.81***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0.53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227A8F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-0.62**</a:t>
                      </a:r>
                      <a:endParaRPr lang="en-GB" sz="1800" dirty="0">
                        <a:solidFill>
                          <a:srgbClr val="227A8F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78D6EA"/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-0.48</a:t>
                      </a:r>
                      <a:endParaRPr lang="en-GB" sz="1800" dirty="0">
                        <a:solidFill>
                          <a:srgbClr val="78D6E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85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Spearman significance *p&lt;05 **p&lt;01 ***p&lt;001</a:t>
                      </a:r>
                      <a:endParaRPr lang="en-GB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7791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❝There is no gold standard for substance use data❞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772400" cy="2383904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chemeClr val="tx2">
                    <a:lumMod val="25000"/>
                  </a:schemeClr>
                </a:solidFill>
              </a:rPr>
              <a:t>SUSS is not intended as the definitive measure rather it is a template based on </a:t>
            </a:r>
            <a:r>
              <a:rPr lang="en-GB" sz="2800" b="1" smtClean="0">
                <a:solidFill>
                  <a:schemeClr val="tx2">
                    <a:lumMod val="25000"/>
                  </a:schemeClr>
                </a:solidFill>
              </a:rPr>
              <a:t>key </a:t>
            </a:r>
            <a:r>
              <a:rPr lang="en-GB" sz="2800" b="1" smtClean="0">
                <a:solidFill>
                  <a:schemeClr val="tx2">
                    <a:lumMod val="25000"/>
                  </a:schemeClr>
                </a:solidFill>
              </a:rPr>
              <a:t>principles</a:t>
            </a:r>
            <a:endParaRPr lang="en-GB" sz="28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n-GB" sz="2800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2">
                    <a:lumMod val="25000"/>
                  </a:schemeClr>
                </a:solidFill>
              </a:rPr>
              <a:t>Visit our website:</a:t>
            </a:r>
          </a:p>
        </p:txBody>
      </p:sp>
      <p:pic>
        <p:nvPicPr>
          <p:cNvPr id="4" name="Picture 3" descr="LOGO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65104"/>
            <a:ext cx="3614957" cy="1630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6093296"/>
            <a:ext cx="416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www.result4addiction.net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8596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2"/>
            <a:ext cx="7772400" cy="4392463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</a:rPr>
              <a:t>How useful are substance use data?</a:t>
            </a:r>
            <a:br>
              <a:rPr lang="en-US" sz="32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Not very for treatment planning</a:t>
            </a:r>
            <a:br>
              <a:rPr lang="en-US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but</a:t>
            </a:r>
            <a:br>
              <a:rPr lang="en-US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❝substance use is substance use❞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8858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</a:rPr>
              <a:t>Can argue for different data for</a:t>
            </a:r>
            <a:r>
              <a:rPr lang="mr-IN" sz="2800" b="1" dirty="0" smtClean="0">
                <a:solidFill>
                  <a:schemeClr val="tx2">
                    <a:lumMod val="25000"/>
                  </a:schemeClr>
                </a:solidFill>
              </a:rPr>
              <a:t>…</a:t>
            </a:r>
            <a:r>
              <a:rPr lang="en-GB" sz="2800" b="1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lvl="1" algn="ctr">
              <a:buFont typeface="Wingdings" charset="2"/>
              <a:buChar char="§"/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</a:rPr>
              <a:t>Detection</a:t>
            </a:r>
          </a:p>
          <a:p>
            <a:pPr lvl="1" algn="ctr">
              <a:buFont typeface="Wingdings" charset="2"/>
              <a:buChar char="§"/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</a:rPr>
              <a:t>Assessment</a:t>
            </a:r>
          </a:p>
          <a:p>
            <a:pPr lvl="1" algn="ctr">
              <a:buFont typeface="Wingdings" charset="2"/>
              <a:buChar char="§"/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</a:rPr>
              <a:t>Monitoring treatment</a:t>
            </a:r>
          </a:p>
          <a:p>
            <a:pPr lvl="1" algn="ctr">
              <a:buFont typeface="Wingdings" charset="2"/>
              <a:buChar char="§"/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</a:rPr>
              <a:t>Preparation for substitute prescribing</a:t>
            </a:r>
          </a:p>
          <a:p>
            <a:pPr lvl="1" algn="ctr">
              <a:buFont typeface="Wingdings" charset="2"/>
              <a:buChar char="§"/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</a:rPr>
              <a:t>Preparation for detoxification</a:t>
            </a:r>
          </a:p>
          <a:p>
            <a:pPr lvl="1" algn="ctr">
              <a:buFont typeface="Wingdings" charset="2"/>
              <a:buChar char="§"/>
            </a:pPr>
            <a:r>
              <a:rPr lang="en-GB" sz="2400" dirty="0" smtClean="0">
                <a:solidFill>
                  <a:schemeClr val="tx2">
                    <a:lumMod val="25000"/>
                  </a:schemeClr>
                </a:solidFill>
              </a:rPr>
              <a:t>Rating recovery</a:t>
            </a:r>
          </a:p>
          <a:p>
            <a:pPr lvl="1" algn="ctr">
              <a:buFont typeface="Wingdings" charset="2"/>
              <a:buChar char="§"/>
            </a:pPr>
            <a:endParaRPr lang="en-GB" sz="2400" dirty="0">
              <a:solidFill>
                <a:schemeClr val="tx2">
                  <a:lumMod val="2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mr-IN" sz="2800" b="1" dirty="0" smtClean="0">
                <a:solidFill>
                  <a:schemeClr val="tx2">
                    <a:lumMod val="25000"/>
                  </a:schemeClr>
                </a:solidFill>
              </a:rPr>
              <a:t>…</a:t>
            </a:r>
            <a:r>
              <a:rPr lang="en-GB" sz="2800" b="1" dirty="0" smtClean="0">
                <a:solidFill>
                  <a:schemeClr val="tx2">
                    <a:lumMod val="25000"/>
                  </a:schemeClr>
                </a:solidFill>
              </a:rPr>
              <a:t>but clinicians want something simple and universal</a:t>
            </a:r>
          </a:p>
          <a:p>
            <a:pPr lvl="1" algn="ctr">
              <a:buFont typeface="Wingdings" charset="2"/>
              <a:buChar char="§"/>
            </a:pPr>
            <a:endParaRPr lang="en-US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195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I use s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6849483" cy="6367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851291" y="3011531"/>
            <a:ext cx="5572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</a:rPr>
              <a:t>Addiction Severity Index</a:t>
            </a:r>
            <a:endParaRPr lang="en-US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4869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DIT 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676456" cy="3003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464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</a:rPr>
              <a:t>AUDIT QF measures</a:t>
            </a:r>
            <a:endParaRPr lang="en-US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07707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Screening tool with 10 questions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Self completion </a:t>
            </a:r>
            <a:r>
              <a:rPr lang="mr-IN" sz="240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time window last month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Frequency as categorical data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ASSIST follows same format </a:t>
            </a:r>
            <a:r>
              <a:rPr lang="mr-IN" sz="240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last 3 months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ASSIST drugs: tobacco, alcohol, cannabis, cocaine, amphetamine, inhalants, sedatives, hallucinogens, opioids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113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use s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73874" cy="2691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6085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</a:rPr>
              <a:t>Treatment Outcome Profile</a:t>
            </a:r>
            <a:endParaRPr lang="en-US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93305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First section of a composite measure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Practitioner rated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Limited choice of drugs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Quantity for all drugs </a:t>
            </a:r>
            <a:r>
              <a:rPr lang="mr-IN" sz="2400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unit stated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Frequency measures as continuous data using TLFB technique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7988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92696"/>
            <a:ext cx="7772400" cy="540330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105766"/>
                </a:solidFill>
              </a:rPr>
              <a:t>Why ask about quantity?</a:t>
            </a:r>
          </a:p>
          <a:p>
            <a:endParaRPr lang="en-US" sz="2000" b="1" dirty="0">
              <a:solidFill>
                <a:srgbClr val="1057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05766"/>
                </a:solidFill>
              </a:rPr>
              <a:t>Psychosocial interventions typically used in the UK do not require quantity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05766"/>
                </a:solidFill>
              </a:rPr>
              <a:t>Prescribing for inexperienced practitioners is protocol driven </a:t>
            </a:r>
            <a:r>
              <a:rPr lang="mr-IN" b="1" dirty="0" smtClean="0">
                <a:solidFill>
                  <a:srgbClr val="105766"/>
                </a:solidFill>
              </a:rPr>
              <a:t>–</a:t>
            </a:r>
            <a:r>
              <a:rPr lang="en-US" b="1" dirty="0" smtClean="0">
                <a:solidFill>
                  <a:srgbClr val="105766"/>
                </a:solidFill>
              </a:rPr>
              <a:t> quantity not major variable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05766"/>
                </a:solidFill>
              </a:rPr>
              <a:t>The relationship between tissue damage and alcohol is understood </a:t>
            </a:r>
            <a:r>
              <a:rPr lang="mr-IN" b="1" dirty="0" smtClean="0">
                <a:solidFill>
                  <a:srgbClr val="105766"/>
                </a:solidFill>
              </a:rPr>
              <a:t>–</a:t>
            </a:r>
            <a:r>
              <a:rPr lang="en-US" b="1" dirty="0" smtClean="0">
                <a:solidFill>
                  <a:srgbClr val="105766"/>
                </a:solidFill>
              </a:rPr>
              <a:t> not so for other drugs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05766"/>
                </a:solidFill>
              </a:rPr>
              <a:t>Quantity is usually not recordable </a:t>
            </a:r>
            <a:r>
              <a:rPr lang="mr-IN" b="1" dirty="0" smtClean="0">
                <a:solidFill>
                  <a:srgbClr val="105766"/>
                </a:solidFill>
              </a:rPr>
              <a:t>–</a:t>
            </a:r>
            <a:r>
              <a:rPr lang="en-US" b="1" dirty="0" smtClean="0">
                <a:solidFill>
                  <a:srgbClr val="105766"/>
                </a:solidFill>
              </a:rPr>
              <a:t> unable to remember, purity unknown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105766"/>
                </a:solidFill>
              </a:rPr>
              <a:t>Reporting in different units </a:t>
            </a:r>
            <a:r>
              <a:rPr lang="mr-IN" b="1" dirty="0" smtClean="0">
                <a:solidFill>
                  <a:srgbClr val="105766"/>
                </a:solidFill>
              </a:rPr>
              <a:t>–</a:t>
            </a:r>
            <a:r>
              <a:rPr lang="en-US" b="1" dirty="0" smtClean="0">
                <a:solidFill>
                  <a:srgbClr val="105766"/>
                </a:solidFill>
              </a:rPr>
              <a:t> joints, pounds, bags, rocks, tablets, grams</a:t>
            </a:r>
            <a:endParaRPr lang="en-US" b="1" dirty="0">
              <a:solidFill>
                <a:srgbClr val="105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748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3952"/>
              </p:ext>
            </p:extLst>
          </p:nvPr>
        </p:nvGraphicFramePr>
        <p:xfrm>
          <a:off x="323529" y="260648"/>
          <a:ext cx="8496942" cy="631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5457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AUDIT </a:t>
                      </a:r>
                      <a:r>
                        <a:rPr lang="en-GB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ASSIST </a:t>
                      </a:r>
                      <a:r>
                        <a:rPr lang="en-GB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categories as Continuous Data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573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Logical days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57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SUSS days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57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Ordinal Categories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5730" marB="0" anchor="ctr"/>
                </a:tc>
              </a:tr>
              <a:tr h="545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57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57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AUDIT (Last Month)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5730" marB="0"/>
                </a:tc>
              </a:tr>
              <a:tr h="2065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2-4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8-12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16-28</a:t>
                      </a:r>
                    </a:p>
                  </a:txBody>
                  <a:tcPr marL="68580" marR="68580" marT="1257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2-7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8-15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16-28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1257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Never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Monthly or less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2-4 x monthly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2-3 x weekly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or more times weekly</a:t>
                      </a:r>
                    </a:p>
                  </a:txBody>
                  <a:tcPr marL="68580" marR="68580" marT="125730" marB="0"/>
                </a:tc>
              </a:tr>
              <a:tr h="545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1257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1257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Assist (Last 3 months)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125730" marB="0"/>
                </a:tc>
              </a:tr>
              <a:tr h="2065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4-16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20-28</a:t>
                      </a:r>
                    </a:p>
                  </a:txBody>
                  <a:tcPr marL="68580" marR="68580" marT="1257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2-3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4-19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20-28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12573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Never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Once or twice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Monthly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Weekly (1-4x)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Daily or almost daily (5-7x)</a:t>
                      </a:r>
                    </a:p>
                  </a:txBody>
                  <a:tcPr marL="68580" marR="68580" marT="12573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847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57237"/>
              </p:ext>
            </p:extLst>
          </p:nvPr>
        </p:nvGraphicFramePr>
        <p:xfrm>
          <a:off x="107504" y="764704"/>
          <a:ext cx="8892470" cy="270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3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  <a:gridCol w="278584"/>
              </a:tblGrid>
              <a:tr h="360553">
                <a:tc gridSpan="30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Correlations of AUDIT,</a:t>
                      </a:r>
                      <a:r>
                        <a:rPr lang="en-US" baseline="0" dirty="0" smtClean="0"/>
                        <a:t> ASSIST, TOP and SUSS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5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Day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8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9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15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16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17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18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19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25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26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27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28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3605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AUDIT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58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19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88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605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ASSIST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36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26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30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C767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94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3605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TOP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61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56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3605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/>
                          <a:cs typeface="Arial Narrow"/>
                        </a:rPr>
                        <a:t>SUSS</a:t>
                      </a: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57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8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6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7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8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1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2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0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 Narrow"/>
                          <a:cs typeface="Arial Narrow"/>
                        </a:rPr>
                        <a:t>53</a:t>
                      </a:r>
                      <a:endParaRPr lang="en-US" sz="1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360553">
                <a:tc gridSpan="30"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1FAEC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Spearman correlation coefficient for TOP x SUSS=0.94</a:t>
                      </a:r>
                      <a:endParaRPr lang="en-US" sz="1400" dirty="0">
                        <a:solidFill>
                          <a:srgbClr val="1FAECD"/>
                        </a:solidFill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3789040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rgbClr val="1FAECD"/>
                </a:solidFill>
              </a:rPr>
              <a:t>AUDIT and ASSIST work well as screening tools </a:t>
            </a:r>
            <a:r>
              <a:rPr lang="mr-IN" sz="2400" dirty="0" smtClean="0">
                <a:solidFill>
                  <a:srgbClr val="1FAECD"/>
                </a:solidFill>
              </a:rPr>
              <a:t>–</a:t>
            </a:r>
            <a:r>
              <a:rPr lang="en-US" sz="2400" dirty="0" smtClean="0">
                <a:solidFill>
                  <a:srgbClr val="1FAECD"/>
                </a:solidFill>
              </a:rPr>
              <a:t> sensitive at low frequency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rgbClr val="1FAECD"/>
                </a:solidFill>
              </a:rPr>
              <a:t>Unsuitable as outcome measure in many situations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rgbClr val="1FAECD"/>
                </a:solidFill>
              </a:rPr>
              <a:t>Primary care encouraged to use AUDIT </a:t>
            </a:r>
            <a:r>
              <a:rPr lang="mr-IN" sz="2400" dirty="0" smtClean="0">
                <a:solidFill>
                  <a:srgbClr val="1FAECD"/>
                </a:solidFill>
              </a:rPr>
              <a:t>–</a:t>
            </a:r>
            <a:r>
              <a:rPr lang="en-US" sz="2400" dirty="0" smtClean="0">
                <a:solidFill>
                  <a:srgbClr val="1FAECD"/>
                </a:solidFill>
              </a:rPr>
              <a:t> not adequate for specialist services </a:t>
            </a:r>
            <a:r>
              <a:rPr lang="mr-IN" sz="2400" dirty="0" smtClean="0">
                <a:solidFill>
                  <a:srgbClr val="1FAECD"/>
                </a:solidFill>
              </a:rPr>
              <a:t>–</a:t>
            </a:r>
            <a:r>
              <a:rPr lang="en-US" sz="2400" dirty="0" smtClean="0">
                <a:solidFill>
                  <a:srgbClr val="1FAECD"/>
                </a:solidFill>
              </a:rPr>
              <a:t> how to avoid duplication?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400" dirty="0" smtClean="0">
                <a:solidFill>
                  <a:srgbClr val="1FAECD"/>
                </a:solidFill>
              </a:rPr>
              <a:t>Why use categorical data? Is it as easy to provide continuous data?</a:t>
            </a:r>
            <a:endParaRPr lang="en-US" sz="2400" dirty="0">
              <a:solidFill>
                <a:srgbClr val="1FAE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888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rpl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r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r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rp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ple 8">
        <a:dk1>
          <a:srgbClr val="000000"/>
        </a:dk1>
        <a:lt1>
          <a:srgbClr val="990033"/>
        </a:lt1>
        <a:dk2>
          <a:srgbClr val="FF9933"/>
        </a:dk2>
        <a:lt2>
          <a:srgbClr val="808080"/>
        </a:lt2>
        <a:accent1>
          <a:srgbClr val="CC0099"/>
        </a:accent1>
        <a:accent2>
          <a:srgbClr val="CC00CC"/>
        </a:accent2>
        <a:accent3>
          <a:srgbClr val="CAAAAD"/>
        </a:accent3>
        <a:accent4>
          <a:srgbClr val="000000"/>
        </a:accent4>
        <a:accent5>
          <a:srgbClr val="E2AACA"/>
        </a:accent5>
        <a:accent6>
          <a:srgbClr val="B900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Designs\Purple.pot</Template>
  <TotalTime>9651</TotalTime>
  <Words>969</Words>
  <Application>Microsoft Macintosh PowerPoint</Application>
  <PresentationFormat>On-screen Show (4:3)</PresentationFormat>
  <Paragraphs>369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Purple</vt:lpstr>
      <vt:lpstr>PowerPoint Presentation</vt:lpstr>
      <vt:lpstr>How useful are substance use data?   Not very for treatment planning but  ❝substance use is substance use❞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❝There is no gold standard for substance use data❞</vt:lpstr>
    </vt:vector>
  </TitlesOfParts>
  <Company>Leeds Addiction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Specialist</dc:creator>
  <cp:lastModifiedBy>Duncan Raistrick</cp:lastModifiedBy>
  <cp:revision>728</cp:revision>
  <cp:lastPrinted>2016-11-02T09:36:09Z</cp:lastPrinted>
  <dcterms:created xsi:type="dcterms:W3CDTF">2002-02-04T09:47:00Z</dcterms:created>
  <dcterms:modified xsi:type="dcterms:W3CDTF">2016-11-05T15:44:48Z</dcterms:modified>
</cp:coreProperties>
</file>