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303" r:id="rId2"/>
    <p:sldId id="295" r:id="rId3"/>
    <p:sldId id="300" r:id="rId4"/>
    <p:sldId id="314" r:id="rId5"/>
    <p:sldId id="315" r:id="rId6"/>
    <p:sldId id="326" r:id="rId7"/>
    <p:sldId id="316" r:id="rId8"/>
    <p:sldId id="325" r:id="rId9"/>
    <p:sldId id="319" r:id="rId10"/>
    <p:sldId id="306" r:id="rId11"/>
    <p:sldId id="298" r:id="rId12"/>
    <p:sldId id="297" r:id="rId13"/>
    <p:sldId id="323" r:id="rId14"/>
    <p:sldId id="322" r:id="rId15"/>
    <p:sldId id="321" r:id="rId16"/>
    <p:sldId id="324" r:id="rId17"/>
    <p:sldId id="328" r:id="rId18"/>
    <p:sldId id="327" r:id="rId19"/>
    <p:sldId id="296" r:id="rId20"/>
    <p:sldId id="329" r:id="rId21"/>
    <p:sldId id="330" r:id="rId2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572"/>
    <a:srgbClr val="FFFF66"/>
    <a:srgbClr val="006699"/>
    <a:srgbClr val="CC99FF"/>
    <a:srgbClr val="00FFCC"/>
    <a:srgbClr val="000099"/>
    <a:srgbClr val="66FFFF"/>
    <a:srgbClr val="CC66FF"/>
    <a:srgbClr val="33CC3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20" autoAdjust="0"/>
    <p:restoredTop sz="98070" autoAdjust="0"/>
  </p:normalViewPr>
  <p:slideViewPr>
    <p:cSldViewPr>
      <p:cViewPr>
        <p:scale>
          <a:sx n="116" d="100"/>
          <a:sy n="116" d="100"/>
        </p:scale>
        <p:origin x="7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Abstinence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Service users</c:v>
                </c:pt>
                <c:pt idx="1">
                  <c:v>Concened other</c:v>
                </c:pt>
                <c:pt idx="2">
                  <c:v>Specialists</c:v>
                </c:pt>
                <c:pt idx="3">
                  <c:v>Generalist</c:v>
                </c:pt>
                <c:pt idx="4">
                  <c:v>CCG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74.5</c:v>
                </c:pt>
                <c:pt idx="1">
                  <c:v>53.7</c:v>
                </c:pt>
                <c:pt idx="2">
                  <c:v>36.1</c:v>
                </c:pt>
                <c:pt idx="3">
                  <c:v>60</c:v>
                </c:pt>
                <c:pt idx="4">
                  <c:v>47.4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Normality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Service users</c:v>
                </c:pt>
                <c:pt idx="1">
                  <c:v>Concened other</c:v>
                </c:pt>
                <c:pt idx="2">
                  <c:v>Specialists</c:v>
                </c:pt>
                <c:pt idx="3">
                  <c:v>Generalist</c:v>
                </c:pt>
                <c:pt idx="4">
                  <c:v>CCG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7.8</c:v>
                </c:pt>
                <c:pt idx="1">
                  <c:v>9.8000000000000007</c:v>
                </c:pt>
                <c:pt idx="2">
                  <c:v>13.1</c:v>
                </c:pt>
                <c:pt idx="3">
                  <c:v>10</c:v>
                </c:pt>
                <c:pt idx="4">
                  <c:v>10.5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Wellbeing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Service users</c:v>
                </c:pt>
                <c:pt idx="1">
                  <c:v>Concened other</c:v>
                </c:pt>
                <c:pt idx="2">
                  <c:v>Specialists</c:v>
                </c:pt>
                <c:pt idx="3">
                  <c:v>Generalist</c:v>
                </c:pt>
                <c:pt idx="4">
                  <c:v>CCG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13.7</c:v>
                </c:pt>
                <c:pt idx="1">
                  <c:v>26.8</c:v>
                </c:pt>
                <c:pt idx="2">
                  <c:v>47.5</c:v>
                </c:pt>
                <c:pt idx="3">
                  <c:v>22.5</c:v>
                </c:pt>
                <c:pt idx="4">
                  <c:v>28.9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Relationships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Service users</c:v>
                </c:pt>
                <c:pt idx="1">
                  <c:v>Concened other</c:v>
                </c:pt>
                <c:pt idx="2">
                  <c:v>Specialists</c:v>
                </c:pt>
                <c:pt idx="3">
                  <c:v>Generalist</c:v>
                </c:pt>
                <c:pt idx="4">
                  <c:v>CCG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3.9</c:v>
                </c:pt>
                <c:pt idx="1">
                  <c:v>9.8000000000000007</c:v>
                </c:pt>
                <c:pt idx="2">
                  <c:v>3.3</c:v>
                </c:pt>
                <c:pt idx="3">
                  <c:v>7.5</c:v>
                </c:pt>
                <c:pt idx="4">
                  <c:v>13.2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762496"/>
        <c:axId val="96768384"/>
      </c:barChart>
      <c:catAx>
        <c:axId val="96762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25000"/>
                  </a:schemeClr>
                </a:solidFill>
              </a:defRPr>
            </a:pPr>
            <a:endParaRPr lang="en-US"/>
          </a:p>
        </c:txPr>
        <c:crossAx val="96768384"/>
        <c:crosses val="autoZero"/>
        <c:auto val="1"/>
        <c:lblAlgn val="ctr"/>
        <c:lblOffset val="100"/>
        <c:noMultiLvlLbl val="0"/>
      </c:catAx>
      <c:valAx>
        <c:axId val="96768384"/>
        <c:scaling>
          <c:orientation val="minMax"/>
          <c:max val="8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7624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tx2">
                  <a:lumMod val="2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tx2">
              <a:lumMod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Abstinence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Service users</c:v>
                </c:pt>
                <c:pt idx="1">
                  <c:v>Concened other</c:v>
                </c:pt>
                <c:pt idx="2">
                  <c:v>Specialists</c:v>
                </c:pt>
                <c:pt idx="3">
                  <c:v>Generalist</c:v>
                </c:pt>
                <c:pt idx="4">
                  <c:v>CCG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20.2</c:v>
                </c:pt>
                <c:pt idx="1">
                  <c:v>15.4</c:v>
                </c:pt>
                <c:pt idx="2">
                  <c:v>26.2</c:v>
                </c:pt>
                <c:pt idx="3">
                  <c:v>35</c:v>
                </c:pt>
                <c:pt idx="4">
                  <c:v>37.799999999999997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Normality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Service users</c:v>
                </c:pt>
                <c:pt idx="1">
                  <c:v>Concened other</c:v>
                </c:pt>
                <c:pt idx="2">
                  <c:v>Specialists</c:v>
                </c:pt>
                <c:pt idx="3">
                  <c:v>Generalist</c:v>
                </c:pt>
                <c:pt idx="4">
                  <c:v>CCG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25.3</c:v>
                </c:pt>
                <c:pt idx="1">
                  <c:v>20.5</c:v>
                </c:pt>
                <c:pt idx="2">
                  <c:v>18</c:v>
                </c:pt>
                <c:pt idx="3">
                  <c:v>20</c:v>
                </c:pt>
                <c:pt idx="4">
                  <c:v>10.8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Wellbeing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Service users</c:v>
                </c:pt>
                <c:pt idx="1">
                  <c:v>Concened other</c:v>
                </c:pt>
                <c:pt idx="2">
                  <c:v>Specialists</c:v>
                </c:pt>
                <c:pt idx="3">
                  <c:v>Generalist</c:v>
                </c:pt>
                <c:pt idx="4">
                  <c:v>CCG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26.3</c:v>
                </c:pt>
                <c:pt idx="1">
                  <c:v>43.6</c:v>
                </c:pt>
                <c:pt idx="2">
                  <c:v>49.2</c:v>
                </c:pt>
                <c:pt idx="3">
                  <c:v>27.5</c:v>
                </c:pt>
                <c:pt idx="4">
                  <c:v>45.9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Relationships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Service users</c:v>
                </c:pt>
                <c:pt idx="1">
                  <c:v>Concened other</c:v>
                </c:pt>
                <c:pt idx="2">
                  <c:v>Specialists</c:v>
                </c:pt>
                <c:pt idx="3">
                  <c:v>Generalist</c:v>
                </c:pt>
                <c:pt idx="4">
                  <c:v>CCG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28.3</c:v>
                </c:pt>
                <c:pt idx="1">
                  <c:v>20.5</c:v>
                </c:pt>
                <c:pt idx="2">
                  <c:v>6.6</c:v>
                </c:pt>
                <c:pt idx="3">
                  <c:v>17.5</c:v>
                </c:pt>
                <c:pt idx="4">
                  <c:v>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803072"/>
        <c:axId val="96813056"/>
      </c:barChart>
      <c:catAx>
        <c:axId val="96803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25000"/>
                  </a:schemeClr>
                </a:solidFill>
              </a:defRPr>
            </a:pPr>
            <a:endParaRPr lang="en-US"/>
          </a:p>
        </c:txPr>
        <c:crossAx val="96813056"/>
        <c:crosses val="autoZero"/>
        <c:auto val="1"/>
        <c:lblAlgn val="ctr"/>
        <c:lblOffset val="100"/>
        <c:noMultiLvlLbl val="0"/>
      </c:catAx>
      <c:valAx>
        <c:axId val="96813056"/>
        <c:scaling>
          <c:orientation val="minMax"/>
          <c:max val="8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968030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tx2">
                  <a:lumMod val="2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accent2">
              <a:lumMod val="60000"/>
              <a:lumOff val="40000"/>
            </a:schemeClr>
          </a:solidFill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3B1155-72E3-413B-8879-0C672B79D07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53CE540-EF85-4D2B-93F3-08A5ABCE9D5B}">
      <dgm:prSet phldrT="[Text]"/>
      <dgm:spPr/>
      <dgm:t>
        <a:bodyPr/>
        <a:lstStyle/>
        <a:p>
          <a:r>
            <a:rPr lang="en-GB"/>
            <a:t>Being better</a:t>
          </a:r>
        </a:p>
      </dgm:t>
    </dgm:pt>
    <dgm:pt modelId="{385F0125-6E2F-468D-9564-BE95C4BCEA0D}" type="parTrans" cxnId="{66578D2A-0769-486C-9035-D4CD6B3DD42F}">
      <dgm:prSet/>
      <dgm:spPr/>
      <dgm:t>
        <a:bodyPr/>
        <a:lstStyle/>
        <a:p>
          <a:endParaRPr lang="en-GB"/>
        </a:p>
      </dgm:t>
    </dgm:pt>
    <dgm:pt modelId="{EAE402E8-2BF2-494E-A706-C44CE3EF6BCC}" type="sibTrans" cxnId="{66578D2A-0769-486C-9035-D4CD6B3DD42F}">
      <dgm:prSet/>
      <dgm:spPr/>
      <dgm:t>
        <a:bodyPr/>
        <a:lstStyle/>
        <a:p>
          <a:endParaRPr lang="en-GB"/>
        </a:p>
      </dgm:t>
    </dgm:pt>
    <dgm:pt modelId="{4C8A913B-534D-4849-B76E-B4EB8EDA2FB5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GB"/>
            <a:t>Relationships</a:t>
          </a:r>
        </a:p>
      </dgm:t>
    </dgm:pt>
    <dgm:pt modelId="{E55D741D-622D-4245-BD4B-641399C3D272}" type="parTrans" cxnId="{135BB85B-2CBB-407E-97FA-7B5F8B6BC950}">
      <dgm:prSet/>
      <dgm:spPr/>
      <dgm:t>
        <a:bodyPr/>
        <a:lstStyle/>
        <a:p>
          <a:endParaRPr lang="en-GB"/>
        </a:p>
      </dgm:t>
    </dgm:pt>
    <dgm:pt modelId="{698E890E-6188-43AC-A6A7-EB1CFAC6A618}" type="sibTrans" cxnId="{135BB85B-2CBB-407E-97FA-7B5F8B6BC950}">
      <dgm:prSet/>
      <dgm:spPr/>
      <dgm:t>
        <a:bodyPr/>
        <a:lstStyle/>
        <a:p>
          <a:endParaRPr lang="en-GB"/>
        </a:p>
      </dgm:t>
    </dgm:pt>
    <dgm:pt modelId="{B07E3048-45C1-4AE1-B261-5CD1191E7B07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GB"/>
            <a:t>Activities</a:t>
          </a:r>
        </a:p>
      </dgm:t>
    </dgm:pt>
    <dgm:pt modelId="{4340A87B-E19C-4B5A-8B18-1234A60D6EEC}" type="parTrans" cxnId="{80C96957-E7DA-425C-B84B-06A7C04CC805}">
      <dgm:prSet/>
      <dgm:spPr/>
      <dgm:t>
        <a:bodyPr/>
        <a:lstStyle/>
        <a:p>
          <a:endParaRPr lang="en-GB"/>
        </a:p>
      </dgm:t>
    </dgm:pt>
    <dgm:pt modelId="{4F543736-29D5-43C8-9F6F-9F96394741D2}" type="sibTrans" cxnId="{80C96957-E7DA-425C-B84B-06A7C04CC805}">
      <dgm:prSet/>
      <dgm:spPr/>
      <dgm:t>
        <a:bodyPr/>
        <a:lstStyle/>
        <a:p>
          <a:endParaRPr lang="en-GB"/>
        </a:p>
      </dgm:t>
    </dgm:pt>
    <dgm:pt modelId="{0F3B40B2-0E47-468F-9FA9-025E41A9BF62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GB"/>
            <a:t>Health</a:t>
          </a:r>
        </a:p>
      </dgm:t>
    </dgm:pt>
    <dgm:pt modelId="{07886217-EF81-4418-9268-22D9E05E016A}" type="parTrans" cxnId="{3466B80B-7129-44C1-9E3B-D5DEDA4F68D0}">
      <dgm:prSet/>
      <dgm:spPr/>
      <dgm:t>
        <a:bodyPr/>
        <a:lstStyle/>
        <a:p>
          <a:endParaRPr lang="en-GB"/>
        </a:p>
      </dgm:t>
    </dgm:pt>
    <dgm:pt modelId="{CA979DEA-E502-44D7-AB55-0B2AA242B007}" type="sibTrans" cxnId="{3466B80B-7129-44C1-9E3B-D5DEDA4F68D0}">
      <dgm:prSet/>
      <dgm:spPr/>
      <dgm:t>
        <a:bodyPr/>
        <a:lstStyle/>
        <a:p>
          <a:endParaRPr lang="en-GB"/>
        </a:p>
      </dgm:t>
    </dgm:pt>
    <dgm:pt modelId="{DE867A53-AD7D-497E-AA4A-D7BFD2423A2D}">
      <dgm:prSet phldrT="[Text]"/>
      <dgm:spPr>
        <a:solidFill>
          <a:srgbClr val="00B050"/>
        </a:solidFill>
      </dgm:spPr>
      <dgm:t>
        <a:bodyPr/>
        <a:lstStyle/>
        <a:p>
          <a:r>
            <a:rPr lang="en-GB"/>
            <a:t>Friends and family</a:t>
          </a:r>
        </a:p>
      </dgm:t>
    </dgm:pt>
    <dgm:pt modelId="{CC777A6B-485C-444B-995B-63C7C6D610F2}" type="parTrans" cxnId="{63702905-A652-46A1-B6A7-26A133D1471A}">
      <dgm:prSet/>
      <dgm:spPr/>
      <dgm:t>
        <a:bodyPr/>
        <a:lstStyle/>
        <a:p>
          <a:endParaRPr lang="en-GB"/>
        </a:p>
      </dgm:t>
    </dgm:pt>
    <dgm:pt modelId="{34E8F351-5E0E-4C75-9121-F59E903FD719}" type="sibTrans" cxnId="{63702905-A652-46A1-B6A7-26A133D1471A}">
      <dgm:prSet/>
      <dgm:spPr/>
      <dgm:t>
        <a:bodyPr/>
        <a:lstStyle/>
        <a:p>
          <a:endParaRPr lang="en-GB"/>
        </a:p>
      </dgm:t>
    </dgm:pt>
    <dgm:pt modelId="{E35B058C-903B-4D4D-8C97-AB744DA7DE82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/>
            <a:t>Social Situation</a:t>
          </a:r>
        </a:p>
      </dgm:t>
    </dgm:pt>
    <dgm:pt modelId="{DAE49FFE-39B2-43CC-9D8A-F7B5CE061044}" type="parTrans" cxnId="{EDCBE9C8-D375-44E7-9A71-64EDCA217E77}">
      <dgm:prSet/>
      <dgm:spPr/>
      <dgm:t>
        <a:bodyPr/>
        <a:lstStyle/>
        <a:p>
          <a:endParaRPr lang="en-GB"/>
        </a:p>
      </dgm:t>
    </dgm:pt>
    <dgm:pt modelId="{E1414181-9DE1-457F-BA1D-C02523C93FFB}" type="sibTrans" cxnId="{EDCBE9C8-D375-44E7-9A71-64EDCA217E77}">
      <dgm:prSet/>
      <dgm:spPr/>
      <dgm:t>
        <a:bodyPr/>
        <a:lstStyle/>
        <a:p>
          <a:endParaRPr lang="en-GB"/>
        </a:p>
      </dgm:t>
    </dgm:pt>
    <dgm:pt modelId="{2CCCB8FD-3050-43EC-A33F-DC06390752E2}">
      <dgm:prSet/>
      <dgm:spPr>
        <a:solidFill>
          <a:srgbClr val="FFC000"/>
        </a:solidFill>
      </dgm:spPr>
      <dgm:t>
        <a:bodyPr/>
        <a:lstStyle/>
        <a:p>
          <a:r>
            <a:rPr lang="en-GB"/>
            <a:t>Abstinance</a:t>
          </a:r>
        </a:p>
      </dgm:t>
    </dgm:pt>
    <dgm:pt modelId="{7A6B94A3-7363-42A3-BBE0-8442733F1A61}" type="parTrans" cxnId="{1DB91FB0-D51E-4930-9245-1EE4F3D06FF9}">
      <dgm:prSet/>
      <dgm:spPr/>
      <dgm:t>
        <a:bodyPr/>
        <a:lstStyle/>
        <a:p>
          <a:endParaRPr lang="en-GB"/>
        </a:p>
      </dgm:t>
    </dgm:pt>
    <dgm:pt modelId="{626DA4C0-B77E-456C-86CB-7F58B9D54529}" type="sibTrans" cxnId="{1DB91FB0-D51E-4930-9245-1EE4F3D06FF9}">
      <dgm:prSet/>
      <dgm:spPr/>
      <dgm:t>
        <a:bodyPr/>
        <a:lstStyle/>
        <a:p>
          <a:endParaRPr lang="en-GB"/>
        </a:p>
      </dgm:t>
    </dgm:pt>
    <dgm:pt modelId="{C0E65F65-7C32-4E1E-897D-C561A64D1D99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/>
            <a:t>Self awareness</a:t>
          </a:r>
        </a:p>
      </dgm:t>
    </dgm:pt>
    <dgm:pt modelId="{9F8C5BB2-28D2-48F9-880C-6D87DFA759F0}" type="parTrans" cxnId="{CA33B031-202A-4BC8-9B20-A0D7066258AF}">
      <dgm:prSet/>
      <dgm:spPr/>
      <dgm:t>
        <a:bodyPr/>
        <a:lstStyle/>
        <a:p>
          <a:endParaRPr lang="en-GB"/>
        </a:p>
      </dgm:t>
    </dgm:pt>
    <dgm:pt modelId="{F9866096-E482-415C-BDC3-8D198A18FFF2}" type="sibTrans" cxnId="{CA33B031-202A-4BC8-9B20-A0D7066258AF}">
      <dgm:prSet/>
      <dgm:spPr/>
      <dgm:t>
        <a:bodyPr/>
        <a:lstStyle/>
        <a:p>
          <a:endParaRPr lang="en-GB"/>
        </a:p>
      </dgm:t>
    </dgm:pt>
    <dgm:pt modelId="{5B269A1C-9B73-4F83-B586-5752E1E5B6B3}" type="pres">
      <dgm:prSet presAssocID="{E73B1155-72E3-413B-8879-0C672B79D07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319115C-6097-4499-A930-5EB10C990BDB}" type="pres">
      <dgm:prSet presAssocID="{F53CE540-EF85-4D2B-93F3-08A5ABCE9D5B}" presName="centerShape" presStyleLbl="node0" presStyleIdx="0" presStyleCnt="1"/>
      <dgm:spPr/>
      <dgm:t>
        <a:bodyPr/>
        <a:lstStyle/>
        <a:p>
          <a:endParaRPr lang="en-GB"/>
        </a:p>
      </dgm:t>
    </dgm:pt>
    <dgm:pt modelId="{4D6EC446-B7E8-4397-BE05-3DBC3B6BFD6D}" type="pres">
      <dgm:prSet presAssocID="{E55D741D-622D-4245-BD4B-641399C3D272}" presName="parTrans" presStyleLbl="sibTrans2D1" presStyleIdx="0" presStyleCnt="7"/>
      <dgm:spPr/>
      <dgm:t>
        <a:bodyPr/>
        <a:lstStyle/>
        <a:p>
          <a:endParaRPr lang="en-GB"/>
        </a:p>
      </dgm:t>
    </dgm:pt>
    <dgm:pt modelId="{A33F185A-6B91-46B2-8C37-D5E5A3C08C54}" type="pres">
      <dgm:prSet presAssocID="{E55D741D-622D-4245-BD4B-641399C3D272}" presName="connectorText" presStyleLbl="sibTrans2D1" presStyleIdx="0" presStyleCnt="7"/>
      <dgm:spPr/>
      <dgm:t>
        <a:bodyPr/>
        <a:lstStyle/>
        <a:p>
          <a:endParaRPr lang="en-GB"/>
        </a:p>
      </dgm:t>
    </dgm:pt>
    <dgm:pt modelId="{0A836768-DCE4-4626-9BBB-C7F7AA20AD7C}" type="pres">
      <dgm:prSet presAssocID="{4C8A913B-534D-4849-B76E-B4EB8EDA2FB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DABDCD-FB3B-414C-BE04-229093E50254}" type="pres">
      <dgm:prSet presAssocID="{DAE49FFE-39B2-43CC-9D8A-F7B5CE061044}" presName="parTrans" presStyleLbl="sibTrans2D1" presStyleIdx="1" presStyleCnt="7"/>
      <dgm:spPr/>
      <dgm:t>
        <a:bodyPr/>
        <a:lstStyle/>
        <a:p>
          <a:endParaRPr lang="en-GB"/>
        </a:p>
      </dgm:t>
    </dgm:pt>
    <dgm:pt modelId="{0B6997D6-DDA2-46A1-B16C-5585CE777A2B}" type="pres">
      <dgm:prSet presAssocID="{DAE49FFE-39B2-43CC-9D8A-F7B5CE061044}" presName="connectorText" presStyleLbl="sibTrans2D1" presStyleIdx="1" presStyleCnt="7"/>
      <dgm:spPr/>
      <dgm:t>
        <a:bodyPr/>
        <a:lstStyle/>
        <a:p>
          <a:endParaRPr lang="en-GB"/>
        </a:p>
      </dgm:t>
    </dgm:pt>
    <dgm:pt modelId="{99B574C1-5E1E-4A23-876A-0408F09F3B3A}" type="pres">
      <dgm:prSet presAssocID="{E35B058C-903B-4D4D-8C97-AB744DA7DE8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13D513-6BD9-47E7-B8F0-CFFC2A15FFA2}" type="pres">
      <dgm:prSet presAssocID="{9F8C5BB2-28D2-48F9-880C-6D87DFA759F0}" presName="parTrans" presStyleLbl="sibTrans2D1" presStyleIdx="2" presStyleCnt="7"/>
      <dgm:spPr/>
      <dgm:t>
        <a:bodyPr/>
        <a:lstStyle/>
        <a:p>
          <a:endParaRPr lang="en-GB"/>
        </a:p>
      </dgm:t>
    </dgm:pt>
    <dgm:pt modelId="{23579BC5-2AA4-41E8-B846-6FD6AA8E84B4}" type="pres">
      <dgm:prSet presAssocID="{9F8C5BB2-28D2-48F9-880C-6D87DFA759F0}" presName="connectorText" presStyleLbl="sibTrans2D1" presStyleIdx="2" presStyleCnt="7"/>
      <dgm:spPr/>
      <dgm:t>
        <a:bodyPr/>
        <a:lstStyle/>
        <a:p>
          <a:endParaRPr lang="en-GB"/>
        </a:p>
      </dgm:t>
    </dgm:pt>
    <dgm:pt modelId="{D6BE3873-C6E1-4523-A5B3-7791E26A3A41}" type="pres">
      <dgm:prSet presAssocID="{C0E65F65-7C32-4E1E-897D-C561A64D1D9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08933B-364D-4764-9FAE-A33A79727F95}" type="pres">
      <dgm:prSet presAssocID="{7A6B94A3-7363-42A3-BBE0-8442733F1A61}" presName="parTrans" presStyleLbl="sibTrans2D1" presStyleIdx="3" presStyleCnt="7"/>
      <dgm:spPr/>
      <dgm:t>
        <a:bodyPr/>
        <a:lstStyle/>
        <a:p>
          <a:endParaRPr lang="en-GB"/>
        </a:p>
      </dgm:t>
    </dgm:pt>
    <dgm:pt modelId="{D4122D82-3E0E-4573-804D-F748C2B375BB}" type="pres">
      <dgm:prSet presAssocID="{7A6B94A3-7363-42A3-BBE0-8442733F1A61}" presName="connectorText" presStyleLbl="sibTrans2D1" presStyleIdx="3" presStyleCnt="7"/>
      <dgm:spPr/>
      <dgm:t>
        <a:bodyPr/>
        <a:lstStyle/>
        <a:p>
          <a:endParaRPr lang="en-GB"/>
        </a:p>
      </dgm:t>
    </dgm:pt>
    <dgm:pt modelId="{7B6B6CD9-D58A-42FE-9366-030A4C33ECF6}" type="pres">
      <dgm:prSet presAssocID="{2CCCB8FD-3050-43EC-A33F-DC06390752E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B22219-F08E-43A9-91C6-C68F026B54DA}" type="pres">
      <dgm:prSet presAssocID="{4340A87B-E19C-4B5A-8B18-1234A60D6EEC}" presName="parTrans" presStyleLbl="sibTrans2D1" presStyleIdx="4" presStyleCnt="7"/>
      <dgm:spPr/>
      <dgm:t>
        <a:bodyPr/>
        <a:lstStyle/>
        <a:p>
          <a:endParaRPr lang="en-GB"/>
        </a:p>
      </dgm:t>
    </dgm:pt>
    <dgm:pt modelId="{F55B8520-D8C7-472B-8B47-5AA19CA3C7F1}" type="pres">
      <dgm:prSet presAssocID="{4340A87B-E19C-4B5A-8B18-1234A60D6EEC}" presName="connectorText" presStyleLbl="sibTrans2D1" presStyleIdx="4" presStyleCnt="7"/>
      <dgm:spPr/>
      <dgm:t>
        <a:bodyPr/>
        <a:lstStyle/>
        <a:p>
          <a:endParaRPr lang="en-GB"/>
        </a:p>
      </dgm:t>
    </dgm:pt>
    <dgm:pt modelId="{BE0671E9-1230-4E4B-BD5A-68FBBCA8D007}" type="pres">
      <dgm:prSet presAssocID="{B07E3048-45C1-4AE1-B261-5CD1191E7B0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23F90C-9B81-434A-AAA9-81F819E49206}" type="pres">
      <dgm:prSet presAssocID="{07886217-EF81-4418-9268-22D9E05E016A}" presName="parTrans" presStyleLbl="sibTrans2D1" presStyleIdx="5" presStyleCnt="7"/>
      <dgm:spPr/>
      <dgm:t>
        <a:bodyPr/>
        <a:lstStyle/>
        <a:p>
          <a:endParaRPr lang="en-GB"/>
        </a:p>
      </dgm:t>
    </dgm:pt>
    <dgm:pt modelId="{7C3ECC95-2323-4C46-B969-756D27008D35}" type="pres">
      <dgm:prSet presAssocID="{07886217-EF81-4418-9268-22D9E05E016A}" presName="connectorText" presStyleLbl="sibTrans2D1" presStyleIdx="5" presStyleCnt="7"/>
      <dgm:spPr/>
      <dgm:t>
        <a:bodyPr/>
        <a:lstStyle/>
        <a:p>
          <a:endParaRPr lang="en-GB"/>
        </a:p>
      </dgm:t>
    </dgm:pt>
    <dgm:pt modelId="{52A58997-2558-4BBC-A2FA-296618809FC2}" type="pres">
      <dgm:prSet presAssocID="{0F3B40B2-0E47-468F-9FA9-025E41A9BF6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B27916-FC68-424D-A699-B38A59144FA9}" type="pres">
      <dgm:prSet presAssocID="{CC777A6B-485C-444B-995B-63C7C6D610F2}" presName="parTrans" presStyleLbl="sibTrans2D1" presStyleIdx="6" presStyleCnt="7"/>
      <dgm:spPr/>
      <dgm:t>
        <a:bodyPr/>
        <a:lstStyle/>
        <a:p>
          <a:endParaRPr lang="en-GB"/>
        </a:p>
      </dgm:t>
    </dgm:pt>
    <dgm:pt modelId="{B0EDD398-1E03-4014-A406-8D12F47E13EA}" type="pres">
      <dgm:prSet presAssocID="{CC777A6B-485C-444B-995B-63C7C6D610F2}" presName="connectorText" presStyleLbl="sibTrans2D1" presStyleIdx="6" presStyleCnt="7"/>
      <dgm:spPr/>
      <dgm:t>
        <a:bodyPr/>
        <a:lstStyle/>
        <a:p>
          <a:endParaRPr lang="en-GB"/>
        </a:p>
      </dgm:t>
    </dgm:pt>
    <dgm:pt modelId="{669F6A89-2914-4308-93BC-7C9B41DDEC45}" type="pres">
      <dgm:prSet presAssocID="{DE867A53-AD7D-497E-AA4A-D7BFD2423A2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35BB85B-2CBB-407E-97FA-7B5F8B6BC950}" srcId="{F53CE540-EF85-4D2B-93F3-08A5ABCE9D5B}" destId="{4C8A913B-534D-4849-B76E-B4EB8EDA2FB5}" srcOrd="0" destOrd="0" parTransId="{E55D741D-622D-4245-BD4B-641399C3D272}" sibTransId="{698E890E-6188-43AC-A6A7-EB1CFAC6A618}"/>
    <dgm:cxn modelId="{649432CD-40F0-ED40-809C-AEFD81F9B7BA}" type="presOf" srcId="{CC777A6B-485C-444B-995B-63C7C6D610F2}" destId="{39B27916-FC68-424D-A699-B38A59144FA9}" srcOrd="0" destOrd="0" presId="urn:microsoft.com/office/officeart/2005/8/layout/radial5"/>
    <dgm:cxn modelId="{EDCBE9C8-D375-44E7-9A71-64EDCA217E77}" srcId="{F53CE540-EF85-4D2B-93F3-08A5ABCE9D5B}" destId="{E35B058C-903B-4D4D-8C97-AB744DA7DE82}" srcOrd="1" destOrd="0" parTransId="{DAE49FFE-39B2-43CC-9D8A-F7B5CE061044}" sibTransId="{E1414181-9DE1-457F-BA1D-C02523C93FFB}"/>
    <dgm:cxn modelId="{DAC85626-603C-7B45-A664-641549536F00}" type="presOf" srcId="{4C8A913B-534D-4849-B76E-B4EB8EDA2FB5}" destId="{0A836768-DCE4-4626-9BBB-C7F7AA20AD7C}" srcOrd="0" destOrd="0" presId="urn:microsoft.com/office/officeart/2005/8/layout/radial5"/>
    <dgm:cxn modelId="{11735853-2BEF-1046-98F2-175E1BF526B6}" type="presOf" srcId="{E35B058C-903B-4D4D-8C97-AB744DA7DE82}" destId="{99B574C1-5E1E-4A23-876A-0408F09F3B3A}" srcOrd="0" destOrd="0" presId="urn:microsoft.com/office/officeart/2005/8/layout/radial5"/>
    <dgm:cxn modelId="{91C8AF5E-139F-F347-A6EE-B21A65384F09}" type="presOf" srcId="{7A6B94A3-7363-42A3-BBE0-8442733F1A61}" destId="{4D08933B-364D-4764-9FAE-A33A79727F95}" srcOrd="0" destOrd="0" presId="urn:microsoft.com/office/officeart/2005/8/layout/radial5"/>
    <dgm:cxn modelId="{C6552830-2358-E74E-8037-A30EA1BDCC4B}" type="presOf" srcId="{9F8C5BB2-28D2-48F9-880C-6D87DFA759F0}" destId="{23579BC5-2AA4-41E8-B846-6FD6AA8E84B4}" srcOrd="1" destOrd="0" presId="urn:microsoft.com/office/officeart/2005/8/layout/radial5"/>
    <dgm:cxn modelId="{533D2DBC-DB39-404C-80A9-3CB23CFA5479}" type="presOf" srcId="{DE867A53-AD7D-497E-AA4A-D7BFD2423A2D}" destId="{669F6A89-2914-4308-93BC-7C9B41DDEC45}" srcOrd="0" destOrd="0" presId="urn:microsoft.com/office/officeart/2005/8/layout/radial5"/>
    <dgm:cxn modelId="{610D7E9D-E5C7-D144-9D95-74FA37FF3837}" type="presOf" srcId="{07886217-EF81-4418-9268-22D9E05E016A}" destId="{9823F90C-9B81-434A-AAA9-81F819E49206}" srcOrd="0" destOrd="0" presId="urn:microsoft.com/office/officeart/2005/8/layout/radial5"/>
    <dgm:cxn modelId="{3466B80B-7129-44C1-9E3B-D5DEDA4F68D0}" srcId="{F53CE540-EF85-4D2B-93F3-08A5ABCE9D5B}" destId="{0F3B40B2-0E47-468F-9FA9-025E41A9BF62}" srcOrd="5" destOrd="0" parTransId="{07886217-EF81-4418-9268-22D9E05E016A}" sibTransId="{CA979DEA-E502-44D7-AB55-0B2AA242B007}"/>
    <dgm:cxn modelId="{121AFDA8-E7D0-B247-96DF-C9EEDF8287B1}" type="presOf" srcId="{C0E65F65-7C32-4E1E-897D-C561A64D1D99}" destId="{D6BE3873-C6E1-4523-A5B3-7791E26A3A41}" srcOrd="0" destOrd="0" presId="urn:microsoft.com/office/officeart/2005/8/layout/radial5"/>
    <dgm:cxn modelId="{9313B588-A942-B34F-94F5-17EF898C179C}" type="presOf" srcId="{F53CE540-EF85-4D2B-93F3-08A5ABCE9D5B}" destId="{3319115C-6097-4499-A930-5EB10C990BDB}" srcOrd="0" destOrd="0" presId="urn:microsoft.com/office/officeart/2005/8/layout/radial5"/>
    <dgm:cxn modelId="{2244FC9A-CE20-894B-803B-EC63245C3BF4}" type="presOf" srcId="{4340A87B-E19C-4B5A-8B18-1234A60D6EEC}" destId="{F55B8520-D8C7-472B-8B47-5AA19CA3C7F1}" srcOrd="1" destOrd="0" presId="urn:microsoft.com/office/officeart/2005/8/layout/radial5"/>
    <dgm:cxn modelId="{CA33B031-202A-4BC8-9B20-A0D7066258AF}" srcId="{F53CE540-EF85-4D2B-93F3-08A5ABCE9D5B}" destId="{C0E65F65-7C32-4E1E-897D-C561A64D1D99}" srcOrd="2" destOrd="0" parTransId="{9F8C5BB2-28D2-48F9-880C-6D87DFA759F0}" sibTransId="{F9866096-E482-415C-BDC3-8D198A18FFF2}"/>
    <dgm:cxn modelId="{AAF1A0F9-A2A9-9B42-9B40-6C0391415ADE}" type="presOf" srcId="{E73B1155-72E3-413B-8879-0C672B79D070}" destId="{5B269A1C-9B73-4F83-B586-5752E1E5B6B3}" srcOrd="0" destOrd="0" presId="urn:microsoft.com/office/officeart/2005/8/layout/radial5"/>
    <dgm:cxn modelId="{47E7F01A-E62F-0E4D-B26D-EEE49748D579}" type="presOf" srcId="{7A6B94A3-7363-42A3-BBE0-8442733F1A61}" destId="{D4122D82-3E0E-4573-804D-F748C2B375BB}" srcOrd="1" destOrd="0" presId="urn:microsoft.com/office/officeart/2005/8/layout/radial5"/>
    <dgm:cxn modelId="{4418DB5C-2FFA-C340-9660-19CD79DBF8C4}" type="presOf" srcId="{0F3B40B2-0E47-468F-9FA9-025E41A9BF62}" destId="{52A58997-2558-4BBC-A2FA-296618809FC2}" srcOrd="0" destOrd="0" presId="urn:microsoft.com/office/officeart/2005/8/layout/radial5"/>
    <dgm:cxn modelId="{63702905-A652-46A1-B6A7-26A133D1471A}" srcId="{F53CE540-EF85-4D2B-93F3-08A5ABCE9D5B}" destId="{DE867A53-AD7D-497E-AA4A-D7BFD2423A2D}" srcOrd="6" destOrd="0" parTransId="{CC777A6B-485C-444B-995B-63C7C6D610F2}" sibTransId="{34E8F351-5E0E-4C75-9121-F59E903FD719}"/>
    <dgm:cxn modelId="{8A57E186-F774-9448-897A-785B9AB56FBE}" type="presOf" srcId="{DAE49FFE-39B2-43CC-9D8A-F7B5CE061044}" destId="{AEDABDCD-FB3B-414C-BE04-229093E50254}" srcOrd="0" destOrd="0" presId="urn:microsoft.com/office/officeart/2005/8/layout/radial5"/>
    <dgm:cxn modelId="{E2093377-C938-7D4A-9308-4CE248736742}" type="presOf" srcId="{2CCCB8FD-3050-43EC-A33F-DC06390752E2}" destId="{7B6B6CD9-D58A-42FE-9366-030A4C33ECF6}" srcOrd="0" destOrd="0" presId="urn:microsoft.com/office/officeart/2005/8/layout/radial5"/>
    <dgm:cxn modelId="{0F9C6CEB-CACF-914E-8C98-1274F5BA1676}" type="presOf" srcId="{9F8C5BB2-28D2-48F9-880C-6D87DFA759F0}" destId="{0E13D513-6BD9-47E7-B8F0-CFFC2A15FFA2}" srcOrd="0" destOrd="0" presId="urn:microsoft.com/office/officeart/2005/8/layout/radial5"/>
    <dgm:cxn modelId="{91E0DFBA-DA5F-F34A-A90C-96AB6D064C74}" type="presOf" srcId="{E55D741D-622D-4245-BD4B-641399C3D272}" destId="{A33F185A-6B91-46B2-8C37-D5E5A3C08C54}" srcOrd="1" destOrd="0" presId="urn:microsoft.com/office/officeart/2005/8/layout/radial5"/>
    <dgm:cxn modelId="{2DF7B9A9-3976-F449-8841-758812CD4CC6}" type="presOf" srcId="{CC777A6B-485C-444B-995B-63C7C6D610F2}" destId="{B0EDD398-1E03-4014-A406-8D12F47E13EA}" srcOrd="1" destOrd="0" presId="urn:microsoft.com/office/officeart/2005/8/layout/radial5"/>
    <dgm:cxn modelId="{FE0A6B45-522E-B840-91FD-A3F3748B4D89}" type="presOf" srcId="{B07E3048-45C1-4AE1-B261-5CD1191E7B07}" destId="{BE0671E9-1230-4E4B-BD5A-68FBBCA8D007}" srcOrd="0" destOrd="0" presId="urn:microsoft.com/office/officeart/2005/8/layout/radial5"/>
    <dgm:cxn modelId="{1DB91FB0-D51E-4930-9245-1EE4F3D06FF9}" srcId="{F53CE540-EF85-4D2B-93F3-08A5ABCE9D5B}" destId="{2CCCB8FD-3050-43EC-A33F-DC06390752E2}" srcOrd="3" destOrd="0" parTransId="{7A6B94A3-7363-42A3-BBE0-8442733F1A61}" sibTransId="{626DA4C0-B77E-456C-86CB-7F58B9D54529}"/>
    <dgm:cxn modelId="{8535780F-C16F-9440-B46D-0FE7B70F4099}" type="presOf" srcId="{4340A87B-E19C-4B5A-8B18-1234A60D6EEC}" destId="{3AB22219-F08E-43A9-91C6-C68F026B54DA}" srcOrd="0" destOrd="0" presId="urn:microsoft.com/office/officeart/2005/8/layout/radial5"/>
    <dgm:cxn modelId="{D75320EC-ABB8-764F-9DA1-95063C4A8744}" type="presOf" srcId="{E55D741D-622D-4245-BD4B-641399C3D272}" destId="{4D6EC446-B7E8-4397-BE05-3DBC3B6BFD6D}" srcOrd="0" destOrd="0" presId="urn:microsoft.com/office/officeart/2005/8/layout/radial5"/>
    <dgm:cxn modelId="{80C96957-E7DA-425C-B84B-06A7C04CC805}" srcId="{F53CE540-EF85-4D2B-93F3-08A5ABCE9D5B}" destId="{B07E3048-45C1-4AE1-B261-5CD1191E7B07}" srcOrd="4" destOrd="0" parTransId="{4340A87B-E19C-4B5A-8B18-1234A60D6EEC}" sibTransId="{4F543736-29D5-43C8-9F6F-9F96394741D2}"/>
    <dgm:cxn modelId="{345C2815-0A7F-C44E-A111-DCB3DBA863DA}" type="presOf" srcId="{DAE49FFE-39B2-43CC-9D8A-F7B5CE061044}" destId="{0B6997D6-DDA2-46A1-B16C-5585CE777A2B}" srcOrd="1" destOrd="0" presId="urn:microsoft.com/office/officeart/2005/8/layout/radial5"/>
    <dgm:cxn modelId="{E789DAA9-AFBF-2043-A68E-2B620E9DD43C}" type="presOf" srcId="{07886217-EF81-4418-9268-22D9E05E016A}" destId="{7C3ECC95-2323-4C46-B969-756D27008D35}" srcOrd="1" destOrd="0" presId="urn:microsoft.com/office/officeart/2005/8/layout/radial5"/>
    <dgm:cxn modelId="{66578D2A-0769-486C-9035-D4CD6B3DD42F}" srcId="{E73B1155-72E3-413B-8879-0C672B79D070}" destId="{F53CE540-EF85-4D2B-93F3-08A5ABCE9D5B}" srcOrd="0" destOrd="0" parTransId="{385F0125-6E2F-468D-9564-BE95C4BCEA0D}" sibTransId="{EAE402E8-2BF2-494E-A706-C44CE3EF6BCC}"/>
    <dgm:cxn modelId="{876A9FE1-6C8B-554C-98F7-5B19BCDA44F7}" type="presParOf" srcId="{5B269A1C-9B73-4F83-B586-5752E1E5B6B3}" destId="{3319115C-6097-4499-A930-5EB10C990BDB}" srcOrd="0" destOrd="0" presId="urn:microsoft.com/office/officeart/2005/8/layout/radial5"/>
    <dgm:cxn modelId="{FAF8E034-9294-2747-A023-8663D8A44A35}" type="presParOf" srcId="{5B269A1C-9B73-4F83-B586-5752E1E5B6B3}" destId="{4D6EC446-B7E8-4397-BE05-3DBC3B6BFD6D}" srcOrd="1" destOrd="0" presId="urn:microsoft.com/office/officeart/2005/8/layout/radial5"/>
    <dgm:cxn modelId="{EF86ECCA-26B8-454A-AE44-DF2D36244611}" type="presParOf" srcId="{4D6EC446-B7E8-4397-BE05-3DBC3B6BFD6D}" destId="{A33F185A-6B91-46B2-8C37-D5E5A3C08C54}" srcOrd="0" destOrd="0" presId="urn:microsoft.com/office/officeart/2005/8/layout/radial5"/>
    <dgm:cxn modelId="{141EDCFB-EDE3-884D-9822-661D8B780103}" type="presParOf" srcId="{5B269A1C-9B73-4F83-B586-5752E1E5B6B3}" destId="{0A836768-DCE4-4626-9BBB-C7F7AA20AD7C}" srcOrd="2" destOrd="0" presId="urn:microsoft.com/office/officeart/2005/8/layout/radial5"/>
    <dgm:cxn modelId="{ACC31CE2-A5A8-6040-921A-1362AF90C6D0}" type="presParOf" srcId="{5B269A1C-9B73-4F83-B586-5752E1E5B6B3}" destId="{AEDABDCD-FB3B-414C-BE04-229093E50254}" srcOrd="3" destOrd="0" presId="urn:microsoft.com/office/officeart/2005/8/layout/radial5"/>
    <dgm:cxn modelId="{740A19F7-0A82-054D-8B3C-BB8D3928A96B}" type="presParOf" srcId="{AEDABDCD-FB3B-414C-BE04-229093E50254}" destId="{0B6997D6-DDA2-46A1-B16C-5585CE777A2B}" srcOrd="0" destOrd="0" presId="urn:microsoft.com/office/officeart/2005/8/layout/radial5"/>
    <dgm:cxn modelId="{3FBC39DE-AB7F-F84B-931F-712265329F83}" type="presParOf" srcId="{5B269A1C-9B73-4F83-B586-5752E1E5B6B3}" destId="{99B574C1-5E1E-4A23-876A-0408F09F3B3A}" srcOrd="4" destOrd="0" presId="urn:microsoft.com/office/officeart/2005/8/layout/radial5"/>
    <dgm:cxn modelId="{DB5EA961-F33A-DA49-8732-1358A4E7AE92}" type="presParOf" srcId="{5B269A1C-9B73-4F83-B586-5752E1E5B6B3}" destId="{0E13D513-6BD9-47E7-B8F0-CFFC2A15FFA2}" srcOrd="5" destOrd="0" presId="urn:microsoft.com/office/officeart/2005/8/layout/radial5"/>
    <dgm:cxn modelId="{E580731E-5289-9348-8A56-17D7D98BD88C}" type="presParOf" srcId="{0E13D513-6BD9-47E7-B8F0-CFFC2A15FFA2}" destId="{23579BC5-2AA4-41E8-B846-6FD6AA8E84B4}" srcOrd="0" destOrd="0" presId="urn:microsoft.com/office/officeart/2005/8/layout/radial5"/>
    <dgm:cxn modelId="{22AE743F-2E55-FC48-ADD5-5AC8AE5167ED}" type="presParOf" srcId="{5B269A1C-9B73-4F83-B586-5752E1E5B6B3}" destId="{D6BE3873-C6E1-4523-A5B3-7791E26A3A41}" srcOrd="6" destOrd="0" presId="urn:microsoft.com/office/officeart/2005/8/layout/radial5"/>
    <dgm:cxn modelId="{08D541F3-A13B-9B4E-9654-2D4A6AF89518}" type="presParOf" srcId="{5B269A1C-9B73-4F83-B586-5752E1E5B6B3}" destId="{4D08933B-364D-4764-9FAE-A33A79727F95}" srcOrd="7" destOrd="0" presId="urn:microsoft.com/office/officeart/2005/8/layout/radial5"/>
    <dgm:cxn modelId="{0040A912-A898-2341-9803-6043FD95C779}" type="presParOf" srcId="{4D08933B-364D-4764-9FAE-A33A79727F95}" destId="{D4122D82-3E0E-4573-804D-F748C2B375BB}" srcOrd="0" destOrd="0" presId="urn:microsoft.com/office/officeart/2005/8/layout/radial5"/>
    <dgm:cxn modelId="{68884C18-378A-824F-8643-0F70A2D69D81}" type="presParOf" srcId="{5B269A1C-9B73-4F83-B586-5752E1E5B6B3}" destId="{7B6B6CD9-D58A-42FE-9366-030A4C33ECF6}" srcOrd="8" destOrd="0" presId="urn:microsoft.com/office/officeart/2005/8/layout/radial5"/>
    <dgm:cxn modelId="{397F3962-2D70-3B4C-B6CD-6F4834428B7F}" type="presParOf" srcId="{5B269A1C-9B73-4F83-B586-5752E1E5B6B3}" destId="{3AB22219-F08E-43A9-91C6-C68F026B54DA}" srcOrd="9" destOrd="0" presId="urn:microsoft.com/office/officeart/2005/8/layout/radial5"/>
    <dgm:cxn modelId="{7C947A4A-34EC-CC49-A801-A8A92C399438}" type="presParOf" srcId="{3AB22219-F08E-43A9-91C6-C68F026B54DA}" destId="{F55B8520-D8C7-472B-8B47-5AA19CA3C7F1}" srcOrd="0" destOrd="0" presId="urn:microsoft.com/office/officeart/2005/8/layout/radial5"/>
    <dgm:cxn modelId="{832B1F02-B0EE-544E-BD9A-4CE4A3AE917F}" type="presParOf" srcId="{5B269A1C-9B73-4F83-B586-5752E1E5B6B3}" destId="{BE0671E9-1230-4E4B-BD5A-68FBBCA8D007}" srcOrd="10" destOrd="0" presId="urn:microsoft.com/office/officeart/2005/8/layout/radial5"/>
    <dgm:cxn modelId="{2B2DD5C3-F56E-3443-A0C9-BC8E5FCC94BD}" type="presParOf" srcId="{5B269A1C-9B73-4F83-B586-5752E1E5B6B3}" destId="{9823F90C-9B81-434A-AAA9-81F819E49206}" srcOrd="11" destOrd="0" presId="urn:microsoft.com/office/officeart/2005/8/layout/radial5"/>
    <dgm:cxn modelId="{04A6FC47-8DF8-3645-8869-236E657BC56B}" type="presParOf" srcId="{9823F90C-9B81-434A-AAA9-81F819E49206}" destId="{7C3ECC95-2323-4C46-B969-756D27008D35}" srcOrd="0" destOrd="0" presId="urn:microsoft.com/office/officeart/2005/8/layout/radial5"/>
    <dgm:cxn modelId="{97F6E874-2604-254E-B5AA-F7DB8797CA51}" type="presParOf" srcId="{5B269A1C-9B73-4F83-B586-5752E1E5B6B3}" destId="{52A58997-2558-4BBC-A2FA-296618809FC2}" srcOrd="12" destOrd="0" presId="urn:microsoft.com/office/officeart/2005/8/layout/radial5"/>
    <dgm:cxn modelId="{C8754B74-03BB-5341-8022-B1F3C985CF98}" type="presParOf" srcId="{5B269A1C-9B73-4F83-B586-5752E1E5B6B3}" destId="{39B27916-FC68-424D-A699-B38A59144FA9}" srcOrd="13" destOrd="0" presId="urn:microsoft.com/office/officeart/2005/8/layout/radial5"/>
    <dgm:cxn modelId="{7327B00C-FCDC-4E48-B027-31C2ADB2C252}" type="presParOf" srcId="{39B27916-FC68-424D-A699-B38A59144FA9}" destId="{B0EDD398-1E03-4014-A406-8D12F47E13EA}" srcOrd="0" destOrd="0" presId="urn:microsoft.com/office/officeart/2005/8/layout/radial5"/>
    <dgm:cxn modelId="{5178645B-954F-EE48-9893-782C81436BB6}" type="presParOf" srcId="{5B269A1C-9B73-4F83-B586-5752E1E5B6B3}" destId="{669F6A89-2914-4308-93BC-7C9B41DDEC45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9115C-6097-4499-A930-5EB10C990BDB}">
      <dsp:nvSpPr>
        <dsp:cNvPr id="0" name=""/>
        <dsp:cNvSpPr/>
      </dsp:nvSpPr>
      <dsp:spPr>
        <a:xfrm>
          <a:off x="3356162" y="1759280"/>
          <a:ext cx="1350338" cy="1350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/>
            <a:t>Being better</a:t>
          </a:r>
        </a:p>
      </dsp:txBody>
      <dsp:txXfrm>
        <a:off x="3553914" y="1957032"/>
        <a:ext cx="954834" cy="954834"/>
      </dsp:txXfrm>
    </dsp:sp>
    <dsp:sp modelId="{4D6EC446-B7E8-4397-BE05-3DBC3B6BFD6D}">
      <dsp:nvSpPr>
        <dsp:cNvPr id="0" name=""/>
        <dsp:cNvSpPr/>
      </dsp:nvSpPr>
      <dsp:spPr>
        <a:xfrm rot="16200000">
          <a:off x="3887633" y="1266728"/>
          <a:ext cx="287396" cy="459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3930743" y="1401661"/>
        <a:ext cx="201177" cy="275469"/>
      </dsp:txXfrm>
    </dsp:sp>
    <dsp:sp modelId="{0A836768-DCE4-4626-9BBB-C7F7AA20AD7C}">
      <dsp:nvSpPr>
        <dsp:cNvPr id="0" name=""/>
        <dsp:cNvSpPr/>
      </dsp:nvSpPr>
      <dsp:spPr>
        <a:xfrm>
          <a:off x="3423679" y="1718"/>
          <a:ext cx="1215304" cy="1215304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Relationships</a:t>
          </a:r>
        </a:p>
      </dsp:txBody>
      <dsp:txXfrm>
        <a:off x="3601656" y="179695"/>
        <a:ext cx="859350" cy="859350"/>
      </dsp:txXfrm>
    </dsp:sp>
    <dsp:sp modelId="{AEDABDCD-FB3B-414C-BE04-229093E50254}">
      <dsp:nvSpPr>
        <dsp:cNvPr id="0" name=""/>
        <dsp:cNvSpPr/>
      </dsp:nvSpPr>
      <dsp:spPr>
        <a:xfrm rot="19285714">
          <a:off x="4621120" y="1619956"/>
          <a:ext cx="287396" cy="459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4630525" y="1738657"/>
        <a:ext cx="201177" cy="275469"/>
      </dsp:txXfrm>
    </dsp:sp>
    <dsp:sp modelId="{99B574C1-5E1E-4A23-876A-0408F09F3B3A}">
      <dsp:nvSpPr>
        <dsp:cNvPr id="0" name=""/>
        <dsp:cNvSpPr/>
      </dsp:nvSpPr>
      <dsp:spPr>
        <a:xfrm>
          <a:off x="4850583" y="688879"/>
          <a:ext cx="1215304" cy="1215304"/>
        </a:xfrm>
        <a:prstGeom prst="ellips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Social Situation</a:t>
          </a:r>
        </a:p>
      </dsp:txBody>
      <dsp:txXfrm>
        <a:off x="5028560" y="866856"/>
        <a:ext cx="859350" cy="859350"/>
      </dsp:txXfrm>
    </dsp:sp>
    <dsp:sp modelId="{0E13D513-6BD9-47E7-B8F0-CFFC2A15FFA2}">
      <dsp:nvSpPr>
        <dsp:cNvPr id="0" name=""/>
        <dsp:cNvSpPr/>
      </dsp:nvSpPr>
      <dsp:spPr>
        <a:xfrm rot="771429">
          <a:off x="4802276" y="2413653"/>
          <a:ext cx="287396" cy="459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4803357" y="2495883"/>
        <a:ext cx="201177" cy="275469"/>
      </dsp:txXfrm>
    </dsp:sp>
    <dsp:sp modelId="{D6BE3873-C6E1-4523-A5B3-7791E26A3A41}">
      <dsp:nvSpPr>
        <dsp:cNvPr id="0" name=""/>
        <dsp:cNvSpPr/>
      </dsp:nvSpPr>
      <dsp:spPr>
        <a:xfrm>
          <a:off x="5202999" y="2232915"/>
          <a:ext cx="1215304" cy="1215304"/>
        </a:xfrm>
        <a:prstGeom prst="ellipse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Self awareness</a:t>
          </a:r>
        </a:p>
      </dsp:txBody>
      <dsp:txXfrm>
        <a:off x="5380976" y="2410892"/>
        <a:ext cx="859350" cy="859350"/>
      </dsp:txXfrm>
    </dsp:sp>
    <dsp:sp modelId="{4D08933B-364D-4764-9FAE-A33A79727F95}">
      <dsp:nvSpPr>
        <dsp:cNvPr id="0" name=""/>
        <dsp:cNvSpPr/>
      </dsp:nvSpPr>
      <dsp:spPr>
        <a:xfrm rot="3857143">
          <a:off x="4294688" y="3050148"/>
          <a:ext cx="287396" cy="459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4319093" y="3103131"/>
        <a:ext cx="201177" cy="275469"/>
      </dsp:txXfrm>
    </dsp:sp>
    <dsp:sp modelId="{7B6B6CD9-D58A-42FE-9366-030A4C33ECF6}">
      <dsp:nvSpPr>
        <dsp:cNvPr id="0" name=""/>
        <dsp:cNvSpPr/>
      </dsp:nvSpPr>
      <dsp:spPr>
        <a:xfrm>
          <a:off x="4215551" y="3471136"/>
          <a:ext cx="1215304" cy="121530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Abstinance</a:t>
          </a:r>
        </a:p>
      </dsp:txBody>
      <dsp:txXfrm>
        <a:off x="4393528" y="3649113"/>
        <a:ext cx="859350" cy="859350"/>
      </dsp:txXfrm>
    </dsp:sp>
    <dsp:sp modelId="{3AB22219-F08E-43A9-91C6-C68F026B54DA}">
      <dsp:nvSpPr>
        <dsp:cNvPr id="0" name=""/>
        <dsp:cNvSpPr/>
      </dsp:nvSpPr>
      <dsp:spPr>
        <a:xfrm rot="6942857">
          <a:off x="3480579" y="3050148"/>
          <a:ext cx="287396" cy="459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10800000">
        <a:off x="3542393" y="3103131"/>
        <a:ext cx="201177" cy="275469"/>
      </dsp:txXfrm>
    </dsp:sp>
    <dsp:sp modelId="{BE0671E9-1230-4E4B-BD5A-68FBBCA8D007}">
      <dsp:nvSpPr>
        <dsp:cNvPr id="0" name=""/>
        <dsp:cNvSpPr/>
      </dsp:nvSpPr>
      <dsp:spPr>
        <a:xfrm>
          <a:off x="2631807" y="3471136"/>
          <a:ext cx="1215304" cy="1215304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Activities</a:t>
          </a:r>
        </a:p>
      </dsp:txBody>
      <dsp:txXfrm>
        <a:off x="2809784" y="3649113"/>
        <a:ext cx="859350" cy="859350"/>
      </dsp:txXfrm>
    </dsp:sp>
    <dsp:sp modelId="{9823F90C-9B81-434A-AAA9-81F819E49206}">
      <dsp:nvSpPr>
        <dsp:cNvPr id="0" name=""/>
        <dsp:cNvSpPr/>
      </dsp:nvSpPr>
      <dsp:spPr>
        <a:xfrm rot="10028571">
          <a:off x="2972991" y="2413653"/>
          <a:ext cx="287396" cy="459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10800000">
        <a:off x="3058129" y="2495883"/>
        <a:ext cx="201177" cy="275469"/>
      </dsp:txXfrm>
    </dsp:sp>
    <dsp:sp modelId="{52A58997-2558-4BBC-A2FA-296618809FC2}">
      <dsp:nvSpPr>
        <dsp:cNvPr id="0" name=""/>
        <dsp:cNvSpPr/>
      </dsp:nvSpPr>
      <dsp:spPr>
        <a:xfrm>
          <a:off x="1644359" y="2232915"/>
          <a:ext cx="1215304" cy="1215304"/>
        </a:xfrm>
        <a:prstGeom prst="ellipse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Health</a:t>
          </a:r>
        </a:p>
      </dsp:txBody>
      <dsp:txXfrm>
        <a:off x="1822336" y="2410892"/>
        <a:ext cx="859350" cy="859350"/>
      </dsp:txXfrm>
    </dsp:sp>
    <dsp:sp modelId="{39B27916-FC68-424D-A699-B38A59144FA9}">
      <dsp:nvSpPr>
        <dsp:cNvPr id="0" name=""/>
        <dsp:cNvSpPr/>
      </dsp:nvSpPr>
      <dsp:spPr>
        <a:xfrm rot="13114286">
          <a:off x="3154147" y="1619956"/>
          <a:ext cx="287396" cy="459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10800000">
        <a:off x="3230961" y="1738657"/>
        <a:ext cx="201177" cy="275469"/>
      </dsp:txXfrm>
    </dsp:sp>
    <dsp:sp modelId="{669F6A89-2914-4308-93BC-7C9B41DDEC45}">
      <dsp:nvSpPr>
        <dsp:cNvPr id="0" name=""/>
        <dsp:cNvSpPr/>
      </dsp:nvSpPr>
      <dsp:spPr>
        <a:xfrm>
          <a:off x="1996775" y="688879"/>
          <a:ext cx="1215304" cy="121530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/>
            <a:t>Friends and family</a:t>
          </a:r>
        </a:p>
      </dsp:txBody>
      <dsp:txXfrm>
        <a:off x="2174752" y="866856"/>
        <a:ext cx="859350" cy="859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49C5320-1702-4B6A-AC5B-B594D4F23D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243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179AF4E-F17D-4688-884C-E19F31EA78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85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79AF4E-F17D-4688-884C-E19F31EA7812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FFFF00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Leeds Addiction Unit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0F09F-2612-4932-AEE7-CBD2C333C9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Leeds Addiction Unit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E4FEC-CF91-4060-91D5-A317DDE181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7488" y="620713"/>
            <a:ext cx="1960562" cy="5475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20713"/>
            <a:ext cx="5729288" cy="5475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Leeds Addiction Unit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C96B5-18E6-4968-AA1E-1A39D897F8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Leeds Addiction Unit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3FB0E-F257-4A70-A4CB-6F27D52B96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Leeds Addiction Unit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AC4A5-A9CB-42E9-8722-D5426DD4B4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Leeds Addiction Unit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4D3EB-E863-4ACA-B6F4-93EFEBA22C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Leeds Addiction Unit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A56E0-EC1A-447B-A184-D229997193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Leeds Addiction Unit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C10E4-FFBF-4629-8909-2375CB7DFD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Leeds Addiction Unit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B7062-430E-48D0-801B-FB4957074B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Leeds Addiction Unit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D231A-A6C0-437D-A88D-D846091933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Leeds Addiction Unit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E80BE-2F28-40BB-A874-ED0ADE3AB6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Leeds Addiction Unit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BD690-C500-4136-A94A-65C357E3C6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Leeds Addiction Unit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D6FE-78B1-4861-8C7B-9DA7DB4275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Leeds Addiction Unit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BB799-C25F-4886-8F72-68E1EA91C1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Leeds Addiction Unit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ED04F-99E4-4EE9-A768-ADB0EB8B32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66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6207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r>
              <a:rPr lang="en-GB" smtClean="0"/>
              <a:t>Leeds Addiction Unit</a:t>
            </a: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24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730785F5-60B9-407C-9AB3-09A91A18D9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85800" y="6324600"/>
            <a:ext cx="170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1400">
                <a:latin typeface="Amerigo Md BT" pitchFamily="34" charset="0"/>
              </a:rPr>
              <a:t> leeds addiction unit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838200" y="6400800"/>
            <a:ext cx="1447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ransition>
    <p:wipe dir="r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"/>
        <a:defRPr sz="2400">
          <a:solidFill>
            <a:srgbClr val="CC66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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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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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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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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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3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4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5.doc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1052736"/>
            <a:ext cx="4100514" cy="4104456"/>
          </a:xfrm>
        </p:spPr>
        <p:txBody>
          <a:bodyPr/>
          <a:lstStyle/>
          <a:p>
            <a:r>
              <a:rPr lang="en-GB" sz="3600" b="1" dirty="0" smtClean="0">
                <a:solidFill>
                  <a:schemeClr val="tx2">
                    <a:lumMod val="25000"/>
                  </a:schemeClr>
                </a:solidFill>
              </a:rPr>
              <a:t>The Addiction Recovery Questionnaire</a:t>
            </a:r>
            <a:br>
              <a:rPr lang="en-GB" sz="3600" b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en-GB" sz="3600" dirty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en-GB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SSA Conference, York</a:t>
            </a:r>
            <a:b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 5</a:t>
            </a:r>
            <a:r>
              <a:rPr lang="en-GB" sz="2000" baseline="30000" dirty="0" smtClean="0">
                <a:solidFill>
                  <a:schemeClr val="tx2">
                    <a:lumMod val="50000"/>
                  </a:schemeClr>
                </a:solidFill>
              </a:rPr>
              <a:t>th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 &amp; 6th November 2015</a:t>
            </a:r>
            <a:b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GB" sz="2000" dirty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en-GB" sz="2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GB" sz="2000" dirty="0" smtClean="0">
                <a:solidFill>
                  <a:schemeClr val="tx2">
                    <a:lumMod val="25000"/>
                  </a:schemeClr>
                </a:solidFill>
              </a:rPr>
              <a:t>Duncan Raistrick</a:t>
            </a:r>
            <a:endParaRPr lang="en-GB" sz="20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" name="Picture 1" descr="Interview Greet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52736"/>
            <a:ext cx="39697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057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72400" cy="1008112"/>
          </a:xfrm>
        </p:spPr>
        <p:txBody>
          <a:bodyPr/>
          <a:lstStyle/>
          <a:p>
            <a:r>
              <a:rPr lang="en-GB" dirty="0" smtClean="0">
                <a:solidFill>
                  <a:srgbClr val="000099"/>
                </a:solidFill>
              </a:rPr>
              <a:t>Service User views on what outcomes are important</a:t>
            </a:r>
            <a:endParaRPr lang="en-GB" dirty="0">
              <a:solidFill>
                <a:srgbClr val="000099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171907"/>
              </p:ext>
            </p:extLst>
          </p:nvPr>
        </p:nvGraphicFramePr>
        <p:xfrm>
          <a:off x="1259632" y="1628800"/>
          <a:ext cx="678661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249"/>
                <a:gridCol w="1935519"/>
                <a:gridCol w="2643206"/>
                <a:gridCol w="785818"/>
                <a:gridCol w="785818"/>
              </a:tblGrid>
              <a:tr h="370840">
                <a:tc>
                  <a:txBody>
                    <a:bodyPr/>
                    <a:lstStyle/>
                    <a:p>
                      <a:endParaRPr lang="en-GB" sz="1600" kern="1200" dirty="0">
                        <a:solidFill>
                          <a:srgbClr val="00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rgbClr val="006699"/>
                          </a:solidFill>
                          <a:latin typeface="+mn-lt"/>
                          <a:ea typeface="+mn-ea"/>
                          <a:cs typeface="+mn-cs"/>
                        </a:rPr>
                        <a:t>Agency Type</a:t>
                      </a:r>
                      <a:endParaRPr lang="en-GB" sz="1600" kern="1200" dirty="0">
                        <a:solidFill>
                          <a:srgbClr val="00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006699"/>
                          </a:solidFill>
                        </a:rPr>
                        <a:t>Type</a:t>
                      </a:r>
                      <a:r>
                        <a:rPr lang="en-GB" sz="1600" baseline="0" dirty="0" smtClean="0">
                          <a:solidFill>
                            <a:srgbClr val="006699"/>
                          </a:solidFill>
                        </a:rPr>
                        <a:t> of Activity</a:t>
                      </a:r>
                      <a:endParaRPr lang="en-GB" sz="1600" dirty="0">
                        <a:solidFill>
                          <a:srgbClr val="0066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6699"/>
                          </a:solidFill>
                        </a:rPr>
                        <a:t>SU</a:t>
                      </a:r>
                      <a:endParaRPr lang="en-GB" sz="1600" dirty="0">
                        <a:solidFill>
                          <a:srgbClr val="00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6699"/>
                          </a:solidFill>
                        </a:rPr>
                        <a:t>F&amp;F</a:t>
                      </a:r>
                      <a:endParaRPr lang="en-GB" sz="1600" dirty="0">
                        <a:solidFill>
                          <a:srgbClr val="00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rgbClr val="006699"/>
                          </a:solidFill>
                          <a:latin typeface="+mn-lt"/>
                          <a:ea typeface="+mn-ea"/>
                          <a:cs typeface="+mn-cs"/>
                        </a:rPr>
                        <a:t>FG1</a:t>
                      </a:r>
                      <a:endParaRPr lang="en-GB" sz="1400" kern="1200" dirty="0">
                        <a:solidFill>
                          <a:srgbClr val="00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NHS</a:t>
                      </a:r>
                      <a:endParaRPr lang="en-GB" sz="1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Treatment</a:t>
                      </a:r>
                      <a:endParaRPr lang="en-GB" sz="1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en-GB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n-GB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rgbClr val="006699"/>
                          </a:solidFill>
                          <a:latin typeface="+mn-lt"/>
                          <a:ea typeface="+mn-ea"/>
                          <a:cs typeface="+mn-cs"/>
                        </a:rPr>
                        <a:t>FG2</a:t>
                      </a:r>
                      <a:endParaRPr lang="en-GB" sz="1400" kern="1200" dirty="0">
                        <a:solidFill>
                          <a:srgbClr val="00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NHS/3rd sector</a:t>
                      </a:r>
                      <a:endParaRPr lang="en-GB" sz="1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DRR</a:t>
                      </a:r>
                      <a:endParaRPr lang="en-GB" sz="1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006699"/>
                          </a:solidFill>
                          <a:latin typeface="+mn-lt"/>
                          <a:ea typeface="+mn-ea"/>
                          <a:cs typeface="+mn-cs"/>
                        </a:rPr>
                        <a:t>FG3</a:t>
                      </a:r>
                      <a:endParaRPr lang="en-GB" sz="1400" kern="1200" dirty="0">
                        <a:solidFill>
                          <a:srgbClr val="00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NHS/3rd sector</a:t>
                      </a:r>
                      <a:endParaRPr lang="en-GB" sz="1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Harm reduction</a:t>
                      </a:r>
                      <a:endParaRPr lang="en-GB" sz="1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rgbClr val="006699"/>
                          </a:solidFill>
                          <a:latin typeface="+mn-lt"/>
                          <a:ea typeface="+mn-ea"/>
                          <a:cs typeface="+mn-cs"/>
                        </a:rPr>
                        <a:t>FG4</a:t>
                      </a:r>
                      <a:endParaRPr lang="en-GB" sz="1400" kern="1200" dirty="0">
                        <a:solidFill>
                          <a:srgbClr val="00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SMART group</a:t>
                      </a:r>
                      <a:endParaRPr lang="en-GB" sz="1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Recovery mutual</a:t>
                      </a:r>
                      <a:r>
                        <a:rPr lang="en-GB" sz="18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aid</a:t>
                      </a:r>
                      <a:endParaRPr lang="en-GB" sz="1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en-GB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n/a</a:t>
                      </a:r>
                      <a:endParaRPr lang="en-GB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rgbClr val="006699"/>
                          </a:solidFill>
                          <a:latin typeface="+mn-lt"/>
                          <a:ea typeface="+mn-ea"/>
                          <a:cs typeface="+mn-cs"/>
                        </a:rPr>
                        <a:t>FG5</a:t>
                      </a:r>
                      <a:endParaRPr lang="en-GB" sz="1400" kern="1200" dirty="0">
                        <a:solidFill>
                          <a:srgbClr val="00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3rd sector</a:t>
                      </a:r>
                      <a:endParaRPr lang="en-GB" sz="1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Recovery SU only</a:t>
                      </a:r>
                      <a:endParaRPr lang="en-GB" sz="1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en-GB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n/a</a:t>
                      </a:r>
                      <a:endParaRPr lang="en-GB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rgbClr val="006699"/>
                          </a:solidFill>
                          <a:latin typeface="+mn-lt"/>
                          <a:ea typeface="+mn-ea"/>
                          <a:cs typeface="+mn-cs"/>
                        </a:rPr>
                        <a:t>FG6</a:t>
                      </a:r>
                      <a:endParaRPr lang="en-GB" sz="1400" kern="1200" dirty="0">
                        <a:solidFill>
                          <a:srgbClr val="00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3rd sector</a:t>
                      </a:r>
                      <a:endParaRPr lang="en-GB" sz="1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Recovery F&amp;F only</a:t>
                      </a:r>
                      <a:endParaRPr lang="en-GB" sz="1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n/a</a:t>
                      </a:r>
                      <a:endParaRPr lang="en-GB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en-GB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rgbClr val="006699"/>
                          </a:solidFill>
                          <a:latin typeface="+mn-lt"/>
                          <a:ea typeface="+mn-ea"/>
                          <a:cs typeface="+mn-cs"/>
                        </a:rPr>
                        <a:t>FG7</a:t>
                      </a:r>
                      <a:endParaRPr lang="en-GB" sz="1400" kern="1200" dirty="0">
                        <a:solidFill>
                          <a:srgbClr val="00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NHS</a:t>
                      </a:r>
                      <a:endParaRPr lang="en-GB" sz="18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Recovery</a:t>
                      </a:r>
                      <a:endParaRPr lang="en-GB" sz="1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1800" b="1" kern="1200" dirty="0">
                        <a:solidFill>
                          <a:srgbClr val="00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rgbClr val="006699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GB" sz="1800" b="1" kern="1200" dirty="0">
                        <a:solidFill>
                          <a:srgbClr val="00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>
                        <a:solidFill>
                          <a:srgbClr val="0066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29</a:t>
                      </a:r>
                      <a:endParaRPr lang="en-GB" sz="1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en-GB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63888" y="6165304"/>
            <a:ext cx="5414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EC767C"/>
                </a:solidFill>
              </a:rPr>
              <a:t>Source: </a:t>
            </a:r>
            <a:r>
              <a:rPr lang="en-US" sz="1400" dirty="0">
                <a:solidFill>
                  <a:srgbClr val="EC767C"/>
                </a:solidFill>
              </a:rPr>
              <a:t>Drugs: education, prevention and policy 2014 21:324-332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en-GB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5000636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6699"/>
                </a:solidFill>
              </a:rPr>
              <a:t>Six focus groups (FGs) were held to elicit service user (SU)views and views of Family and Friends (F&amp;F) on what for them constitutes a good outcomes.</a:t>
            </a:r>
            <a:endParaRPr lang="en-GB" sz="2000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586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854980"/>
              </p:ext>
            </p:extLst>
          </p:nvPr>
        </p:nvGraphicFramePr>
        <p:xfrm>
          <a:off x="-1027355" y="1384148"/>
          <a:ext cx="8062664" cy="4688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10"/>
          <p:cNvSpPr txBox="1">
            <a:spLocks/>
          </p:cNvSpPr>
          <p:nvPr/>
        </p:nvSpPr>
        <p:spPr>
          <a:xfrm>
            <a:off x="5652120" y="548680"/>
            <a:ext cx="3240360" cy="583264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Relationships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</a:rPr>
              <a:t>Improved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</a:rPr>
              <a:t>New friendships with non users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</a:rPr>
              <a:t>Staying away from users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Social Situation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C767C"/>
                </a:solidFill>
                <a:effectLst/>
                <a:uLnTx/>
                <a:uFillTx/>
                <a:latin typeface="+mn-lt"/>
              </a:rPr>
              <a:t>Money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C767C"/>
                </a:solidFill>
                <a:effectLst/>
                <a:uLnTx/>
                <a:uFillTx/>
                <a:latin typeface="+mn-lt"/>
              </a:rPr>
              <a:t>Accommodation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Self Awareness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C767C"/>
                </a:solidFill>
                <a:effectLst/>
                <a:uLnTx/>
                <a:uFillTx/>
                <a:latin typeface="+mn-lt"/>
              </a:rPr>
              <a:t>Confidence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C767C"/>
                </a:solidFill>
                <a:effectLst/>
                <a:uLnTx/>
                <a:uFillTx/>
                <a:latin typeface="+mn-lt"/>
              </a:rPr>
              <a:t>Self esteem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C767C"/>
                </a:solidFill>
                <a:effectLst/>
                <a:uLnTx/>
                <a:uFillTx/>
                <a:latin typeface="+mn-lt"/>
              </a:rPr>
              <a:t>Trust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C767C"/>
                </a:solidFill>
                <a:effectLst/>
                <a:uLnTx/>
                <a:uFillTx/>
                <a:latin typeface="+mn-lt"/>
              </a:rPr>
              <a:t>Optimism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Abstinence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C767C"/>
                </a:solidFill>
                <a:effectLst/>
                <a:uLnTx/>
                <a:uFillTx/>
                <a:latin typeface="+mn-lt"/>
              </a:rPr>
              <a:t>Not taking any medication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C767C"/>
                </a:solidFill>
                <a:effectLst/>
                <a:uLnTx/>
                <a:uFillTx/>
                <a:latin typeface="+mn-lt"/>
              </a:rPr>
              <a:t>Stopping using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Activities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C767C"/>
                </a:solidFill>
                <a:effectLst/>
                <a:uLnTx/>
                <a:uFillTx/>
                <a:latin typeface="+mn-lt"/>
              </a:rPr>
              <a:t>Personal Care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C767C"/>
                </a:solidFill>
                <a:effectLst/>
                <a:uLnTx/>
                <a:uFillTx/>
                <a:latin typeface="+mn-lt"/>
              </a:rPr>
              <a:t>Day to day tasks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C767C"/>
                </a:solidFill>
                <a:effectLst/>
                <a:uLnTx/>
                <a:uFillTx/>
                <a:latin typeface="+mn-lt"/>
              </a:rPr>
              <a:t>Alternative activities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C767C"/>
                </a:solidFill>
                <a:effectLst/>
                <a:uLnTx/>
                <a:uFillTx/>
                <a:latin typeface="+mn-lt"/>
              </a:rPr>
              <a:t>Personal development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Health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C767C"/>
                </a:solidFill>
                <a:effectLst/>
                <a:uLnTx/>
                <a:uFillTx/>
                <a:latin typeface="+mn-lt"/>
              </a:rPr>
              <a:t>Mental Health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C767C"/>
                </a:solidFill>
                <a:effectLst/>
                <a:uLnTx/>
                <a:uFillTx/>
                <a:latin typeface="+mn-lt"/>
              </a:rPr>
              <a:t>Physical Health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C767C"/>
                </a:solidFill>
                <a:effectLst/>
                <a:uLnTx/>
                <a:uFillTx/>
                <a:latin typeface="+mn-lt"/>
              </a:rPr>
              <a:t>Sense of wellbeing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Friends and family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C767C"/>
                </a:solidFill>
                <a:effectLst/>
                <a:uLnTx/>
                <a:uFillTx/>
                <a:latin typeface="+mn-lt"/>
              </a:rPr>
              <a:t>Wellbeing of friend and family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C767C"/>
                </a:solidFill>
                <a:effectLst/>
                <a:uLnTx/>
                <a:uFillTx/>
                <a:latin typeface="+mn-lt"/>
              </a:rPr>
              <a:t>Support for friends and family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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CC66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6237312"/>
            <a:ext cx="5472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2">
                    <a:lumMod val="50000"/>
                  </a:schemeClr>
                </a:solidFill>
              </a:rPr>
              <a:t>Source: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Drugs: education, prevention and policy 2014 21:324-332 </a:t>
            </a:r>
            <a:endParaRPr lang="en-GB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404664"/>
            <a:ext cx="489654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2">
                    <a:lumMod val="25000"/>
                  </a:schemeClr>
                </a:solidFill>
              </a:rPr>
              <a:t>What do service users and carers think “being better” means?</a:t>
            </a:r>
          </a:p>
        </p:txBody>
      </p:sp>
    </p:spTree>
    <p:extLst>
      <p:ext uri="{BB962C8B-B14F-4D97-AF65-F5344CB8AC3E}">
        <p14:creationId xmlns:p14="http://schemas.microsoft.com/office/powerpoint/2010/main" val="6958884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0" y="692696"/>
            <a:ext cx="3235970" cy="5112544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Phase 1</a:t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rgbClr val="105766"/>
                </a:solidFill>
              </a:rPr>
              <a:t>Service </a:t>
            </a:r>
            <a:r>
              <a:rPr lang="en-US" dirty="0">
                <a:solidFill>
                  <a:srgbClr val="105766"/>
                </a:solidFill>
              </a:rPr>
              <a:t>user, family and friends’ views on the meaning of a ‘good outcome’ of treatment for an addiction </a:t>
            </a:r>
            <a:r>
              <a:rPr lang="en-US" dirty="0" smtClean="0">
                <a:solidFill>
                  <a:srgbClr val="105766"/>
                </a:solidFill>
              </a:rPr>
              <a:t>problem</a:t>
            </a:r>
            <a:br>
              <a:rPr lang="en-US" dirty="0" smtClean="0">
                <a:solidFill>
                  <a:srgbClr val="105766"/>
                </a:solidFill>
              </a:rPr>
            </a:br>
            <a:r>
              <a:rPr lang="en-US" dirty="0" smtClean="0">
                <a:solidFill>
                  <a:srgbClr val="105766"/>
                </a:solidFill>
              </a:rPr>
              <a:t> </a:t>
            </a:r>
            <a:br>
              <a:rPr lang="en-US" dirty="0" smtClean="0">
                <a:solidFill>
                  <a:srgbClr val="105766"/>
                </a:solidFill>
              </a:rPr>
            </a:br>
            <a:r>
              <a:rPr lang="en-US" sz="1600" b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16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hurgood </a:t>
            </a:r>
            <a:r>
              <a:rPr lang="en-US" sz="1600" b="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et al </a:t>
            </a:r>
            <a:r>
              <a:rPr lang="en-US" sz="1600" b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16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2014) Drugs</a:t>
            </a:r>
            <a:r>
              <a:rPr lang="en-US" sz="1600" b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education, prevention and </a:t>
            </a:r>
            <a:r>
              <a:rPr lang="en-US" sz="16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policy</a:t>
            </a:r>
            <a:r>
              <a:rPr lang="en-US" sz="1600" b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21</a:t>
            </a:r>
            <a:r>
              <a:rPr lang="en-US" sz="1600" b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:324-332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8"/>
            <a:ext cx="4080654" cy="52565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568" y="6021288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EC767C"/>
                </a:solidFill>
              </a:rPr>
              <a:t>DOI</a:t>
            </a:r>
            <a:r>
              <a:rPr lang="en-US" sz="1800" dirty="0">
                <a:solidFill>
                  <a:srgbClr val="EC767C"/>
                </a:solidFill>
              </a:rPr>
              <a:t>: 10.3109/09687637.2014.899987 </a:t>
            </a:r>
          </a:p>
        </p:txBody>
      </p:sp>
    </p:spTree>
    <p:extLst>
      <p:ext uri="{BB962C8B-B14F-4D97-AF65-F5344CB8AC3E}">
        <p14:creationId xmlns:p14="http://schemas.microsoft.com/office/powerpoint/2010/main" val="38534426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476672"/>
            <a:ext cx="5544616" cy="1872208"/>
          </a:xfrm>
        </p:spPr>
        <p:txBody>
          <a:bodyPr/>
          <a:lstStyle/>
          <a:p>
            <a:pPr algn="l"/>
            <a:r>
              <a:rPr lang="en-US" sz="1800" b="0" dirty="0" smtClean="0">
                <a:solidFill>
                  <a:schemeClr val="tx2">
                    <a:lumMod val="25000"/>
                  </a:schemeClr>
                </a:solidFill>
              </a:rPr>
              <a:t>Stakeholder groups </a:t>
            </a:r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</a:rPr>
              <a:t>SURVEYED n=255</a:t>
            </a:r>
            <a:r>
              <a:rPr lang="en-US" sz="2000" b="0" dirty="0" smtClean="0">
                <a:solidFill>
                  <a:schemeClr val="tx2">
                    <a:lumMod val="25000"/>
                  </a:schemeClr>
                </a:solidFill>
              </a:rPr>
              <a:t>:</a:t>
            </a:r>
            <a:br>
              <a:rPr lang="en-US" sz="2000" b="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sz="1800" b="0" dirty="0" smtClean="0">
                <a:solidFill>
                  <a:srgbClr val="1FAECD"/>
                </a:solidFill>
              </a:rPr>
              <a:t>service users </a:t>
            </a:r>
            <a:r>
              <a:rPr lang="en-US" sz="1800" b="0" dirty="0" smtClean="0">
                <a:solidFill>
                  <a:schemeClr val="tx2">
                    <a:lumMod val="25000"/>
                  </a:schemeClr>
                </a:solidFill>
              </a:rPr>
              <a:t>73</a:t>
            </a:r>
            <a:r>
              <a:rPr lang="en-US" sz="1800" b="0" dirty="0" smtClean="0">
                <a:solidFill>
                  <a:srgbClr val="1FAECD"/>
                </a:solidFill>
              </a:rPr>
              <a:t> </a:t>
            </a:r>
            <a:r>
              <a:rPr lang="en-US" sz="1600" b="0" dirty="0" smtClean="0">
                <a:solidFill>
                  <a:srgbClr val="1FAECD"/>
                </a:solidFill>
              </a:rPr>
              <a:t>drinking/using </a:t>
            </a:r>
            <a:r>
              <a:rPr lang="en-US" sz="1800" b="0" dirty="0" smtClean="0">
                <a:solidFill>
                  <a:srgbClr val="1FAECD"/>
                </a:solidFill>
              </a:rPr>
              <a:t>35 </a:t>
            </a:r>
            <a:r>
              <a:rPr lang="en-US" sz="1600" b="0" dirty="0" smtClean="0">
                <a:solidFill>
                  <a:srgbClr val="1FAECD"/>
                </a:solidFill>
              </a:rPr>
              <a:t>abstinent</a:t>
            </a:r>
            <a:r>
              <a:rPr lang="en-US" sz="1600" b="0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en-US" sz="1600" b="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sz="1800" b="0" dirty="0" smtClean="0">
                <a:solidFill>
                  <a:srgbClr val="1FAECD"/>
                </a:solidFill>
              </a:rPr>
              <a:t>concerned others </a:t>
            </a:r>
            <a:r>
              <a:rPr lang="en-US" sz="1800" b="0" dirty="0" smtClean="0">
                <a:solidFill>
                  <a:srgbClr val="105766"/>
                </a:solidFill>
              </a:rPr>
              <a:t>41</a:t>
            </a:r>
            <a:r>
              <a:rPr lang="en-US" sz="1800" b="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800" b="0" dirty="0" smtClean="0">
                <a:solidFill>
                  <a:schemeClr val="tx2">
                    <a:lumMod val="25000"/>
                  </a:schemeClr>
                </a:solidFill>
              </a:rPr>
              <a:t>         </a:t>
            </a:r>
            <a:r>
              <a:rPr lang="en-US" sz="1800" b="0" dirty="0" smtClean="0">
                <a:solidFill>
                  <a:srgbClr val="1FAECD"/>
                </a:solidFill>
              </a:rPr>
              <a:t>addiction specialists </a:t>
            </a:r>
            <a:r>
              <a:rPr lang="en-US" sz="1800" b="0" dirty="0" smtClean="0">
                <a:solidFill>
                  <a:srgbClr val="105766"/>
                </a:solidFill>
              </a:rPr>
              <a:t>62</a:t>
            </a:r>
            <a:r>
              <a:rPr lang="en-US" sz="1800" b="0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en-US" sz="1800" b="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sz="1800" b="0" dirty="0" smtClean="0">
                <a:solidFill>
                  <a:srgbClr val="1FAECD"/>
                </a:solidFill>
              </a:rPr>
              <a:t>other health workers </a:t>
            </a:r>
            <a:r>
              <a:rPr lang="en-US" sz="1800" b="0" dirty="0" smtClean="0">
                <a:solidFill>
                  <a:srgbClr val="105766"/>
                </a:solidFill>
              </a:rPr>
              <a:t>40</a:t>
            </a:r>
            <a:r>
              <a:rPr lang="en-US" sz="1800" b="0" dirty="0" smtClean="0">
                <a:solidFill>
                  <a:srgbClr val="1FAECD"/>
                </a:solidFill>
              </a:rPr>
              <a:t>     co</a:t>
            </a:r>
            <a:r>
              <a:rPr lang="en-US" sz="1800" b="0" dirty="0" smtClean="0">
                <a:solidFill>
                  <a:schemeClr val="tx2">
                    <a:lumMod val="50000"/>
                  </a:schemeClr>
                </a:solidFill>
              </a:rPr>
              <a:t>mmissioners</a:t>
            </a:r>
            <a:r>
              <a:rPr lang="en-US" sz="1800" b="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800" b="0" dirty="0" smtClean="0">
                <a:solidFill>
                  <a:srgbClr val="105766"/>
                </a:solidFill>
              </a:rPr>
              <a:t>39</a:t>
            </a:r>
            <a:r>
              <a:rPr lang="en-US" sz="1800" b="0" dirty="0" smtClean="0">
                <a:solidFill>
                  <a:srgbClr val="1FAECD"/>
                </a:solidFill>
              </a:rPr>
              <a:t/>
            </a:r>
            <a:br>
              <a:rPr lang="en-US" sz="1800" b="0" dirty="0" smtClean="0">
                <a:solidFill>
                  <a:srgbClr val="1FAECD"/>
                </a:solidFill>
              </a:rPr>
            </a:br>
            <a:r>
              <a:rPr lang="en-US" sz="1400" b="0" dirty="0" smtClean="0">
                <a:solidFill>
                  <a:srgbClr val="105766"/>
                </a:solidFill>
              </a:rPr>
              <a:t>20 items rated ‘not important’ to ‘very important’</a:t>
            </a:r>
            <a:br>
              <a:rPr lang="en-US" sz="1400" b="0" dirty="0" smtClean="0">
                <a:solidFill>
                  <a:srgbClr val="105766"/>
                </a:solidFill>
              </a:rPr>
            </a:br>
            <a:r>
              <a:rPr lang="en-US" sz="1400" b="0" dirty="0" smtClean="0">
                <a:solidFill>
                  <a:srgbClr val="105766"/>
                </a:solidFill>
              </a:rPr>
              <a:t>rank 1</a:t>
            </a:r>
            <a:r>
              <a:rPr lang="en-US" sz="1400" b="0" baseline="30000" dirty="0" smtClean="0">
                <a:solidFill>
                  <a:srgbClr val="105766"/>
                </a:solidFill>
              </a:rPr>
              <a:t>st</a:t>
            </a:r>
            <a:r>
              <a:rPr lang="en-US" sz="1400" b="0" dirty="0" smtClean="0">
                <a:solidFill>
                  <a:srgbClr val="105766"/>
                </a:solidFill>
              </a:rPr>
              <a:t> and 2</a:t>
            </a:r>
            <a:r>
              <a:rPr lang="en-US" sz="1400" b="0" baseline="30000" dirty="0" smtClean="0">
                <a:solidFill>
                  <a:srgbClr val="105766"/>
                </a:solidFill>
              </a:rPr>
              <a:t>nd</a:t>
            </a:r>
            <a:r>
              <a:rPr lang="en-US" sz="1400" b="0" dirty="0" smtClean="0">
                <a:solidFill>
                  <a:srgbClr val="105766"/>
                </a:solidFill>
              </a:rPr>
              <a:t> most important</a:t>
            </a:r>
            <a:endParaRPr lang="en-US" sz="1400" b="0" dirty="0">
              <a:solidFill>
                <a:srgbClr val="105766"/>
              </a:solidFill>
            </a:endParaRPr>
          </a:p>
        </p:txBody>
      </p:sp>
      <p:sp>
        <p:nvSpPr>
          <p:cNvPr id="4" name="Rectangular Callout 3"/>
          <p:cNvSpPr/>
          <p:nvPr/>
        </p:nvSpPr>
        <p:spPr bwMode="auto">
          <a:xfrm>
            <a:off x="857224" y="571480"/>
            <a:ext cx="2286016" cy="769288"/>
          </a:xfrm>
          <a:prstGeom prst="wedgeRectCallou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1</a:t>
            </a:r>
            <a:r>
              <a:rPr kumimoji="0" lang="en-GB" sz="3600" b="1" i="0" u="none" strike="noStrike" cap="none" normalizeH="0" baseline="30000" dirty="0" smtClean="0">
                <a:ln>
                  <a:noFill/>
                </a:ln>
                <a:effectLst/>
                <a:latin typeface="Arial" charset="0"/>
              </a:rPr>
              <a:t>st</a:t>
            </a:r>
            <a:r>
              <a:rPr kumimoji="0" lang="en-GB" sz="3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step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148478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Item validity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899592" y="4581128"/>
            <a:ext cx="2286016" cy="769288"/>
          </a:xfrm>
          <a:prstGeom prst="wedgeRectCallou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600" b="1" dirty="0" smtClean="0"/>
              <a:t>3rd</a:t>
            </a:r>
            <a:r>
              <a:rPr kumimoji="0" lang="en-GB" sz="3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step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899592" y="2636912"/>
            <a:ext cx="2286016" cy="769288"/>
          </a:xfrm>
          <a:prstGeom prst="wedgeRectCallou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600" b="1" dirty="0" smtClean="0"/>
              <a:t>2nd</a:t>
            </a:r>
            <a:r>
              <a:rPr kumimoji="0" lang="en-GB" sz="3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step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3573016"/>
            <a:ext cx="1752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C767C"/>
                </a:solidFill>
              </a:rPr>
              <a:t>Item structure</a:t>
            </a:r>
            <a:endParaRPr lang="en-US" sz="2000" dirty="0">
              <a:solidFill>
                <a:srgbClr val="EC767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551723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EC767C"/>
                </a:solidFill>
              </a:rPr>
              <a:t>Item reduction</a:t>
            </a:r>
            <a:endParaRPr lang="en-US" sz="2000" dirty="0">
              <a:solidFill>
                <a:srgbClr val="EC767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2636912"/>
            <a:ext cx="5472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25000"/>
                  </a:schemeClr>
                </a:solidFill>
              </a:rPr>
              <a:t>FACTOR ANALYSIS 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</a:rPr>
              <a:t>produced four factors: </a:t>
            </a:r>
            <a:r>
              <a:rPr lang="en-US" sz="1800" dirty="0" err="1" smtClean="0">
                <a:solidFill>
                  <a:schemeClr val="tx2">
                    <a:lumMod val="25000"/>
                  </a:schemeClr>
                </a:solidFill>
              </a:rPr>
              <a:t>i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</a:rPr>
              <a:t>) abstinence ii) normality iii)  wellbeing iv) relationships</a:t>
            </a:r>
          </a:p>
          <a:p>
            <a:r>
              <a:rPr lang="en-US" sz="1800" dirty="0" smtClean="0">
                <a:solidFill>
                  <a:srgbClr val="1FAECD"/>
                </a:solidFill>
              </a:rPr>
              <a:t>Stakeholder 1</a:t>
            </a:r>
            <a:r>
              <a:rPr lang="en-US" sz="1800" baseline="30000" dirty="0" smtClean="0">
                <a:solidFill>
                  <a:srgbClr val="1FAECD"/>
                </a:solidFill>
              </a:rPr>
              <a:t>st</a:t>
            </a:r>
            <a:r>
              <a:rPr lang="en-US" sz="1800" dirty="0" smtClean="0">
                <a:solidFill>
                  <a:srgbClr val="1FAECD"/>
                </a:solidFill>
              </a:rPr>
              <a:t> &amp; 2</a:t>
            </a:r>
            <a:r>
              <a:rPr lang="en-US" sz="1800" baseline="30000" dirty="0" smtClean="0">
                <a:solidFill>
                  <a:srgbClr val="1FAECD"/>
                </a:solidFill>
              </a:rPr>
              <a:t>nd</a:t>
            </a:r>
            <a:r>
              <a:rPr lang="en-US" sz="1800" dirty="0" smtClean="0">
                <a:solidFill>
                  <a:srgbClr val="1FAECD"/>
                </a:solidFill>
              </a:rPr>
              <a:t> rankings allocated to one of these factors – next slide</a:t>
            </a:r>
            <a:endParaRPr lang="en-US" sz="1800" dirty="0">
              <a:solidFill>
                <a:srgbClr val="1FAEC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4581128"/>
            <a:ext cx="54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</a:rPr>
              <a:t>Best 3 items from factor analysis selected for final questionnaire </a:t>
            </a:r>
            <a:r>
              <a:rPr lang="en-US" sz="1600" b="1" dirty="0">
                <a:solidFill>
                  <a:schemeClr val="tx2">
                    <a:lumMod val="25000"/>
                  </a:schemeClr>
                </a:solidFill>
              </a:rPr>
              <a:t>FACTOR ANALYSIS 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produced 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</a:rPr>
              <a:t>three factors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: </a:t>
            </a:r>
            <a:r>
              <a:rPr lang="en-US" sz="1800" dirty="0" err="1">
                <a:solidFill>
                  <a:schemeClr val="tx2">
                    <a:lumMod val="25000"/>
                  </a:schemeClr>
                </a:solidFill>
              </a:rPr>
              <a:t>i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) abstinence ii) normality iii) 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</a:rPr>
              <a:t>positivity</a:t>
            </a:r>
          </a:p>
          <a:p>
            <a:r>
              <a:rPr lang="en-US" sz="1800" dirty="0" smtClean="0">
                <a:solidFill>
                  <a:srgbClr val="1FAECD"/>
                </a:solidFill>
              </a:rPr>
              <a:t>Exception was to include Criminal Activity not Wellbeing of Family and Friends</a:t>
            </a:r>
            <a:endParaRPr lang="en-US" sz="1800" dirty="0">
              <a:solidFill>
                <a:srgbClr val="1FAE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2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46618452"/>
              </p:ext>
            </p:extLst>
          </p:nvPr>
        </p:nvGraphicFramePr>
        <p:xfrm>
          <a:off x="467544" y="1052736"/>
          <a:ext cx="727280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10048582"/>
              </p:ext>
            </p:extLst>
          </p:nvPr>
        </p:nvGraphicFramePr>
        <p:xfrm>
          <a:off x="467544" y="3717032"/>
          <a:ext cx="720080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467544" y="476672"/>
            <a:ext cx="813690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err="1" smtClean="0">
                <a:solidFill>
                  <a:srgbClr val="105766"/>
                </a:solidFill>
              </a:rPr>
              <a:t>Percent</a:t>
            </a:r>
            <a:r>
              <a:rPr lang="en-GB" sz="1600" b="1" dirty="0" smtClean="0">
                <a:solidFill>
                  <a:srgbClr val="105766"/>
                </a:solidFill>
              </a:rPr>
              <a:t> of stakeholders rankings in Abstinence, Normality, Wellbeing or Relationship cluster from validation of 20 items</a:t>
            </a:r>
            <a:endParaRPr lang="en-GB" sz="1600" b="1" dirty="0">
              <a:solidFill>
                <a:srgbClr val="1057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1196752"/>
            <a:ext cx="200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05766"/>
                </a:solidFill>
              </a:rPr>
              <a:t>Ranked 1st</a:t>
            </a:r>
            <a:endParaRPr lang="en-US" dirty="0">
              <a:solidFill>
                <a:srgbClr val="1057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3861048"/>
            <a:ext cx="2121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05766"/>
                </a:solidFill>
              </a:rPr>
              <a:t>Ranked 2nd</a:t>
            </a:r>
            <a:endParaRPr lang="en-US" dirty="0">
              <a:solidFill>
                <a:srgbClr val="1057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577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096309"/>
              </p:ext>
            </p:extLst>
          </p:nvPr>
        </p:nvGraphicFramePr>
        <p:xfrm>
          <a:off x="683568" y="476678"/>
          <a:ext cx="7772400" cy="5966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870720"/>
                <a:gridCol w="1870720"/>
                <a:gridCol w="1870720"/>
              </a:tblGrid>
              <a:tr h="576058">
                <a:tc gridSpan="4">
                  <a:txBody>
                    <a:bodyPr/>
                    <a:lstStyle/>
                    <a:p>
                      <a:pPr algn="ctr"/>
                      <a:r>
                        <a:rPr lang="en-GB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 Interpretation – factor loadings &gt;0.4</a:t>
                      </a:r>
                      <a:r>
                        <a:rPr lang="en-GB" sz="2400" dirty="0" smtClean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54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Abstinence</a:t>
                      </a:r>
                      <a:endParaRPr lang="en-GB" sz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Normality</a:t>
                      </a:r>
                      <a:endParaRPr lang="en-GB" sz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Positivity</a:t>
                      </a:r>
                      <a:endParaRPr lang="en-GB" sz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5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105766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 Staying </a:t>
                      </a:r>
                      <a:r>
                        <a:rPr lang="en-GB" sz="1400" dirty="0">
                          <a:solidFill>
                            <a:srgbClr val="105766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away</a:t>
                      </a:r>
                      <a:endParaRPr lang="en-GB" sz="1400" dirty="0">
                        <a:solidFill>
                          <a:srgbClr val="10576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9E5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.736</a:t>
                      </a:r>
                      <a:endParaRPr lang="en-GB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9E5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endParaRPr lang="en-GB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9E5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endParaRPr lang="en-GB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9E572"/>
                    </a:solidFill>
                  </a:tcPr>
                </a:tc>
              </a:tr>
              <a:tr h="395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105766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2 New </a:t>
                      </a:r>
                      <a:r>
                        <a:rPr lang="en-GB" sz="1400" dirty="0">
                          <a:solidFill>
                            <a:srgbClr val="105766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friends</a:t>
                      </a:r>
                      <a:endParaRPr lang="en-GB" sz="1400" dirty="0">
                        <a:solidFill>
                          <a:srgbClr val="10576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9E5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.684</a:t>
                      </a:r>
                      <a:endParaRPr lang="en-GB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9E5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endParaRPr lang="en-GB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9E5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endParaRPr lang="en-GB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9E572"/>
                    </a:solidFill>
                  </a:tcPr>
                </a:tc>
              </a:tr>
              <a:tr h="395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105766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3 Being </a:t>
                      </a:r>
                      <a:r>
                        <a:rPr lang="en-GB" sz="1400" dirty="0">
                          <a:solidFill>
                            <a:srgbClr val="105766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abstinent</a:t>
                      </a:r>
                      <a:endParaRPr lang="en-GB" sz="1400" dirty="0">
                        <a:solidFill>
                          <a:srgbClr val="10576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9E5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.608</a:t>
                      </a:r>
                      <a:endParaRPr lang="en-GB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9E5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endParaRPr lang="en-GB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9E5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endParaRPr lang="en-GB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9E572"/>
                    </a:solidFill>
                  </a:tcPr>
                </a:tc>
              </a:tr>
              <a:tr h="520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105766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4 Substitute              prescriptions</a:t>
                      </a:r>
                      <a:endParaRPr lang="en-GB" sz="1400" dirty="0">
                        <a:solidFill>
                          <a:srgbClr val="10576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9E5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.585</a:t>
                      </a:r>
                      <a:endParaRPr lang="en-GB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9E5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endParaRPr lang="en-GB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9E5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endParaRPr lang="en-GB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9E572"/>
                    </a:solidFill>
                  </a:tcPr>
                </a:tc>
              </a:tr>
              <a:tr h="395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105766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5 Money</a:t>
                      </a:r>
                      <a:endParaRPr lang="en-GB" sz="1400" dirty="0">
                        <a:solidFill>
                          <a:srgbClr val="10576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endParaRPr lang="en-GB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.722</a:t>
                      </a:r>
                      <a:endParaRPr lang="en-GB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endParaRPr lang="en-GB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5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105766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6 Trust</a:t>
                      </a:r>
                      <a:endParaRPr lang="en-GB" sz="1400" dirty="0">
                        <a:solidFill>
                          <a:srgbClr val="10576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endParaRPr lang="en-GB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.662</a:t>
                      </a:r>
                      <a:endParaRPr lang="en-GB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endParaRPr lang="en-GB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5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105766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7 </a:t>
                      </a:r>
                      <a:r>
                        <a:rPr lang="en-GB" sz="1400" dirty="0" err="1" smtClean="0">
                          <a:solidFill>
                            <a:srgbClr val="105766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Accomodation</a:t>
                      </a:r>
                      <a:endParaRPr lang="en-GB" sz="1400" dirty="0">
                        <a:solidFill>
                          <a:srgbClr val="10576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endParaRPr lang="en-GB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.659</a:t>
                      </a:r>
                      <a:endParaRPr lang="en-GB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endParaRPr lang="en-GB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0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105766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8 Activities </a:t>
                      </a:r>
                      <a:r>
                        <a:rPr lang="en-GB" sz="1400" dirty="0">
                          <a:solidFill>
                            <a:srgbClr val="105766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of </a:t>
                      </a:r>
                      <a:r>
                        <a:rPr lang="en-GB" sz="1400" dirty="0" smtClean="0">
                          <a:solidFill>
                            <a:srgbClr val="105766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daily</a:t>
                      </a:r>
                      <a:r>
                        <a:rPr lang="en-GB" sz="1400" baseline="0" dirty="0" smtClean="0">
                          <a:solidFill>
                            <a:srgbClr val="105766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rgbClr val="105766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living</a:t>
                      </a:r>
                      <a:endParaRPr lang="en-GB" sz="1400" dirty="0">
                        <a:solidFill>
                          <a:srgbClr val="10576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endParaRPr lang="en-GB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.595</a:t>
                      </a:r>
                      <a:endParaRPr lang="en-GB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endParaRPr lang="en-GB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5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105766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9 Criminal </a:t>
                      </a:r>
                      <a:r>
                        <a:rPr lang="en-GB" sz="1400" dirty="0">
                          <a:solidFill>
                            <a:srgbClr val="105766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activity</a:t>
                      </a:r>
                      <a:endParaRPr lang="en-GB" sz="1400" dirty="0">
                        <a:solidFill>
                          <a:srgbClr val="10576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A6A6A6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.501</a:t>
                      </a:r>
                      <a:endParaRPr lang="en-GB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.541</a:t>
                      </a:r>
                      <a:endParaRPr lang="en-GB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endParaRPr lang="en-GB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5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105766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10 Optimism</a:t>
                      </a:r>
                      <a:endParaRPr lang="en-GB" sz="1400" dirty="0">
                        <a:solidFill>
                          <a:srgbClr val="10576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endParaRPr lang="en-GB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endParaRPr lang="en-GB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.797</a:t>
                      </a:r>
                      <a:endParaRPr lang="en-GB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5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105766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11 Self </a:t>
                      </a:r>
                      <a:r>
                        <a:rPr lang="en-GB" sz="1400" dirty="0">
                          <a:solidFill>
                            <a:srgbClr val="105766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esteem</a:t>
                      </a:r>
                      <a:endParaRPr lang="en-GB" sz="1400" dirty="0">
                        <a:solidFill>
                          <a:srgbClr val="10576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endParaRPr lang="en-GB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endParaRPr lang="en-GB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.701</a:t>
                      </a:r>
                      <a:endParaRPr lang="en-GB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5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105766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12 Confidence</a:t>
                      </a:r>
                      <a:endParaRPr lang="en-GB" sz="1400" dirty="0">
                        <a:solidFill>
                          <a:srgbClr val="105766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endParaRPr lang="en-GB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 </a:t>
                      </a:r>
                      <a:endParaRPr lang="en-GB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.659</a:t>
                      </a:r>
                      <a:endParaRPr lang="en-GB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4552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154151"/>
              </p:ext>
            </p:extLst>
          </p:nvPr>
        </p:nvGraphicFramePr>
        <p:xfrm>
          <a:off x="1143000" y="3340100"/>
          <a:ext cx="6858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Document" r:id="rId4" imgW="6858000" imgH="177800" progId="Word.Document.12">
                  <p:embed/>
                </p:oleObj>
              </mc:Choice>
              <mc:Fallback>
                <p:oleObj name="Document" r:id="rId4" imgW="68580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3340100"/>
                        <a:ext cx="68580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5576" y="764704"/>
            <a:ext cx="41044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EC767C"/>
                </a:solidFill>
              </a:rPr>
              <a:t>‘Abstinence’ subscale</a:t>
            </a:r>
          </a:p>
          <a:p>
            <a:endParaRPr lang="en-GB" sz="2400" dirty="0" smtClean="0">
              <a:solidFill>
                <a:srgbClr val="105766"/>
              </a:solidFill>
            </a:endParaRPr>
          </a:p>
          <a:p>
            <a:r>
              <a:rPr lang="en-GB" sz="1800" dirty="0">
                <a:solidFill>
                  <a:srgbClr val="105766"/>
                </a:solidFill>
              </a:rPr>
              <a:t>In the last month have you…</a:t>
            </a:r>
          </a:p>
          <a:p>
            <a:endParaRPr lang="en-GB" sz="1800" dirty="0">
              <a:solidFill>
                <a:srgbClr val="105766"/>
              </a:solidFill>
            </a:endParaRPr>
          </a:p>
          <a:p>
            <a:r>
              <a:rPr lang="en-GB" sz="1800" dirty="0" smtClean="0">
                <a:solidFill>
                  <a:srgbClr val="105766"/>
                </a:solidFill>
              </a:rPr>
              <a:t>… </a:t>
            </a:r>
            <a:r>
              <a:rPr lang="en-GB" sz="1800" dirty="0">
                <a:solidFill>
                  <a:srgbClr val="105766"/>
                </a:solidFill>
              </a:rPr>
              <a:t>been mixing with people who are problem drinkers/drug users</a:t>
            </a:r>
            <a:r>
              <a:rPr lang="en-GB" sz="1800" dirty="0" smtClean="0">
                <a:solidFill>
                  <a:srgbClr val="105766"/>
                </a:solidFill>
              </a:rPr>
              <a:t>?</a:t>
            </a:r>
          </a:p>
          <a:p>
            <a:endParaRPr lang="en-GB" sz="1800" dirty="0" smtClean="0">
              <a:solidFill>
                <a:srgbClr val="105766"/>
              </a:solidFill>
            </a:endParaRPr>
          </a:p>
          <a:p>
            <a:r>
              <a:rPr lang="en-GB" sz="1800" dirty="0">
                <a:solidFill>
                  <a:srgbClr val="105766"/>
                </a:solidFill>
              </a:rPr>
              <a:t>…taken prescribed drugs that have a psychoactive effect? </a:t>
            </a:r>
            <a:endParaRPr lang="en-GB" sz="1800" dirty="0" smtClean="0">
              <a:solidFill>
                <a:srgbClr val="105766"/>
              </a:solidFill>
            </a:endParaRPr>
          </a:p>
          <a:p>
            <a:endParaRPr lang="en-GB" sz="1800" dirty="0">
              <a:solidFill>
                <a:srgbClr val="105766"/>
              </a:solidFill>
            </a:endParaRPr>
          </a:p>
          <a:p>
            <a:r>
              <a:rPr lang="en-GB" sz="1800" dirty="0">
                <a:solidFill>
                  <a:srgbClr val="105766"/>
                </a:solidFill>
              </a:rPr>
              <a:t>…been abstinent from alcohol and other drugs? </a:t>
            </a:r>
            <a:endParaRPr lang="en-GB" sz="1800" dirty="0" smtClean="0">
              <a:solidFill>
                <a:srgbClr val="105766"/>
              </a:solidFill>
            </a:endParaRPr>
          </a:p>
          <a:p>
            <a:endParaRPr lang="en-GB" sz="1800" dirty="0">
              <a:solidFill>
                <a:srgbClr val="105766"/>
              </a:solidFill>
            </a:endParaRPr>
          </a:p>
          <a:p>
            <a:r>
              <a:rPr lang="en-GB" sz="1800" dirty="0">
                <a:solidFill>
                  <a:srgbClr val="105766"/>
                </a:solidFill>
              </a:rPr>
              <a:t>… been friends with people who do not drink or take drugs? </a:t>
            </a:r>
            <a:endParaRPr lang="en-US" sz="1800" dirty="0">
              <a:solidFill>
                <a:srgbClr val="1057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60" y="764704"/>
            <a:ext cx="2323728" cy="29394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5445224"/>
            <a:ext cx="3178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not at all – rarely – often – all the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time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3717032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800" dirty="0" smtClean="0">
                <a:solidFill>
                  <a:srgbClr val="EC767C"/>
                </a:solidFill>
              </a:rPr>
              <a:t>Alternative to asking about consumption?</a:t>
            </a:r>
          </a:p>
          <a:p>
            <a:pPr marL="285750" indent="-285750">
              <a:buFont typeface="Wingdings" charset="2"/>
              <a:buChar char="§"/>
            </a:pPr>
            <a:endParaRPr lang="en-US" sz="1800" dirty="0" smtClean="0">
              <a:solidFill>
                <a:srgbClr val="EC767C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800" dirty="0" smtClean="0">
                <a:solidFill>
                  <a:srgbClr val="EC767C"/>
                </a:solidFill>
              </a:rPr>
              <a:t>Abstinence controvertial</a:t>
            </a:r>
            <a:r>
              <a:rPr lang="en-US" sz="1800" dirty="0">
                <a:solidFill>
                  <a:srgbClr val="EC767C"/>
                </a:solidFill>
              </a:rPr>
              <a:t>:</a:t>
            </a:r>
            <a:r>
              <a:rPr lang="en-US" sz="1800" dirty="0" smtClean="0">
                <a:solidFill>
                  <a:srgbClr val="EC767C"/>
                </a:solidFill>
              </a:rPr>
              <a:t>16 possible responses</a:t>
            </a:r>
          </a:p>
          <a:p>
            <a:endParaRPr lang="en-US" sz="1800" dirty="0" smtClean="0">
              <a:solidFill>
                <a:srgbClr val="EC767C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800" dirty="0" smtClean="0">
                <a:solidFill>
                  <a:srgbClr val="EC767C"/>
                </a:solidFill>
              </a:rPr>
              <a:t>No prescription drugs</a:t>
            </a:r>
            <a:endParaRPr lang="en-US" sz="1800" dirty="0">
              <a:solidFill>
                <a:srgbClr val="EC76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289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776144"/>
              </p:ext>
            </p:extLst>
          </p:nvPr>
        </p:nvGraphicFramePr>
        <p:xfrm>
          <a:off x="1143000" y="3340100"/>
          <a:ext cx="6858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Document" r:id="rId4" imgW="6858000" imgH="177800" progId="Word.Document.12">
                  <p:embed/>
                </p:oleObj>
              </mc:Choice>
              <mc:Fallback>
                <p:oleObj name="Document" r:id="rId4" imgW="68580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3340100"/>
                        <a:ext cx="68580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5576" y="692696"/>
            <a:ext cx="4104456" cy="5170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EC767C"/>
                </a:solidFill>
              </a:rPr>
              <a:t>‘Normality’ subscale</a:t>
            </a:r>
          </a:p>
          <a:p>
            <a:endParaRPr lang="en-GB" sz="2400" dirty="0" smtClean="0">
              <a:solidFill>
                <a:srgbClr val="105766"/>
              </a:solidFill>
            </a:endParaRPr>
          </a:p>
          <a:p>
            <a:r>
              <a:rPr lang="en-GB" sz="1800" dirty="0">
                <a:solidFill>
                  <a:srgbClr val="105766"/>
                </a:solidFill>
              </a:rPr>
              <a:t>In the last month have you…</a:t>
            </a:r>
          </a:p>
          <a:p>
            <a:endParaRPr lang="en-GB" sz="1800" dirty="0">
              <a:solidFill>
                <a:srgbClr val="105766"/>
              </a:solidFill>
            </a:endParaRPr>
          </a:p>
          <a:p>
            <a:r>
              <a:rPr lang="en-GB" sz="1800" dirty="0" smtClean="0">
                <a:solidFill>
                  <a:srgbClr val="105766"/>
                </a:solidFill>
              </a:rPr>
              <a:t>… </a:t>
            </a:r>
            <a:r>
              <a:rPr lang="en-GB" sz="1800" dirty="0">
                <a:solidFill>
                  <a:srgbClr val="105766"/>
                </a:solidFill>
              </a:rPr>
              <a:t>had enough money to live reasonably well? </a:t>
            </a:r>
            <a:endParaRPr lang="en-GB" sz="1800" dirty="0" smtClean="0">
              <a:solidFill>
                <a:srgbClr val="105766"/>
              </a:solidFill>
            </a:endParaRPr>
          </a:p>
          <a:p>
            <a:endParaRPr lang="en-GB" sz="1800" dirty="0">
              <a:solidFill>
                <a:srgbClr val="105766"/>
              </a:solidFill>
            </a:endParaRPr>
          </a:p>
          <a:p>
            <a:r>
              <a:rPr lang="en-GB" sz="1800" dirty="0">
                <a:solidFill>
                  <a:srgbClr val="105766"/>
                </a:solidFill>
              </a:rPr>
              <a:t>… found that you are trusted by important people in your life</a:t>
            </a:r>
            <a:r>
              <a:rPr lang="en-GB" sz="1800" dirty="0" smtClean="0">
                <a:solidFill>
                  <a:srgbClr val="105766"/>
                </a:solidFill>
              </a:rPr>
              <a:t>?</a:t>
            </a:r>
          </a:p>
          <a:p>
            <a:endParaRPr lang="en-GB" sz="1800" dirty="0">
              <a:solidFill>
                <a:srgbClr val="105766"/>
              </a:solidFill>
            </a:endParaRPr>
          </a:p>
          <a:p>
            <a:r>
              <a:rPr lang="en-GB" sz="1800" dirty="0">
                <a:solidFill>
                  <a:srgbClr val="105766"/>
                </a:solidFill>
              </a:rPr>
              <a:t>… been living in suitable accommodation? </a:t>
            </a:r>
            <a:endParaRPr lang="en-GB" sz="1800" dirty="0" smtClean="0">
              <a:solidFill>
                <a:srgbClr val="105766"/>
              </a:solidFill>
            </a:endParaRPr>
          </a:p>
          <a:p>
            <a:endParaRPr lang="en-GB" sz="1800" dirty="0">
              <a:solidFill>
                <a:srgbClr val="105766"/>
              </a:solidFill>
            </a:endParaRPr>
          </a:p>
          <a:p>
            <a:r>
              <a:rPr lang="en-GB" sz="1800" dirty="0">
                <a:solidFill>
                  <a:srgbClr val="105766"/>
                </a:solidFill>
              </a:rPr>
              <a:t>… been keeping up with everyday chores and activities? </a:t>
            </a:r>
            <a:endParaRPr lang="en-GB" sz="1800" dirty="0" smtClean="0">
              <a:solidFill>
                <a:srgbClr val="105766"/>
              </a:solidFill>
            </a:endParaRPr>
          </a:p>
          <a:p>
            <a:endParaRPr lang="en-GB" sz="1800" dirty="0">
              <a:solidFill>
                <a:srgbClr val="105766"/>
              </a:solidFill>
            </a:endParaRPr>
          </a:p>
          <a:p>
            <a:r>
              <a:rPr lang="en-GB" sz="1800" dirty="0">
                <a:solidFill>
                  <a:srgbClr val="105766"/>
                </a:solidFill>
              </a:rPr>
              <a:t>… been involved in criminal activities? </a:t>
            </a:r>
            <a:r>
              <a:rPr lang="en-GB" sz="1800" dirty="0" smtClean="0">
                <a:solidFill>
                  <a:srgbClr val="105766"/>
                </a:solidFill>
              </a:rPr>
              <a:t> </a:t>
            </a:r>
            <a:endParaRPr lang="en-US" sz="1800" dirty="0">
              <a:solidFill>
                <a:srgbClr val="1057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60" y="692696"/>
            <a:ext cx="2323728" cy="29394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6021288"/>
            <a:ext cx="3178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ot at all – rarely – often – all the time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3789040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800" dirty="0" smtClean="0">
                <a:solidFill>
                  <a:srgbClr val="EC767C"/>
                </a:solidFill>
              </a:rPr>
              <a:t>Fundamentals of stability</a:t>
            </a:r>
          </a:p>
          <a:p>
            <a:endParaRPr lang="en-US" sz="1800" dirty="0" smtClean="0">
              <a:solidFill>
                <a:srgbClr val="EC767C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800" dirty="0" smtClean="0">
                <a:solidFill>
                  <a:srgbClr val="EC767C"/>
                </a:solidFill>
              </a:rPr>
              <a:t>Trust earned by consistent </a:t>
            </a:r>
            <a:r>
              <a:rPr lang="en-US" sz="1800" dirty="0" err="1" smtClean="0">
                <a:solidFill>
                  <a:srgbClr val="EC767C"/>
                </a:solidFill>
              </a:rPr>
              <a:t>behaviour</a:t>
            </a:r>
            <a:endParaRPr lang="en-US" sz="1800" dirty="0" smtClean="0">
              <a:solidFill>
                <a:srgbClr val="EC767C"/>
              </a:solidFill>
            </a:endParaRPr>
          </a:p>
          <a:p>
            <a:endParaRPr lang="en-US" sz="1800" dirty="0" smtClean="0">
              <a:solidFill>
                <a:srgbClr val="EC767C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800" dirty="0" smtClean="0">
                <a:solidFill>
                  <a:srgbClr val="EC767C"/>
                </a:solidFill>
              </a:rPr>
              <a:t>Chores and activities often not taken up in therapy</a:t>
            </a:r>
            <a:endParaRPr lang="en-US" sz="1800" dirty="0">
              <a:solidFill>
                <a:srgbClr val="EC76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41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776144"/>
              </p:ext>
            </p:extLst>
          </p:nvPr>
        </p:nvGraphicFramePr>
        <p:xfrm>
          <a:off x="1143000" y="3340100"/>
          <a:ext cx="6858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Document" r:id="rId4" imgW="6858000" imgH="177800" progId="Word.Document.12">
                  <p:embed/>
                </p:oleObj>
              </mc:Choice>
              <mc:Fallback>
                <p:oleObj name="Document" r:id="rId4" imgW="68580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3340100"/>
                        <a:ext cx="68580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5576" y="764704"/>
            <a:ext cx="410445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‘Positivity’ subscale</a:t>
            </a:r>
          </a:p>
          <a:p>
            <a:endParaRPr lang="en-GB" sz="2400" dirty="0" smtClean="0">
              <a:solidFill>
                <a:srgbClr val="105766"/>
              </a:solidFill>
            </a:endParaRPr>
          </a:p>
          <a:p>
            <a:r>
              <a:rPr lang="en-GB" sz="1800" dirty="0" smtClean="0">
                <a:solidFill>
                  <a:srgbClr val="105766"/>
                </a:solidFill>
              </a:rPr>
              <a:t>In the last month have you…</a:t>
            </a:r>
          </a:p>
          <a:p>
            <a:endParaRPr lang="en-GB" sz="1800" dirty="0" smtClean="0">
              <a:solidFill>
                <a:srgbClr val="105766"/>
              </a:solidFill>
            </a:endParaRPr>
          </a:p>
          <a:p>
            <a:r>
              <a:rPr lang="en-GB" sz="1800" dirty="0" smtClean="0">
                <a:solidFill>
                  <a:srgbClr val="105766"/>
                </a:solidFill>
              </a:rPr>
              <a:t>…</a:t>
            </a:r>
            <a:r>
              <a:rPr lang="en-GB" sz="1800" dirty="0">
                <a:solidFill>
                  <a:srgbClr val="105766"/>
                </a:solidFill>
              </a:rPr>
              <a:t>had a positive feeling about the future? </a:t>
            </a:r>
            <a:endParaRPr lang="en-GB" sz="1800" dirty="0" smtClean="0">
              <a:solidFill>
                <a:srgbClr val="105766"/>
              </a:solidFill>
            </a:endParaRPr>
          </a:p>
          <a:p>
            <a:endParaRPr lang="en-GB" sz="1800" dirty="0">
              <a:solidFill>
                <a:srgbClr val="105766"/>
              </a:solidFill>
            </a:endParaRPr>
          </a:p>
          <a:p>
            <a:r>
              <a:rPr lang="en-GB" sz="1800" dirty="0">
                <a:solidFill>
                  <a:srgbClr val="105766"/>
                </a:solidFill>
              </a:rPr>
              <a:t>…felt generally good about yourself</a:t>
            </a:r>
            <a:r>
              <a:rPr lang="en-GB" sz="1800" dirty="0" smtClean="0">
                <a:solidFill>
                  <a:srgbClr val="105766"/>
                </a:solidFill>
              </a:rPr>
              <a:t>?</a:t>
            </a:r>
          </a:p>
          <a:p>
            <a:endParaRPr lang="en-GB" sz="1800" dirty="0">
              <a:solidFill>
                <a:srgbClr val="105766"/>
              </a:solidFill>
            </a:endParaRPr>
          </a:p>
          <a:p>
            <a:r>
              <a:rPr lang="en-GB" sz="1800" dirty="0">
                <a:solidFill>
                  <a:srgbClr val="105766"/>
                </a:solidFill>
              </a:rPr>
              <a:t>…had confidence to deal with situations where you might drink or take drugs?</a:t>
            </a:r>
          </a:p>
          <a:p>
            <a:r>
              <a:rPr lang="en-GB" sz="1800" dirty="0" smtClean="0"/>
              <a:t> 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44" y="764704"/>
            <a:ext cx="2251720" cy="2848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4437112"/>
            <a:ext cx="3178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not at all – rarely – often – all the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time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717032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800" dirty="0" smtClean="0">
                <a:solidFill>
                  <a:srgbClr val="EC767C"/>
                </a:solidFill>
              </a:rPr>
              <a:t>Action stage of change</a:t>
            </a:r>
          </a:p>
          <a:p>
            <a:endParaRPr lang="en-US" sz="1800" dirty="0" smtClean="0">
              <a:solidFill>
                <a:srgbClr val="EC767C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800" dirty="0" smtClean="0">
                <a:solidFill>
                  <a:srgbClr val="EC767C"/>
                </a:solidFill>
              </a:rPr>
              <a:t>Possible deep seated problems – ‘dual diagnosis’</a:t>
            </a:r>
          </a:p>
          <a:p>
            <a:endParaRPr lang="en-US" sz="1800" dirty="0" smtClean="0">
              <a:solidFill>
                <a:srgbClr val="EC767C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800" dirty="0" smtClean="0">
                <a:solidFill>
                  <a:srgbClr val="EC767C"/>
                </a:solidFill>
              </a:rPr>
              <a:t>Rehearsed coping strategies</a:t>
            </a:r>
            <a:endParaRPr lang="en-US" sz="1800" dirty="0">
              <a:solidFill>
                <a:srgbClr val="EC76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41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0" y="908720"/>
            <a:ext cx="3235970" cy="4752528"/>
          </a:xfrm>
        </p:spPr>
        <p:txBody>
          <a:bodyPr/>
          <a:lstStyle/>
          <a:p>
            <a:r>
              <a:rPr lang="en-US" dirty="0" smtClean="0">
                <a:solidFill>
                  <a:srgbClr val="1FAECD"/>
                </a:solidFill>
              </a:rPr>
              <a:t>Phase 2</a:t>
            </a:r>
            <a:br>
              <a:rPr lang="en-US" dirty="0" smtClean="0">
                <a:solidFill>
                  <a:srgbClr val="1FAECD"/>
                </a:solidFill>
              </a:rPr>
            </a:b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A brief Addiction Recovery Questionnaire derived from views of service users and concerned others</a:t>
            </a:r>
            <a:br>
              <a:rPr lang="en-US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sz="1600" b="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16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veson</a:t>
            </a:r>
            <a:r>
              <a:rPr lang="en-US" sz="16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-Brown &amp; Raistrick (2015) Drugs</a:t>
            </a:r>
            <a:r>
              <a:rPr lang="en-US" sz="1600" b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education, prevention and </a:t>
            </a:r>
            <a:r>
              <a:rPr lang="en-US" sz="16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policy (in press) </a:t>
            </a:r>
            <a:endParaRPr lang="en-US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8"/>
            <a:ext cx="4080654" cy="52565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568" y="602128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800" dirty="0" smtClean="0">
                <a:solidFill>
                  <a:srgbClr val="EC767C"/>
                </a:solidFill>
              </a:rPr>
              <a:t>DOI</a:t>
            </a:r>
            <a:r>
              <a:rPr lang="ro-RO" sz="1800" dirty="0">
                <a:solidFill>
                  <a:srgbClr val="EC767C"/>
                </a:solidFill>
              </a:rPr>
              <a:t> </a:t>
            </a:r>
            <a:r>
              <a:rPr lang="ro-RO" sz="1800" dirty="0" smtClean="0">
                <a:solidFill>
                  <a:srgbClr val="EC767C"/>
                </a:solidFill>
              </a:rPr>
              <a:t>10.3109</a:t>
            </a:r>
            <a:r>
              <a:rPr lang="ro-RO" sz="1800" dirty="0">
                <a:solidFill>
                  <a:srgbClr val="EC767C"/>
                </a:solidFill>
              </a:rPr>
              <a:t>/09687637.2015.1087968 </a:t>
            </a:r>
            <a:endParaRPr lang="en-US" sz="1800" dirty="0">
              <a:solidFill>
                <a:srgbClr val="EC76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529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64088" y="620688"/>
            <a:ext cx="3168352" cy="3096343"/>
          </a:xfrm>
        </p:spPr>
        <p:txBody>
          <a:bodyPr/>
          <a:lstStyle/>
          <a:p>
            <a:pPr algn="l"/>
            <a:r>
              <a:rPr lang="en-GB" sz="3600" dirty="0" smtClean="0">
                <a:solidFill>
                  <a:srgbClr val="000099"/>
                </a:solidFill>
              </a:rPr>
              <a:t>Published research on outcome measures since 1983</a:t>
            </a:r>
            <a:r>
              <a:rPr lang="en-GB" sz="2400" dirty="0" smtClean="0">
                <a:solidFill>
                  <a:srgbClr val="006699"/>
                </a:solidFill>
              </a:rPr>
              <a:t/>
            </a:r>
            <a:br>
              <a:rPr lang="en-GB" sz="2400" dirty="0" smtClean="0">
                <a:solidFill>
                  <a:srgbClr val="006699"/>
                </a:solidFill>
              </a:rPr>
            </a:br>
            <a:endParaRPr lang="en-GB" sz="2400" dirty="0" smtClean="0">
              <a:solidFill>
                <a:srgbClr val="006699"/>
              </a:solidFill>
            </a:endParaRPr>
          </a:p>
        </p:txBody>
      </p:sp>
      <p:pic>
        <p:nvPicPr>
          <p:cNvPr id="2" name="Picture 1" descr="Gillian on bea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4499992" cy="33749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4437112"/>
            <a:ext cx="61794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Developed a package called RESULT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ccessible soon on our website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 descr="Logo yellow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37112"/>
            <a:ext cx="1781598" cy="148478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2880246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Conclusion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348880"/>
            <a:ext cx="7772400" cy="3392016"/>
          </a:xfrm>
        </p:spPr>
        <p:txBody>
          <a:bodyPr/>
          <a:lstStyle/>
          <a:p>
            <a:pPr marL="457200" indent="-457200">
              <a:buFont typeface="+mj-ea"/>
              <a:buAutoNum type="circleNumDbPlain"/>
            </a:pPr>
            <a:r>
              <a:rPr lang="en-US" dirty="0" smtClean="0">
                <a:solidFill>
                  <a:srgbClr val="105766"/>
                </a:solidFill>
              </a:rPr>
              <a:t>The Addiction Recovery Questionnaire was developed from service user views and refinements</a:t>
            </a:r>
          </a:p>
          <a:p>
            <a:pPr marL="0" indent="0">
              <a:buNone/>
            </a:pPr>
            <a:endParaRPr lang="en-US" sz="800" dirty="0" smtClean="0">
              <a:solidFill>
                <a:srgbClr val="105766"/>
              </a:solidFill>
            </a:endParaRPr>
          </a:p>
          <a:p>
            <a:pPr marL="457200" indent="-457200">
              <a:buFont typeface="+mj-ea"/>
              <a:buAutoNum type="circleNumDbPlain"/>
            </a:pPr>
            <a:r>
              <a:rPr lang="en-US" dirty="0" smtClean="0">
                <a:solidFill>
                  <a:srgbClr val="105766"/>
                </a:solidFill>
              </a:rPr>
              <a:t>High face validity gives meaning across different stakeholder </a:t>
            </a:r>
            <a:r>
              <a:rPr lang="en-US" dirty="0">
                <a:solidFill>
                  <a:srgbClr val="105766"/>
                </a:solidFill>
              </a:rPr>
              <a:t>groups and suitable </a:t>
            </a:r>
            <a:r>
              <a:rPr lang="en-US" dirty="0" smtClean="0">
                <a:solidFill>
                  <a:srgbClr val="105766"/>
                </a:solidFill>
              </a:rPr>
              <a:t>for routine </a:t>
            </a:r>
            <a:r>
              <a:rPr lang="en-US" dirty="0">
                <a:solidFill>
                  <a:srgbClr val="105766"/>
                </a:solidFill>
              </a:rPr>
              <a:t>practice</a:t>
            </a:r>
            <a:endParaRPr lang="en-US" dirty="0" smtClean="0">
              <a:solidFill>
                <a:srgbClr val="105766"/>
              </a:solidFill>
            </a:endParaRPr>
          </a:p>
          <a:p>
            <a:pPr marL="0" indent="0">
              <a:buNone/>
            </a:pPr>
            <a:endParaRPr lang="en-US" sz="800" dirty="0" smtClean="0">
              <a:solidFill>
                <a:srgbClr val="105766"/>
              </a:solidFill>
            </a:endParaRPr>
          </a:p>
          <a:p>
            <a:pPr marL="0" indent="0">
              <a:buNone/>
            </a:pPr>
            <a:endParaRPr lang="en-US" sz="800" dirty="0" smtClean="0">
              <a:solidFill>
                <a:srgbClr val="105766"/>
              </a:solidFill>
            </a:endParaRPr>
          </a:p>
          <a:p>
            <a:pPr marL="457200" indent="-457200">
              <a:buFont typeface="+mj-ea"/>
              <a:buAutoNum type="circleNumDbPlain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big question??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Could a recovery scale replace assessment scales?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 descr="Logo yellow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4664"/>
            <a:ext cx="1781598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161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7772400" cy="72005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Recent References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7772400" cy="4968552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 err="1">
                <a:solidFill>
                  <a:srgbClr val="105766"/>
                </a:solidFill>
              </a:rPr>
              <a:t>Iveson</a:t>
            </a:r>
            <a:r>
              <a:rPr lang="en-GB" sz="1400" dirty="0">
                <a:solidFill>
                  <a:srgbClr val="105766"/>
                </a:solidFill>
              </a:rPr>
              <a:t>-Brown, K. and Raistrick, D (2015) A Brief Addiction Recovery Questionnaire derived from the views of service users and concerned others. Drugs: Education, Prevention, and Policy</a:t>
            </a:r>
          </a:p>
          <a:p>
            <a:pPr marL="0" indent="0">
              <a:buNone/>
            </a:pPr>
            <a:r>
              <a:rPr lang="en-GB" sz="1400" u="sng" dirty="0" err="1">
                <a:solidFill>
                  <a:srgbClr val="105766"/>
                </a:solidFill>
              </a:rPr>
              <a:t>doi</a:t>
            </a:r>
            <a:r>
              <a:rPr lang="en-GB" sz="1400" u="sng" dirty="0">
                <a:solidFill>
                  <a:srgbClr val="105766"/>
                </a:solidFill>
              </a:rPr>
              <a:t>: 10.3109/09687637.2015.1087968</a:t>
            </a:r>
            <a:r>
              <a:rPr lang="en-GB" sz="1400" dirty="0">
                <a:solidFill>
                  <a:srgbClr val="105766"/>
                </a:solidFill>
              </a:rPr>
              <a:t> </a:t>
            </a:r>
            <a:endParaRPr lang="en-GB" sz="1400" dirty="0" smtClean="0">
              <a:solidFill>
                <a:srgbClr val="105766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rgbClr val="105766"/>
              </a:solidFill>
            </a:endParaRPr>
          </a:p>
          <a:p>
            <a:pPr marL="0" indent="0">
              <a:buNone/>
            </a:pPr>
            <a:r>
              <a:rPr lang="en-GB" sz="1400" dirty="0" err="1">
                <a:solidFill>
                  <a:srgbClr val="105766"/>
                </a:solidFill>
              </a:rPr>
              <a:t>Fairhurst</a:t>
            </a:r>
            <a:r>
              <a:rPr lang="en-GB" sz="1400" dirty="0">
                <a:solidFill>
                  <a:srgbClr val="105766"/>
                </a:solidFill>
              </a:rPr>
              <a:t>, CM; </a:t>
            </a:r>
            <a:r>
              <a:rPr lang="en-GB" sz="1400" dirty="0" err="1">
                <a:solidFill>
                  <a:srgbClr val="105766"/>
                </a:solidFill>
              </a:rPr>
              <a:t>Böhnke</a:t>
            </a:r>
            <a:r>
              <a:rPr lang="en-GB" sz="1400" dirty="0">
                <a:solidFill>
                  <a:srgbClr val="105766"/>
                </a:solidFill>
              </a:rPr>
              <a:t>, JR; Gabe, R; </a:t>
            </a:r>
            <a:r>
              <a:rPr lang="en-GB" sz="1400" dirty="0" err="1">
                <a:solidFill>
                  <a:srgbClr val="105766"/>
                </a:solidFill>
              </a:rPr>
              <a:t>Croudace</a:t>
            </a:r>
            <a:r>
              <a:rPr lang="en-GB" sz="1400" dirty="0">
                <a:solidFill>
                  <a:srgbClr val="105766"/>
                </a:solidFill>
              </a:rPr>
              <a:t>, TJ; </a:t>
            </a:r>
            <a:r>
              <a:rPr lang="en-GB" sz="1400" dirty="0" err="1">
                <a:solidFill>
                  <a:srgbClr val="105766"/>
                </a:solidFill>
              </a:rPr>
              <a:t>Tober</a:t>
            </a:r>
            <a:r>
              <a:rPr lang="en-GB" sz="1400" dirty="0">
                <a:solidFill>
                  <a:srgbClr val="105766"/>
                </a:solidFill>
              </a:rPr>
              <a:t>, G; Raistrick, D (2014) Factor analysis of treatment outcomes from a UK specialist addiction service: relationship between the Leeds Dependence Questionnaire, Social Satisfaction Questionnaire and CORE-10. </a:t>
            </a:r>
            <a:r>
              <a:rPr lang="en-GB" sz="1400" i="1" dirty="0">
                <a:solidFill>
                  <a:srgbClr val="105766"/>
                </a:solidFill>
              </a:rPr>
              <a:t>Drug and Alcohol Review</a:t>
            </a:r>
            <a:r>
              <a:rPr lang="en-GB" sz="1400" dirty="0">
                <a:solidFill>
                  <a:srgbClr val="105766"/>
                </a:solidFill>
              </a:rPr>
              <a:t>. 33(6) 643-650</a:t>
            </a:r>
            <a:r>
              <a:rPr lang="en-GB" sz="1400" dirty="0" smtClean="0">
                <a:solidFill>
                  <a:srgbClr val="105766"/>
                </a:solidFill>
              </a:rPr>
              <a:t>.</a:t>
            </a:r>
          </a:p>
          <a:p>
            <a:pPr marL="0" indent="0">
              <a:buNone/>
            </a:pPr>
            <a:endParaRPr lang="en-GB" sz="1400" dirty="0">
              <a:solidFill>
                <a:srgbClr val="105766"/>
              </a:solidFill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105766"/>
                </a:solidFill>
              </a:rPr>
              <a:t>Thurgood, S., Crosby, H.F., Raistrick, D., &amp; </a:t>
            </a:r>
            <a:r>
              <a:rPr lang="en-GB" sz="1400" dirty="0" err="1">
                <a:solidFill>
                  <a:srgbClr val="105766"/>
                </a:solidFill>
              </a:rPr>
              <a:t>Tober</a:t>
            </a:r>
            <a:r>
              <a:rPr lang="en-GB" sz="1400" dirty="0">
                <a:solidFill>
                  <a:srgbClr val="105766"/>
                </a:solidFill>
              </a:rPr>
              <a:t>, G. (2014) Service user, family and friends’ views on the meaning of a ‘good outcome’ of treatment for an addiction problem. </a:t>
            </a:r>
            <a:r>
              <a:rPr lang="en-GB" sz="1400" i="1" dirty="0">
                <a:solidFill>
                  <a:srgbClr val="105766"/>
                </a:solidFill>
              </a:rPr>
              <a:t>Drugs: Education, Prevention and Policy</a:t>
            </a:r>
            <a:r>
              <a:rPr lang="en-GB" sz="1400" dirty="0">
                <a:solidFill>
                  <a:srgbClr val="105766"/>
                </a:solidFill>
              </a:rPr>
              <a:t>. 21(4) 324-332</a:t>
            </a:r>
            <a:r>
              <a:rPr lang="en-GB" sz="1400" dirty="0" smtClean="0">
                <a:solidFill>
                  <a:srgbClr val="105766"/>
                </a:solidFill>
              </a:rPr>
              <a:t>.</a:t>
            </a:r>
          </a:p>
          <a:p>
            <a:pPr marL="0" indent="0">
              <a:buNone/>
            </a:pPr>
            <a:endParaRPr lang="en-GB" sz="1400" dirty="0">
              <a:solidFill>
                <a:srgbClr val="105766"/>
              </a:solidFill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105766"/>
                </a:solidFill>
              </a:rPr>
              <a:t>Raistrick, D., </a:t>
            </a:r>
            <a:r>
              <a:rPr lang="en-GB" sz="1400" dirty="0" err="1">
                <a:solidFill>
                  <a:srgbClr val="105766"/>
                </a:solidFill>
              </a:rPr>
              <a:t>Tober</a:t>
            </a:r>
            <a:r>
              <a:rPr lang="en-GB" sz="1400" dirty="0">
                <a:solidFill>
                  <a:srgbClr val="105766"/>
                </a:solidFill>
              </a:rPr>
              <a:t>, G., </a:t>
            </a:r>
            <a:r>
              <a:rPr lang="en-GB" sz="1400" dirty="0" err="1">
                <a:solidFill>
                  <a:srgbClr val="105766"/>
                </a:solidFill>
              </a:rPr>
              <a:t>Sweetman</a:t>
            </a:r>
            <a:r>
              <a:rPr lang="en-GB" sz="1400" dirty="0">
                <a:solidFill>
                  <a:srgbClr val="105766"/>
                </a:solidFill>
              </a:rPr>
              <a:t>, J., </a:t>
            </a:r>
            <a:r>
              <a:rPr lang="en-GB" sz="1400" dirty="0" err="1">
                <a:solidFill>
                  <a:srgbClr val="105766"/>
                </a:solidFill>
              </a:rPr>
              <a:t>Unsworth</a:t>
            </a:r>
            <a:r>
              <a:rPr lang="en-GB" sz="1400" dirty="0">
                <a:solidFill>
                  <a:srgbClr val="105766"/>
                </a:solidFill>
              </a:rPr>
              <a:t>, S., Crosby, H., &amp; Evans, T. (2014). Measuring clinically significant outcomes – LDQ, CORE-10, and SSQ as dimension measures of addiction. </a:t>
            </a:r>
            <a:r>
              <a:rPr lang="en-GB" sz="1400" i="1" dirty="0">
                <a:solidFill>
                  <a:srgbClr val="105766"/>
                </a:solidFill>
              </a:rPr>
              <a:t>The Psychiatrist</a:t>
            </a:r>
            <a:r>
              <a:rPr lang="en-GB" sz="1400" dirty="0">
                <a:solidFill>
                  <a:srgbClr val="105766"/>
                </a:solidFill>
              </a:rPr>
              <a:t>, 38: 112-115.</a:t>
            </a:r>
          </a:p>
          <a:p>
            <a:pPr marL="0" indent="0">
              <a:buNone/>
            </a:pPr>
            <a:endParaRPr lang="en-GB" sz="1400" dirty="0" smtClean="0">
              <a:solidFill>
                <a:srgbClr val="105766"/>
              </a:solidFill>
            </a:endParaRPr>
          </a:p>
          <a:p>
            <a:pPr marL="0" indent="0">
              <a:buNone/>
            </a:pPr>
            <a:r>
              <a:rPr lang="en-GB" sz="1400" dirty="0" err="1">
                <a:solidFill>
                  <a:srgbClr val="105766"/>
                </a:solidFill>
              </a:rPr>
              <a:t>Tober</a:t>
            </a:r>
            <a:r>
              <a:rPr lang="en-GB" sz="1400" dirty="0">
                <a:solidFill>
                  <a:srgbClr val="105766"/>
                </a:solidFill>
              </a:rPr>
              <a:t> G. W. (2000) The nature and measurement of change in substance dependence, (University of Leeds, Unpublished PhD thesis).</a:t>
            </a:r>
          </a:p>
          <a:p>
            <a:pPr marL="0" indent="0">
              <a:buNone/>
            </a:pPr>
            <a:endParaRPr lang="en-GB" sz="1400" dirty="0">
              <a:solidFill>
                <a:srgbClr val="105766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rgbClr val="105766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1057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660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7" name="Rectangle 13"/>
          <p:cNvSpPr>
            <a:spLocks noGrp="1" noChangeArrowheads="1"/>
          </p:cNvSpPr>
          <p:nvPr>
            <p:ph type="title"/>
          </p:nvPr>
        </p:nvSpPr>
        <p:spPr>
          <a:xfrm>
            <a:off x="755650" y="620713"/>
            <a:ext cx="7772400" cy="80327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2">
                    <a:lumMod val="25000"/>
                  </a:schemeClr>
                </a:solidFill>
              </a:rPr>
              <a:t>Dimensions of Addiction</a:t>
            </a:r>
            <a:br>
              <a:rPr lang="en-GB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en-GB" sz="2000" dirty="0" smtClean="0">
                <a:solidFill>
                  <a:schemeClr val="tx2">
                    <a:lumMod val="25000"/>
                  </a:schemeClr>
                </a:solidFill>
              </a:rPr>
              <a:t>our understanding in 1980</a:t>
            </a:r>
            <a:endParaRPr lang="en-GB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111618" name="Diagram 5"/>
          <p:cNvGrpSpPr>
            <a:grpSpLocks/>
          </p:cNvGrpSpPr>
          <p:nvPr/>
        </p:nvGrpSpPr>
        <p:grpSpPr bwMode="auto">
          <a:xfrm>
            <a:off x="755650" y="1628775"/>
            <a:ext cx="7772400" cy="4114800"/>
            <a:chOff x="410" y="838"/>
            <a:chExt cx="4896" cy="2592"/>
          </a:xfrm>
        </p:grpSpPr>
        <p:sp>
          <p:nvSpPr>
            <p:cNvPr id="111619" name="AutoShape 4"/>
            <p:cNvSpPr>
              <a:spLocks noChangeAspect="1" noChangeArrowheads="1" noTextEdit="1"/>
            </p:cNvSpPr>
            <p:nvPr/>
          </p:nvSpPr>
          <p:spPr bwMode="auto">
            <a:xfrm>
              <a:off x="410" y="838"/>
              <a:ext cx="4896" cy="2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20" name="_s111620"/>
            <p:cNvSpPr>
              <a:spLocks noChangeArrowheads="1" noTextEdit="1"/>
            </p:cNvSpPr>
            <p:nvPr/>
          </p:nvSpPr>
          <p:spPr bwMode="auto">
            <a:xfrm>
              <a:off x="2372" y="1278"/>
              <a:ext cx="972" cy="97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69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21" name="_s111621"/>
            <p:cNvSpPr>
              <a:spLocks noChangeArrowheads="1"/>
            </p:cNvSpPr>
            <p:nvPr/>
          </p:nvSpPr>
          <p:spPr bwMode="auto">
            <a:xfrm>
              <a:off x="1725" y="938"/>
              <a:ext cx="2268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ea typeface="ＭＳ Ｐゴシック" charset="0"/>
                </a:rPr>
                <a:t>psychological well </a:t>
              </a:r>
              <a:r>
                <a:rPr kumimoji="0" lang="en-GB" sz="18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ea typeface="ＭＳ Ｐゴシック" charset="0"/>
                </a:rPr>
                <a:t>being - CORE</a:t>
              </a:r>
              <a:endParaRPr kumimoji="0" lang="en-GB" sz="18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11622" name="_s111622"/>
            <p:cNvSpPr>
              <a:spLocks noChangeArrowheads="1" noTextEdit="1"/>
            </p:cNvSpPr>
            <p:nvPr/>
          </p:nvSpPr>
          <p:spPr bwMode="auto">
            <a:xfrm>
              <a:off x="2742" y="1648"/>
              <a:ext cx="972" cy="972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69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23" name="_s111623"/>
            <p:cNvSpPr>
              <a:spLocks noChangeArrowheads="1"/>
            </p:cNvSpPr>
            <p:nvPr/>
          </p:nvSpPr>
          <p:spPr bwMode="auto">
            <a:xfrm>
              <a:off x="3811" y="2013"/>
              <a:ext cx="1407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ea typeface="ＭＳ Ｐゴシック" charset="0"/>
                </a:rPr>
                <a:t>Dependence - LDQ</a:t>
              </a:r>
              <a:endParaRPr kumimoji="0" lang="en-GB" sz="18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11624" name="_s111624"/>
            <p:cNvSpPr>
              <a:spLocks noChangeArrowheads="1" noTextEdit="1"/>
            </p:cNvSpPr>
            <p:nvPr/>
          </p:nvSpPr>
          <p:spPr bwMode="auto">
            <a:xfrm>
              <a:off x="2372" y="2018"/>
              <a:ext cx="972" cy="972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4669">
              <a:solidFill>
                <a:schemeClr val="fol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25" name="_s111625"/>
            <p:cNvSpPr>
              <a:spLocks noChangeArrowheads="1"/>
            </p:cNvSpPr>
            <p:nvPr/>
          </p:nvSpPr>
          <p:spPr bwMode="auto">
            <a:xfrm>
              <a:off x="2043" y="3087"/>
              <a:ext cx="1633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ea typeface="ＭＳ Ｐゴシック" charset="0"/>
                </a:rPr>
                <a:t>social well </a:t>
              </a:r>
              <a:r>
                <a:rPr kumimoji="0" lang="en-GB" sz="18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ea typeface="ＭＳ Ｐゴシック" charset="0"/>
                </a:rPr>
                <a:t>being - SSQ </a:t>
              </a:r>
              <a:endParaRPr kumimoji="0" lang="en-GB" sz="18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11626" name="_s111626"/>
            <p:cNvSpPr>
              <a:spLocks noChangeArrowheads="1" noTextEdit="1"/>
            </p:cNvSpPr>
            <p:nvPr/>
          </p:nvSpPr>
          <p:spPr bwMode="auto">
            <a:xfrm>
              <a:off x="2002" y="1648"/>
              <a:ext cx="972" cy="972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  <a:ln w="4669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27" name="_s111627"/>
            <p:cNvSpPr>
              <a:spLocks noChangeArrowheads="1"/>
            </p:cNvSpPr>
            <p:nvPr/>
          </p:nvSpPr>
          <p:spPr bwMode="auto">
            <a:xfrm>
              <a:off x="591" y="1972"/>
              <a:ext cx="1314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ea typeface="ＭＳ Ｐゴシック" charset="0"/>
                </a:rPr>
                <a:t>substance </a:t>
              </a:r>
              <a:r>
                <a:rPr kumimoji="0" lang="en-GB" sz="18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ea typeface="ＭＳ Ｐゴシック" charset="0"/>
                </a:rPr>
                <a:t>use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ea typeface="ＭＳ Ｐゴシック" charset="0"/>
                </a:rPr>
                <a:t>AUDIT/ASSIST C</a:t>
              </a:r>
              <a:endParaRPr kumimoji="0" lang="en-GB" sz="18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9512" y="6021288"/>
            <a:ext cx="872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105766"/>
                </a:solidFill>
              </a:rPr>
              <a:t>Criteria for scales: universality – psychometrics – plain language – change measure</a:t>
            </a:r>
            <a:endParaRPr lang="en-US" sz="1800" dirty="0">
              <a:solidFill>
                <a:srgbClr val="1057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314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7772400" cy="808023"/>
          </a:xfrm>
        </p:spPr>
        <p:txBody>
          <a:bodyPr/>
          <a:lstStyle/>
          <a:p>
            <a:r>
              <a:rPr lang="en-GB" dirty="0" smtClean="0">
                <a:solidFill>
                  <a:schemeClr val="tx2">
                    <a:lumMod val="10000"/>
                  </a:schemeClr>
                </a:solidFill>
              </a:rPr>
              <a:t>Service User Evaluation of Measures</a:t>
            </a:r>
            <a:br>
              <a:rPr lang="en-GB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n-GB" sz="1800" dirty="0" smtClean="0">
                <a:solidFill>
                  <a:schemeClr val="tx2">
                    <a:lumMod val="10000"/>
                  </a:schemeClr>
                </a:solidFill>
              </a:rPr>
              <a:t>qualitative analysis of 40-70min interviews with 10 people</a:t>
            </a:r>
            <a:endParaRPr lang="en-GB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</p:nvPr>
        </p:nvGraphicFramePr>
        <p:xfrm>
          <a:off x="714348" y="1643050"/>
          <a:ext cx="77724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192"/>
                <a:gridCol w="1005842"/>
                <a:gridCol w="1005842"/>
                <a:gridCol w="1005842"/>
                <a:gridCol w="1005842"/>
                <a:gridCol w="1005842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EQ5D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LDQ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CORE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SSQ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All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Acceptability rating 0-10</a:t>
                      </a:r>
                      <a:endParaRPr lang="en-GB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7.9</a:t>
                      </a:r>
                      <a:endParaRPr lang="en-GB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9.2</a:t>
                      </a:r>
                      <a:endParaRPr lang="en-GB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8.0</a:t>
                      </a:r>
                      <a:endParaRPr lang="en-GB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6.6</a:t>
                      </a:r>
                      <a:endParaRPr lang="en-GB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8.0</a:t>
                      </a:r>
                      <a:endParaRPr lang="en-GB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44008" y="6237312"/>
            <a:ext cx="4245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Source: Anson &amp; Raistrick (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Clin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Psych assignment)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2571744"/>
            <a:ext cx="77821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All scales have high acceptability rating</a:t>
            </a: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SSQ lowest rating because low expectation of change</a:t>
            </a:r>
          </a:p>
          <a:p>
            <a:r>
              <a:rPr lang="en-GB" sz="2400" dirty="0" smtClean="0">
                <a:solidFill>
                  <a:schemeClr val="tx2">
                    <a:lumMod val="25000"/>
                  </a:schemeClr>
                </a:solidFill>
              </a:rPr>
              <a:t>Themes: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  completion is awareness raising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  honesty difficult until trust with key-worker established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  measures are irrelevant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  need explanation of what the measures are about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  motivational to map progress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  more feedback good if feedback is relevant to goals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21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57167"/>
            <a:ext cx="8643998" cy="857256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000099"/>
                </a:solidFill>
              </a:rPr>
              <a:t>Clinically Significant Change - ‘Gold Standard’</a:t>
            </a:r>
            <a:endParaRPr lang="en-GB" dirty="0">
              <a:solidFill>
                <a:srgbClr val="000099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763443"/>
              </p:ext>
            </p:extLst>
          </p:nvPr>
        </p:nvGraphicFramePr>
        <p:xfrm>
          <a:off x="683568" y="4149080"/>
          <a:ext cx="5214973" cy="2028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131"/>
                <a:gridCol w="1789421"/>
                <a:gridCol w="1789421"/>
              </a:tblGrid>
              <a:tr h="754319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1057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105766"/>
                          </a:solidFill>
                        </a:rPr>
                        <a:t>Reliable Change Score</a:t>
                      </a:r>
                      <a:endParaRPr lang="en-GB" sz="1600" dirty="0">
                        <a:solidFill>
                          <a:srgbClr val="1057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105766"/>
                          </a:solidFill>
                        </a:rPr>
                        <a:t>Well Functioning Population</a:t>
                      </a:r>
                      <a:endParaRPr lang="en-GB" sz="1600" dirty="0">
                        <a:solidFill>
                          <a:srgbClr val="1057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194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105766"/>
                          </a:solidFill>
                        </a:rPr>
                        <a:t>LDQ</a:t>
                      </a:r>
                      <a:endParaRPr lang="en-GB" sz="1600" b="1" dirty="0">
                        <a:solidFill>
                          <a:srgbClr val="1057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105766"/>
                          </a:solidFill>
                        </a:rPr>
                        <a:t>&gt;= 4</a:t>
                      </a:r>
                      <a:endParaRPr lang="en-GB" sz="1600" b="1" dirty="0">
                        <a:solidFill>
                          <a:srgbClr val="1057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105766"/>
                          </a:solidFill>
                        </a:rPr>
                        <a:t>&lt; 12</a:t>
                      </a:r>
                      <a:endParaRPr lang="en-GB" sz="1600" b="1" dirty="0">
                        <a:solidFill>
                          <a:srgbClr val="1057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194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105766"/>
                          </a:solidFill>
                        </a:rPr>
                        <a:t>CORE-10</a:t>
                      </a:r>
                      <a:endParaRPr lang="en-GB" sz="1600" b="1" dirty="0">
                        <a:solidFill>
                          <a:srgbClr val="1057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105766"/>
                          </a:solidFill>
                        </a:rPr>
                        <a:t>&gt;= 6</a:t>
                      </a:r>
                      <a:endParaRPr lang="en-GB" sz="1600" b="1" dirty="0">
                        <a:solidFill>
                          <a:srgbClr val="1057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105766"/>
                          </a:solidFill>
                        </a:rPr>
                        <a:t>&lt; 14</a:t>
                      </a:r>
                      <a:endParaRPr lang="en-GB" sz="1600" b="1" dirty="0">
                        <a:solidFill>
                          <a:srgbClr val="1057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194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105766"/>
                          </a:solidFill>
                        </a:rPr>
                        <a:t>SSQ</a:t>
                      </a:r>
                      <a:endParaRPr lang="en-GB" sz="1600" b="1" dirty="0">
                        <a:solidFill>
                          <a:srgbClr val="1057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105766"/>
                          </a:solidFill>
                        </a:rPr>
                        <a:t>&gt;= 4</a:t>
                      </a:r>
                      <a:endParaRPr lang="en-GB" sz="1600" b="1" dirty="0">
                        <a:solidFill>
                          <a:srgbClr val="1057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105766"/>
                          </a:solidFill>
                        </a:rPr>
                        <a:t>&gt; 10</a:t>
                      </a:r>
                      <a:endParaRPr lang="en-GB" sz="1600" b="1" dirty="0">
                        <a:solidFill>
                          <a:srgbClr val="1057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12160" y="5661248"/>
            <a:ext cx="267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2">
                    <a:lumMod val="50000"/>
                  </a:schemeClr>
                </a:solidFill>
              </a:rPr>
              <a:t>Source: Raistrick </a:t>
            </a:r>
            <a:r>
              <a:rPr lang="en-GB" sz="1400" i="1" dirty="0" smtClean="0">
                <a:solidFill>
                  <a:schemeClr val="tx2">
                    <a:lumMod val="50000"/>
                  </a:schemeClr>
                </a:solidFill>
              </a:rPr>
              <a:t>et al </a:t>
            </a:r>
            <a:r>
              <a:rPr lang="en-GB" sz="1400" dirty="0" smtClean="0">
                <a:solidFill>
                  <a:schemeClr val="tx2">
                    <a:lumMod val="50000"/>
                  </a:schemeClr>
                </a:solidFill>
              </a:rPr>
              <a:t>(2014) Psychiatric Bulletin</a:t>
            </a:r>
            <a:endParaRPr lang="en-GB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1214422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6699"/>
                </a:solidFill>
              </a:rPr>
              <a:t>Jacobson et al. (1999) proposed that in order to take account of </a:t>
            </a:r>
            <a:r>
              <a:rPr lang="en-GB" sz="1800" b="1" dirty="0" smtClean="0">
                <a:solidFill>
                  <a:srgbClr val="006699"/>
                </a:solidFill>
              </a:rPr>
              <a:t>baseline scores </a:t>
            </a:r>
            <a:r>
              <a:rPr lang="en-GB" sz="1800" dirty="0" smtClean="0">
                <a:solidFill>
                  <a:srgbClr val="006699"/>
                </a:solidFill>
              </a:rPr>
              <a:t>and </a:t>
            </a:r>
            <a:r>
              <a:rPr lang="en-GB" sz="1800" b="1" dirty="0" smtClean="0">
                <a:solidFill>
                  <a:srgbClr val="006699"/>
                </a:solidFill>
              </a:rPr>
              <a:t>measuring error</a:t>
            </a:r>
            <a:r>
              <a:rPr lang="en-GB" sz="1800" dirty="0" smtClean="0">
                <a:solidFill>
                  <a:srgbClr val="006699"/>
                </a:solidFill>
              </a:rPr>
              <a:t>,</a:t>
            </a:r>
            <a:r>
              <a:rPr lang="en-GB" sz="1800" b="1" dirty="0" smtClean="0">
                <a:solidFill>
                  <a:srgbClr val="006699"/>
                </a:solidFill>
              </a:rPr>
              <a:t> </a:t>
            </a:r>
            <a:r>
              <a:rPr lang="en-GB" sz="1800" dirty="0" smtClean="0">
                <a:solidFill>
                  <a:srgbClr val="006699"/>
                </a:solidFill>
              </a:rPr>
              <a:t>clinically significant change should:</a:t>
            </a:r>
            <a:endParaRPr lang="en-GB" dirty="0"/>
          </a:p>
        </p:txBody>
      </p:sp>
      <p:pic>
        <p:nvPicPr>
          <p:cNvPr id="11" name="Picture 23" descr="graph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264029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1988840"/>
            <a:ext cx="468052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GB" sz="2000" b="1" dirty="0" smtClean="0">
                <a:solidFill>
                  <a:srgbClr val="006699"/>
                </a:solidFill>
              </a:rPr>
              <a:t>be </a:t>
            </a:r>
            <a:r>
              <a:rPr lang="en-GB" sz="2000" b="1" dirty="0">
                <a:solidFill>
                  <a:srgbClr val="006699"/>
                </a:solidFill>
              </a:rPr>
              <a:t>statistically </a:t>
            </a:r>
            <a:r>
              <a:rPr lang="en-GB" sz="2000" b="1" dirty="0" smtClean="0">
                <a:solidFill>
                  <a:srgbClr val="006699"/>
                </a:solidFill>
              </a:rPr>
              <a:t>reliable</a:t>
            </a:r>
          </a:p>
          <a:p>
            <a:endParaRPr lang="en-GB" sz="2000" b="1" dirty="0" smtClean="0">
              <a:solidFill>
                <a:srgbClr val="006699"/>
              </a:solidFill>
            </a:endParaRPr>
          </a:p>
          <a:p>
            <a:pPr marL="457200" indent="-457200">
              <a:buAutoNum type="alphaLcParenR"/>
            </a:pPr>
            <a:r>
              <a:rPr lang="en-GB" sz="2000" b="1" dirty="0" smtClean="0">
                <a:solidFill>
                  <a:srgbClr val="006699"/>
                </a:solidFill>
              </a:rPr>
              <a:t>Have end </a:t>
            </a:r>
            <a:r>
              <a:rPr lang="en-GB" sz="2000" b="1" dirty="0">
                <a:solidFill>
                  <a:srgbClr val="006699"/>
                </a:solidFill>
              </a:rPr>
              <a:t>scores </a:t>
            </a:r>
            <a:r>
              <a:rPr lang="en-GB" sz="2000" b="1" dirty="0" smtClean="0">
                <a:solidFill>
                  <a:srgbClr val="006699"/>
                </a:solidFill>
              </a:rPr>
              <a:t>in </a:t>
            </a:r>
            <a:r>
              <a:rPr lang="en-GB" sz="2000" b="1" dirty="0">
                <a:solidFill>
                  <a:srgbClr val="006699"/>
                </a:solidFill>
              </a:rPr>
              <a:t>a well functioning population range</a:t>
            </a:r>
            <a:endParaRPr lang="en-GB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4567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7" name="Rectangle 13"/>
          <p:cNvSpPr>
            <a:spLocks noGrp="1" noChangeArrowheads="1"/>
          </p:cNvSpPr>
          <p:nvPr>
            <p:ph type="title"/>
          </p:nvPr>
        </p:nvSpPr>
        <p:spPr>
          <a:xfrm>
            <a:off x="755650" y="620713"/>
            <a:ext cx="7772400" cy="80327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2">
                    <a:lumMod val="25000"/>
                  </a:schemeClr>
                </a:solidFill>
              </a:rPr>
              <a:t>Dimension &amp; Condition Specific Measures</a:t>
            </a:r>
            <a:br>
              <a:rPr lang="en-GB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en-GB" sz="2000" dirty="0" smtClean="0">
                <a:solidFill>
                  <a:schemeClr val="tx2">
                    <a:lumMod val="25000"/>
                  </a:schemeClr>
                </a:solidFill>
              </a:rPr>
              <a:t>our understanding in 20124</a:t>
            </a:r>
            <a:endParaRPr lang="en-GB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111618" name="Diagram 5"/>
          <p:cNvGrpSpPr>
            <a:grpSpLocks/>
          </p:cNvGrpSpPr>
          <p:nvPr/>
        </p:nvGrpSpPr>
        <p:grpSpPr bwMode="auto">
          <a:xfrm>
            <a:off x="755650" y="1628775"/>
            <a:ext cx="7772400" cy="4114800"/>
            <a:chOff x="410" y="838"/>
            <a:chExt cx="4896" cy="2592"/>
          </a:xfrm>
        </p:grpSpPr>
        <p:sp>
          <p:nvSpPr>
            <p:cNvPr id="111619" name="AutoShape 4"/>
            <p:cNvSpPr>
              <a:spLocks noChangeAspect="1" noChangeArrowheads="1" noTextEdit="1"/>
            </p:cNvSpPr>
            <p:nvPr/>
          </p:nvSpPr>
          <p:spPr bwMode="auto">
            <a:xfrm>
              <a:off x="410" y="838"/>
              <a:ext cx="4896" cy="2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20" name="_s111620"/>
            <p:cNvSpPr>
              <a:spLocks noChangeArrowheads="1" noTextEdit="1"/>
            </p:cNvSpPr>
            <p:nvPr/>
          </p:nvSpPr>
          <p:spPr bwMode="auto">
            <a:xfrm>
              <a:off x="2372" y="1278"/>
              <a:ext cx="972" cy="97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69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21" name="_s111621"/>
            <p:cNvSpPr>
              <a:spLocks noChangeArrowheads="1"/>
            </p:cNvSpPr>
            <p:nvPr/>
          </p:nvSpPr>
          <p:spPr bwMode="auto">
            <a:xfrm>
              <a:off x="2372" y="938"/>
              <a:ext cx="97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ea typeface="ＭＳ Ｐゴシック" charset="0"/>
                </a:rPr>
                <a:t>psychological well being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11622" name="_s111622"/>
            <p:cNvSpPr>
              <a:spLocks noChangeArrowheads="1" noTextEdit="1"/>
            </p:cNvSpPr>
            <p:nvPr/>
          </p:nvSpPr>
          <p:spPr bwMode="auto">
            <a:xfrm>
              <a:off x="3449" y="1654"/>
              <a:ext cx="972" cy="972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69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23" name="_s111623"/>
            <p:cNvSpPr>
              <a:spLocks noChangeArrowheads="1"/>
            </p:cNvSpPr>
            <p:nvPr/>
          </p:nvSpPr>
          <p:spPr bwMode="auto">
            <a:xfrm>
              <a:off x="3811" y="2013"/>
              <a:ext cx="97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ea typeface="ＭＳ Ｐゴシック" charset="0"/>
                </a:rPr>
                <a:t>dependence</a:t>
              </a:r>
            </a:p>
          </p:txBody>
        </p:sp>
        <p:sp>
          <p:nvSpPr>
            <p:cNvPr id="111624" name="_s111624"/>
            <p:cNvSpPr>
              <a:spLocks noChangeArrowheads="1" noTextEdit="1"/>
            </p:cNvSpPr>
            <p:nvPr/>
          </p:nvSpPr>
          <p:spPr bwMode="auto">
            <a:xfrm>
              <a:off x="2372" y="2018"/>
              <a:ext cx="972" cy="972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4669">
              <a:solidFill>
                <a:schemeClr val="fol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25" name="_s111625"/>
            <p:cNvSpPr>
              <a:spLocks noChangeArrowheads="1"/>
            </p:cNvSpPr>
            <p:nvPr/>
          </p:nvSpPr>
          <p:spPr bwMode="auto">
            <a:xfrm>
              <a:off x="2372" y="3087"/>
              <a:ext cx="97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ea typeface="ＭＳ Ｐゴシック" charset="0"/>
                </a:rPr>
                <a:t>social well being </a:t>
              </a:r>
            </a:p>
          </p:txBody>
        </p:sp>
        <p:sp>
          <p:nvSpPr>
            <p:cNvPr id="111626" name="_s111626"/>
            <p:cNvSpPr>
              <a:spLocks noChangeArrowheads="1" noTextEdit="1"/>
            </p:cNvSpPr>
            <p:nvPr/>
          </p:nvSpPr>
          <p:spPr bwMode="auto">
            <a:xfrm>
              <a:off x="2002" y="1648"/>
              <a:ext cx="972" cy="972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  <a:ln w="4669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27" name="_s111627"/>
            <p:cNvSpPr>
              <a:spLocks noChangeArrowheads="1"/>
            </p:cNvSpPr>
            <p:nvPr/>
          </p:nvSpPr>
          <p:spPr bwMode="auto">
            <a:xfrm>
              <a:off x="933" y="2013"/>
              <a:ext cx="97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ea typeface="ＭＳ Ｐゴシック" charset="0"/>
                </a:rPr>
                <a:t>substance use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51920" y="6093296"/>
            <a:ext cx="4997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FAECD"/>
                </a:solidFill>
              </a:rPr>
              <a:t>Source: </a:t>
            </a:r>
            <a:r>
              <a:rPr lang="en-US" sz="1600" dirty="0" err="1" smtClean="0">
                <a:solidFill>
                  <a:srgbClr val="1FAECD"/>
                </a:solidFill>
              </a:rPr>
              <a:t>Fairhurst</a:t>
            </a:r>
            <a:r>
              <a:rPr lang="en-US" sz="1600" dirty="0" smtClean="0">
                <a:solidFill>
                  <a:srgbClr val="1FAECD"/>
                </a:solidFill>
              </a:rPr>
              <a:t> et al (2014) Drug &amp; Alcohol Review </a:t>
            </a:r>
            <a:endParaRPr lang="en-US" sz="1600" dirty="0">
              <a:solidFill>
                <a:srgbClr val="1FAE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156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936104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PROMs in Routine Clinical Practice</a:t>
            </a:r>
            <a:b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% in each outcome category at 3-12 months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174084"/>
              </p:ext>
            </p:extLst>
          </p:nvPr>
        </p:nvGraphicFramePr>
        <p:xfrm>
          <a:off x="251520" y="1484784"/>
          <a:ext cx="8712962" cy="4540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54"/>
                <a:gridCol w="576064"/>
                <a:gridCol w="558062"/>
                <a:gridCol w="558062"/>
                <a:gridCol w="558062"/>
                <a:gridCol w="558062"/>
                <a:gridCol w="558062"/>
                <a:gridCol w="558062"/>
                <a:gridCol w="558062"/>
                <a:gridCol w="558062"/>
                <a:gridCol w="558062"/>
                <a:gridCol w="558062"/>
                <a:gridCol w="558062"/>
                <a:gridCol w="558062"/>
              </a:tblGrid>
              <a:tr h="557216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n=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Reliably Worse</a:t>
                      </a:r>
                      <a:endParaRPr lang="en-GB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 Change</a:t>
                      </a:r>
                      <a:endParaRPr lang="en-GB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Reliably Better</a:t>
                      </a:r>
                      <a:endParaRPr lang="en-GB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Clinically Better</a:t>
                      </a:r>
                      <a:endParaRPr lang="en-GB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57216"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FF0000"/>
                          </a:solidFill>
                        </a:rPr>
                        <a:t>LDQ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FF0000"/>
                          </a:solidFill>
                        </a:rPr>
                        <a:t>C-10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FF0000"/>
                          </a:solidFill>
                        </a:rPr>
                        <a:t>SSQ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LDQ</a:t>
                      </a:r>
                      <a:endParaRPr lang="en-GB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C-10</a:t>
                      </a:r>
                      <a:endParaRPr lang="en-GB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SSQ</a:t>
                      </a:r>
                      <a:endParaRPr lang="en-GB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0000FF"/>
                          </a:solidFill>
                        </a:rPr>
                        <a:t>LDQ</a:t>
                      </a:r>
                      <a:endParaRPr lang="en-GB" sz="12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0000FF"/>
                          </a:solidFill>
                        </a:rPr>
                        <a:t>C-10</a:t>
                      </a:r>
                      <a:endParaRPr lang="en-GB" sz="12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0000FF"/>
                          </a:solidFill>
                        </a:rPr>
                        <a:t>SSQ</a:t>
                      </a:r>
                      <a:endParaRPr lang="en-GB" sz="12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008000"/>
                          </a:solidFill>
                        </a:rPr>
                        <a:t>LDQ</a:t>
                      </a:r>
                      <a:endParaRPr lang="en-GB" sz="12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008000"/>
                          </a:solidFill>
                        </a:rPr>
                        <a:t>C-10</a:t>
                      </a:r>
                      <a:endParaRPr lang="en-GB" sz="12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008000"/>
                          </a:solidFill>
                        </a:rPr>
                        <a:t>SSQ</a:t>
                      </a:r>
                      <a:endParaRPr lang="en-GB" sz="12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216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Male</a:t>
                      </a:r>
                      <a:endParaRPr lang="en-GB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270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4.8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4.8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14.7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25.9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46.0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54.2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FF"/>
                          </a:solidFill>
                        </a:rPr>
                        <a:t>69.3</a:t>
                      </a:r>
                      <a:endParaRPr lang="en-GB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FF"/>
                          </a:solidFill>
                        </a:rPr>
                        <a:t>49.2</a:t>
                      </a:r>
                      <a:endParaRPr lang="en-GB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FF"/>
                          </a:solidFill>
                        </a:rPr>
                        <a:t>31.8</a:t>
                      </a:r>
                      <a:endParaRPr lang="en-GB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8000"/>
                          </a:solidFill>
                        </a:rPr>
                        <a:t>50.4</a:t>
                      </a:r>
                      <a:endParaRPr lang="en-GB" sz="14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8000"/>
                          </a:solidFill>
                        </a:rPr>
                        <a:t>26.8</a:t>
                      </a:r>
                      <a:endParaRPr lang="en-GB" sz="14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8000"/>
                          </a:solidFill>
                        </a:rPr>
                        <a:t>23.7</a:t>
                      </a:r>
                      <a:endParaRPr lang="en-GB" sz="14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57216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Female</a:t>
                      </a:r>
                      <a:endParaRPr lang="en-GB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241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4.6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9.6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13.6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44.0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45.4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59.1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FF"/>
                          </a:solidFill>
                        </a:rPr>
                        <a:t>51.4</a:t>
                      </a:r>
                      <a:endParaRPr lang="en-GB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FF"/>
                          </a:solidFill>
                        </a:rPr>
                        <a:t>45.0</a:t>
                      </a:r>
                      <a:endParaRPr lang="en-GB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FF"/>
                          </a:solidFill>
                        </a:rPr>
                        <a:t>29.6</a:t>
                      </a:r>
                      <a:endParaRPr lang="en-GB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8000"/>
                          </a:solidFill>
                        </a:rPr>
                        <a:t>33.6</a:t>
                      </a:r>
                      <a:endParaRPr lang="en-GB" sz="14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8000"/>
                          </a:solidFill>
                        </a:rPr>
                        <a:t>28.8</a:t>
                      </a:r>
                      <a:endParaRPr lang="en-GB" sz="14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8000"/>
                          </a:solidFill>
                        </a:rPr>
                        <a:t>22.9</a:t>
                      </a:r>
                      <a:endParaRPr lang="en-GB" sz="14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216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Alcohol</a:t>
                      </a:r>
                      <a:endParaRPr lang="en-GB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319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3.4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3.1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11.5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22.9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38.4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57.5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FF"/>
                          </a:solidFill>
                        </a:rPr>
                        <a:t>73.7</a:t>
                      </a:r>
                      <a:endParaRPr lang="en-GB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FF"/>
                          </a:solidFill>
                        </a:rPr>
                        <a:t>58.5</a:t>
                      </a:r>
                      <a:endParaRPr lang="en-GB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FF"/>
                          </a:solidFill>
                        </a:rPr>
                        <a:t>31.0</a:t>
                      </a:r>
                      <a:endParaRPr lang="en-GB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8000"/>
                          </a:solidFill>
                        </a:rPr>
                        <a:t>51.4</a:t>
                      </a:r>
                      <a:endParaRPr lang="en-GB" sz="14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8000"/>
                          </a:solidFill>
                        </a:rPr>
                        <a:t>34.7</a:t>
                      </a:r>
                      <a:endParaRPr lang="en-GB" sz="14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8000"/>
                          </a:solidFill>
                        </a:rPr>
                        <a:t>23.9</a:t>
                      </a:r>
                      <a:endParaRPr lang="en-GB" sz="14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57216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Heroin</a:t>
                      </a:r>
                      <a:endParaRPr lang="en-GB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68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4.4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13.2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10.3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48.5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48.5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51.5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FF"/>
                          </a:solidFill>
                        </a:rPr>
                        <a:t>47.5</a:t>
                      </a:r>
                      <a:endParaRPr lang="en-GB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FF"/>
                          </a:solidFill>
                        </a:rPr>
                        <a:t>38.2</a:t>
                      </a:r>
                      <a:endParaRPr lang="en-GB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FF"/>
                          </a:solidFill>
                        </a:rPr>
                        <a:t>38.2</a:t>
                      </a:r>
                      <a:endParaRPr lang="en-GB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8000"/>
                          </a:solidFill>
                        </a:rPr>
                        <a:t>35.3</a:t>
                      </a:r>
                      <a:endParaRPr lang="en-GB" sz="14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8000"/>
                          </a:solidFill>
                        </a:rPr>
                        <a:t>19.1</a:t>
                      </a:r>
                      <a:endParaRPr lang="en-GB" sz="14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8000"/>
                          </a:solidFill>
                        </a:rPr>
                        <a:t>29.4</a:t>
                      </a:r>
                      <a:endParaRPr lang="en-GB" sz="14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</a:tr>
              <a:tr h="557216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Methadone</a:t>
                      </a:r>
                      <a:endParaRPr lang="en-GB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49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12.2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24.0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93.9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75.5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62.0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FF"/>
                          </a:solidFill>
                        </a:rPr>
                        <a:t>12.2</a:t>
                      </a:r>
                      <a:endParaRPr lang="en-GB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FF"/>
                          </a:solidFill>
                        </a:rPr>
                        <a:t>12.2</a:t>
                      </a:r>
                      <a:endParaRPr lang="en-GB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FF"/>
                          </a:solidFill>
                        </a:rPr>
                        <a:t>14.0</a:t>
                      </a:r>
                      <a:endParaRPr lang="en-GB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8000"/>
                          </a:solidFill>
                        </a:rPr>
                        <a:t>4.1</a:t>
                      </a:r>
                      <a:endParaRPr lang="en-GB" sz="14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8000"/>
                          </a:solidFill>
                        </a:rPr>
                        <a:t>12.2</a:t>
                      </a:r>
                      <a:endParaRPr lang="en-GB" sz="14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8000"/>
                          </a:solidFill>
                        </a:rPr>
                        <a:t>12.0</a:t>
                      </a:r>
                      <a:endParaRPr lang="en-GB" sz="14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</a:tr>
              <a:tr h="557216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Stimulants</a:t>
                      </a:r>
                      <a:endParaRPr lang="en-GB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9.1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13.6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9.1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45.5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54.5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59.1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FF"/>
                          </a:solidFill>
                        </a:rPr>
                        <a:t>45.5</a:t>
                      </a:r>
                      <a:endParaRPr lang="en-GB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FF"/>
                          </a:solidFill>
                        </a:rPr>
                        <a:t>31.8</a:t>
                      </a:r>
                      <a:endParaRPr lang="en-GB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FF"/>
                          </a:solidFill>
                        </a:rPr>
                        <a:t>31.8</a:t>
                      </a:r>
                      <a:endParaRPr lang="en-GB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8000"/>
                          </a:solidFill>
                        </a:rPr>
                        <a:t>27.3</a:t>
                      </a:r>
                      <a:endParaRPr lang="en-GB" sz="14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AE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8000"/>
                          </a:solidFill>
                        </a:rPr>
                        <a:t>13.6</a:t>
                      </a:r>
                      <a:endParaRPr lang="en-GB" sz="14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8000"/>
                          </a:solidFill>
                        </a:rPr>
                        <a:t>22.7</a:t>
                      </a:r>
                      <a:endParaRPr lang="en-GB" sz="14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60032" y="6145559"/>
            <a:ext cx="4047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B0F0"/>
                </a:solidFill>
              </a:rPr>
              <a:t>Source: Raistrick </a:t>
            </a:r>
            <a:r>
              <a:rPr lang="en-GB" sz="1400" i="1" dirty="0" smtClean="0">
                <a:solidFill>
                  <a:srgbClr val="00B0F0"/>
                </a:solidFill>
              </a:rPr>
              <a:t>et al </a:t>
            </a:r>
            <a:r>
              <a:rPr lang="en-GB" sz="1400" dirty="0" smtClean="0">
                <a:solidFill>
                  <a:srgbClr val="00B0F0"/>
                </a:solidFill>
              </a:rPr>
              <a:t>(2014) Psychiatric Bulletin</a:t>
            </a:r>
            <a:endParaRPr lang="en-GB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718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548681"/>
            <a:ext cx="7772400" cy="108012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Why a recovery scale?</a:t>
            </a:r>
            <a:br>
              <a:rPr lang="en-US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What should it look like?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7772400" cy="4114800"/>
          </a:xfrm>
        </p:spPr>
        <p:txBody>
          <a:bodyPr/>
          <a:lstStyle/>
          <a:p>
            <a:pPr marL="514350" indent="-514350">
              <a:buFont typeface="+mj-lt"/>
              <a:buAutoNum type="romanL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Treatment and recovery are polar extremes of a ‘journey’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problems &gt; solutions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>
                <a:solidFill>
                  <a:srgbClr val="227A8F"/>
                </a:solidFill>
              </a:rPr>
              <a:t>R</a:t>
            </a:r>
            <a:r>
              <a:rPr lang="en-GB" dirty="0" err="1" smtClean="0">
                <a:solidFill>
                  <a:srgbClr val="227A8F"/>
                </a:solidFill>
              </a:rPr>
              <a:t>eflects</a:t>
            </a:r>
            <a:r>
              <a:rPr lang="en-GB" dirty="0" smtClean="0">
                <a:solidFill>
                  <a:srgbClr val="227A8F"/>
                </a:solidFill>
              </a:rPr>
              <a:t> </a:t>
            </a:r>
            <a:r>
              <a:rPr lang="en-GB" dirty="0">
                <a:solidFill>
                  <a:srgbClr val="227A8F"/>
                </a:solidFill>
              </a:rPr>
              <a:t>the views of service users and concerned </a:t>
            </a:r>
            <a:r>
              <a:rPr lang="en-GB" dirty="0" smtClean="0">
                <a:solidFill>
                  <a:srgbClr val="227A8F"/>
                </a:solidFill>
              </a:rPr>
              <a:t>others: </a:t>
            </a:r>
            <a:r>
              <a:rPr lang="en-GB" sz="2000" dirty="0" smtClean="0">
                <a:solidFill>
                  <a:srgbClr val="F3A276"/>
                </a:solidFill>
              </a:rPr>
              <a:t>items generated from focus groups </a:t>
            </a:r>
            <a:endParaRPr lang="en-US" sz="2000" dirty="0" smtClean="0">
              <a:solidFill>
                <a:srgbClr val="F3A276"/>
              </a:solidFill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dirty="0" smtClean="0">
                <a:solidFill>
                  <a:srgbClr val="227A8F"/>
                </a:solidFill>
              </a:rPr>
              <a:t>Face validity gives meaning to service users, concerned others, public, commissioners, and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practitioners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>
                <a:solidFill>
                  <a:srgbClr val="227A8F"/>
                </a:solidFill>
              </a:rPr>
              <a:t>Creates a set of goals: </a:t>
            </a:r>
            <a:r>
              <a:rPr lang="en-US" sz="2000" dirty="0" smtClean="0">
                <a:solidFill>
                  <a:srgbClr val="F3A276"/>
                </a:solidFill>
              </a:rPr>
              <a:t>keep therapists </a:t>
            </a:r>
            <a:r>
              <a:rPr lang="en-US" sz="2000" dirty="0" err="1" smtClean="0">
                <a:solidFill>
                  <a:srgbClr val="F3A276"/>
                </a:solidFill>
              </a:rPr>
              <a:t>focussed</a:t>
            </a:r>
            <a:endParaRPr lang="en-US" sz="2000" dirty="0" smtClean="0">
              <a:solidFill>
                <a:srgbClr val="F3A276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3A276"/>
              </a:solidFill>
            </a:endParaRPr>
          </a:p>
          <a:p>
            <a:pPr marL="0" indent="0" algn="r">
              <a:buNone/>
            </a:pPr>
            <a:r>
              <a:rPr lang="en-US" sz="2000" dirty="0" smtClean="0">
                <a:solidFill>
                  <a:srgbClr val="105766"/>
                </a:solidFill>
              </a:rPr>
              <a:t>….so we created the Addiction Recovery Questionnaire</a:t>
            </a:r>
            <a:endParaRPr lang="en-US" dirty="0">
              <a:solidFill>
                <a:srgbClr val="1057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588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7772400" cy="792063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Recovery is not a new idea….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7772400" cy="43924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“Recovery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from substance dependence is a voluntarily maintained lifestyle characterized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by sobriety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personal health, and citizenship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.”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400050" lvl="1" indent="0"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Early sobriety 1-11 months</a:t>
            </a:r>
          </a:p>
          <a:p>
            <a:pPr marL="400050" lvl="1" indent="0"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Sustained sobriety 1-5 years</a:t>
            </a:r>
          </a:p>
          <a:p>
            <a:pPr marL="400050" lvl="1" indent="0"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Stable sobriety &gt;5yrs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Betty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Ford Institute Consensus Panel (2007) J Substance Abuse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Treatment</a:t>
            </a:r>
          </a:p>
          <a:p>
            <a:pPr marL="0" indent="0"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Being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free from drugs of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dependence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educed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re-offending or continued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non offending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Improved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health and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wellbeing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1FAECD"/>
                </a:solidFill>
              </a:rPr>
              <a:t>HM Government</a:t>
            </a:r>
            <a:r>
              <a:rPr lang="en-GB" sz="1600" dirty="0">
                <a:solidFill>
                  <a:srgbClr val="1FAECD"/>
                </a:solidFill>
              </a:rPr>
              <a:t> </a:t>
            </a:r>
            <a:r>
              <a:rPr lang="en-GB" sz="1600" dirty="0" smtClean="0">
                <a:solidFill>
                  <a:srgbClr val="1FAECD"/>
                </a:solidFill>
              </a:rPr>
              <a:t>(2010)</a:t>
            </a:r>
            <a:endParaRPr lang="en-US" sz="1600" dirty="0" smtClean="0">
              <a:solidFill>
                <a:srgbClr val="1FAECD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5877272"/>
            <a:ext cx="6570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</a:rPr>
              <a:t>….a lot of views expressed….we asked service users….</a:t>
            </a:r>
            <a:endParaRPr lang="en-US" sz="20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51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rpl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ur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urp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pl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rpl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pl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pl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pl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pl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ple 8">
        <a:dk1>
          <a:srgbClr val="000000"/>
        </a:dk1>
        <a:lt1>
          <a:srgbClr val="990033"/>
        </a:lt1>
        <a:dk2>
          <a:srgbClr val="FF9933"/>
        </a:dk2>
        <a:lt2>
          <a:srgbClr val="808080"/>
        </a:lt2>
        <a:accent1>
          <a:srgbClr val="CC0099"/>
        </a:accent1>
        <a:accent2>
          <a:srgbClr val="CC00CC"/>
        </a:accent2>
        <a:accent3>
          <a:srgbClr val="CAAAAD"/>
        </a:accent3>
        <a:accent4>
          <a:srgbClr val="000000"/>
        </a:accent4>
        <a:accent5>
          <a:srgbClr val="E2AACA"/>
        </a:accent5>
        <a:accent6>
          <a:srgbClr val="B900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Designs\Purple.pot</Template>
  <TotalTime>9929</TotalTime>
  <Words>1416</Words>
  <Application>Microsoft Office PowerPoint</Application>
  <PresentationFormat>On-screen Show (4:3)</PresentationFormat>
  <Paragraphs>404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Purple</vt:lpstr>
      <vt:lpstr>Document</vt:lpstr>
      <vt:lpstr>The Addiction Recovery Questionnaire  SSA Conference, York  5th &amp; 6th November 2015  Duncan Raistrick</vt:lpstr>
      <vt:lpstr>Published research on outcome measures since 1983 </vt:lpstr>
      <vt:lpstr>Dimensions of Addiction our understanding in 1980</vt:lpstr>
      <vt:lpstr>Service User Evaluation of Measures qualitative analysis of 40-70min interviews with 10 people</vt:lpstr>
      <vt:lpstr>Clinically Significant Change - ‘Gold Standard’</vt:lpstr>
      <vt:lpstr>Dimension &amp; Condition Specific Measures our understanding in 20124</vt:lpstr>
      <vt:lpstr>PROMs in Routine Clinical Practice % in each outcome category at 3-12 months</vt:lpstr>
      <vt:lpstr>Why a recovery scale? What should it look like?</vt:lpstr>
      <vt:lpstr>Recovery is not a new idea….</vt:lpstr>
      <vt:lpstr>Service User views on what outcomes are important</vt:lpstr>
      <vt:lpstr>PowerPoint Presentation</vt:lpstr>
      <vt:lpstr>Phase 1 Service user, family and friends’ views on the meaning of a ‘good outcome’ of treatment for an addiction problem   Thurgood et al (2014) Drugs: education, prevention and policy 21:324-332 </vt:lpstr>
      <vt:lpstr>Stakeholder groups SURVEYED n=255: service users 73 drinking/using 35 abstinent concerned others 41          addiction specialists 62 other health workers 40     commissioners 39 20 items rated ‘not important’ to ‘very important’ rank 1st and 2nd most important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 2 A brief Addiction Recovery Questionnaire derived from views of service users and concerned others  Iveson-Brown &amp; Raistrick (2015) Drugs: education, prevention and policy (in press) </vt:lpstr>
      <vt:lpstr>Conclusion</vt:lpstr>
      <vt:lpstr>Recent References</vt:lpstr>
    </vt:vector>
  </TitlesOfParts>
  <Company>Leeds Addiction Unit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Specialist</dc:creator>
  <cp:lastModifiedBy>Hunt Graham</cp:lastModifiedBy>
  <cp:revision>749</cp:revision>
  <dcterms:created xsi:type="dcterms:W3CDTF">2002-02-04T09:47:00Z</dcterms:created>
  <dcterms:modified xsi:type="dcterms:W3CDTF">2015-11-02T14:02:51Z</dcterms:modified>
</cp:coreProperties>
</file>