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</p:sldMasterIdLst>
  <p:notesMasterIdLst>
    <p:notesMasterId r:id="rId35"/>
  </p:notesMasterIdLst>
  <p:sldIdLst>
    <p:sldId id="256" r:id="rId3"/>
    <p:sldId id="272" r:id="rId4"/>
    <p:sldId id="314" r:id="rId5"/>
    <p:sldId id="311" r:id="rId6"/>
    <p:sldId id="287" r:id="rId7"/>
    <p:sldId id="280" r:id="rId8"/>
    <p:sldId id="288" r:id="rId9"/>
    <p:sldId id="302" r:id="rId10"/>
    <p:sldId id="289" r:id="rId11"/>
    <p:sldId id="303" r:id="rId12"/>
    <p:sldId id="290" r:id="rId13"/>
    <p:sldId id="291" r:id="rId14"/>
    <p:sldId id="307" r:id="rId15"/>
    <p:sldId id="292" r:id="rId16"/>
    <p:sldId id="293" r:id="rId17"/>
    <p:sldId id="296" r:id="rId18"/>
    <p:sldId id="306" r:id="rId19"/>
    <p:sldId id="294" r:id="rId20"/>
    <p:sldId id="297" r:id="rId21"/>
    <p:sldId id="299" r:id="rId22"/>
    <p:sldId id="298" r:id="rId23"/>
    <p:sldId id="300" r:id="rId24"/>
    <p:sldId id="304" r:id="rId25"/>
    <p:sldId id="308" r:id="rId26"/>
    <p:sldId id="305" r:id="rId27"/>
    <p:sldId id="309" r:id="rId28"/>
    <p:sldId id="312" r:id="rId29"/>
    <p:sldId id="310" r:id="rId30"/>
    <p:sldId id="313" r:id="rId31"/>
    <p:sldId id="295" r:id="rId32"/>
    <p:sldId id="286" r:id="rId33"/>
    <p:sldId id="260" r:id="rId34"/>
  </p:sldIdLst>
  <p:sldSz cx="10080625" cy="7559675"/>
  <p:notesSz cx="7559675" cy="10691813"/>
  <p:defaultTextStyle>
    <a:defPPr>
      <a:defRPr lang="en-GB"/>
    </a:defPPr>
    <a:lvl1pPr algn="l" defTabSz="358775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ＭＳ Ｐゴシック" pitchFamily="-84" charset="-128"/>
        <a:cs typeface="+mn-cs"/>
      </a:defRPr>
    </a:lvl1pPr>
    <a:lvl2pPr marL="742950" indent="-285750" algn="l" defTabSz="358775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ＭＳ Ｐゴシック" pitchFamily="-84" charset="-128"/>
        <a:cs typeface="+mn-cs"/>
      </a:defRPr>
    </a:lvl2pPr>
    <a:lvl3pPr marL="1143000" indent="-228600" algn="l" defTabSz="358775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ＭＳ Ｐゴシック" pitchFamily="-84" charset="-128"/>
        <a:cs typeface="+mn-cs"/>
      </a:defRPr>
    </a:lvl3pPr>
    <a:lvl4pPr marL="1600200" indent="-228600" algn="l" defTabSz="358775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ＭＳ Ｐゴシック" pitchFamily="-84" charset="-128"/>
        <a:cs typeface="+mn-cs"/>
      </a:defRPr>
    </a:lvl4pPr>
    <a:lvl5pPr marL="2057400" indent="-228600" algn="l" defTabSz="358775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pitchFamily="34" charset="0"/>
        <a:ea typeface="ＭＳ Ｐゴシック" pitchFamily="-8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-8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-8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-8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-8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F0FF"/>
    <a:srgbClr val="BEE4FF"/>
    <a:srgbClr val="99CCFF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050" y="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cxhp\Documents\PhD%20Work\Martin%20Raw\Survey%20responses\Analysis%20020912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cxhp\Documents\PhD%20Work\Martin%20Raw\Survey%20responses\Analysis%20020912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36155371029201"/>
          <c:y val="2.4900962082626106E-2"/>
          <c:w val="0.89763844628971023"/>
          <c:h val="0.567887738009035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Sheet1!$B$638</c:f>
              <c:strCache>
                <c:ptCount val="1"/>
                <c:pt idx="0">
                  <c:v>All</c:v>
                </c:pt>
              </c:strCache>
            </c:strRef>
          </c:tx>
          <c:spPr>
            <a:solidFill>
              <a:srgbClr val="BBF0FF"/>
            </a:solidFill>
          </c:spPr>
          <c:invertIfNegative val="0"/>
          <c:cat>
            <c:strRef>
              <c:f>Sheet1!$C$637:$L$637</c:f>
              <c:strCache>
                <c:ptCount val="10"/>
                <c:pt idx="0">
                  <c:v>General/family practice</c:v>
                </c:pt>
                <c:pt idx="1">
                  <c:v>Pharmacists</c:v>
                </c:pt>
                <c:pt idx="2">
                  <c:v>Dentists</c:v>
                </c:pt>
                <c:pt idx="3">
                  <c:v>Hospitals</c:v>
                </c:pt>
                <c:pt idx="4">
                  <c:v>Addiction services</c:v>
                </c:pt>
                <c:pt idx="5">
                  <c:v>Work places</c:v>
                </c:pt>
                <c:pt idx="6">
                  <c:v>Educational institutions</c:v>
                </c:pt>
                <c:pt idx="7">
                  <c:v>Prisons</c:v>
                </c:pt>
                <c:pt idx="8">
                  <c:v>Traditional health practitioners / healers</c:v>
                </c:pt>
                <c:pt idx="9">
                  <c:v>From the internet</c:v>
                </c:pt>
              </c:strCache>
            </c:strRef>
          </c:cat>
          <c:val>
            <c:numRef>
              <c:f>Sheet1!$C$638:$L$638</c:f>
              <c:numCache>
                <c:formatCode>0%</c:formatCode>
                <c:ptCount val="10"/>
                <c:pt idx="0">
                  <c:v>0.30000000000000004</c:v>
                </c:pt>
                <c:pt idx="1">
                  <c:v>0.17</c:v>
                </c:pt>
                <c:pt idx="2">
                  <c:v>7.0000000000000007E-2</c:v>
                </c:pt>
                <c:pt idx="3">
                  <c:v>0.18000000000000002</c:v>
                </c:pt>
                <c:pt idx="4">
                  <c:v>0.21000000000000002</c:v>
                </c:pt>
                <c:pt idx="5">
                  <c:v>7.0000000000000007E-2</c:v>
                </c:pt>
                <c:pt idx="6">
                  <c:v>5.000000000000001E-2</c:v>
                </c:pt>
                <c:pt idx="7">
                  <c:v>7.0000000000000007E-2</c:v>
                </c:pt>
                <c:pt idx="8">
                  <c:v>7.0000000000000007E-2</c:v>
                </c:pt>
                <c:pt idx="9">
                  <c:v>0.23</c:v>
                </c:pt>
              </c:numCache>
            </c:numRef>
          </c:val>
        </c:ser>
        <c:ser>
          <c:idx val="1"/>
          <c:order val="1"/>
          <c:tx>
            <c:strRef>
              <c:f>Sheet1!$B$639</c:f>
              <c:strCache>
                <c:ptCount val="1"/>
                <c:pt idx="0">
                  <c:v>High</c:v>
                </c:pt>
              </c:strCache>
            </c:strRef>
          </c:tx>
          <c:spPr>
            <a:solidFill>
              <a:srgbClr val="2D2DB9">
                <a:lumMod val="50000"/>
              </a:srgbClr>
            </a:solidFill>
          </c:spPr>
          <c:invertIfNegative val="0"/>
          <c:cat>
            <c:strRef>
              <c:f>Sheet1!$C$637:$L$637</c:f>
              <c:strCache>
                <c:ptCount val="10"/>
                <c:pt idx="0">
                  <c:v>General/family practice</c:v>
                </c:pt>
                <c:pt idx="1">
                  <c:v>Pharmacists</c:v>
                </c:pt>
                <c:pt idx="2">
                  <c:v>Dentists</c:v>
                </c:pt>
                <c:pt idx="3">
                  <c:v>Hospitals</c:v>
                </c:pt>
                <c:pt idx="4">
                  <c:v>Addiction services</c:v>
                </c:pt>
                <c:pt idx="5">
                  <c:v>Work places</c:v>
                </c:pt>
                <c:pt idx="6">
                  <c:v>Educational institutions</c:v>
                </c:pt>
                <c:pt idx="7">
                  <c:v>Prisons</c:v>
                </c:pt>
                <c:pt idx="8">
                  <c:v>Traditional health practitioners / healers</c:v>
                </c:pt>
                <c:pt idx="9">
                  <c:v>From the internet</c:v>
                </c:pt>
              </c:strCache>
            </c:strRef>
          </c:cat>
          <c:val>
            <c:numRef>
              <c:f>Sheet1!$C$639:$L$639</c:f>
              <c:numCache>
                <c:formatCode>0%</c:formatCode>
                <c:ptCount val="10"/>
                <c:pt idx="0">
                  <c:v>0.6100000000000021</c:v>
                </c:pt>
                <c:pt idx="1">
                  <c:v>0.47000000000000003</c:v>
                </c:pt>
                <c:pt idx="2">
                  <c:v>0.11000000000000001</c:v>
                </c:pt>
                <c:pt idx="3">
                  <c:v>0.33000000000000207</c:v>
                </c:pt>
                <c:pt idx="4">
                  <c:v>0.22000000000000003</c:v>
                </c:pt>
                <c:pt idx="5">
                  <c:v>8.0000000000000016E-2</c:v>
                </c:pt>
                <c:pt idx="6">
                  <c:v>8.0000000000000016E-2</c:v>
                </c:pt>
                <c:pt idx="7">
                  <c:v>0.17</c:v>
                </c:pt>
                <c:pt idx="8">
                  <c:v>0.11000000000000001</c:v>
                </c:pt>
                <c:pt idx="9">
                  <c:v>0.58000000000000007</c:v>
                </c:pt>
              </c:numCache>
            </c:numRef>
          </c:val>
        </c:ser>
        <c:ser>
          <c:idx val="2"/>
          <c:order val="2"/>
          <c:tx>
            <c:strRef>
              <c:f>Sheet1!$B$640</c:f>
              <c:strCache>
                <c:ptCount val="1"/>
                <c:pt idx="0">
                  <c:v>Upper-middle</c:v>
                </c:pt>
              </c:strCache>
            </c:strRef>
          </c:tx>
          <c:spPr>
            <a:solidFill>
              <a:srgbClr val="6EA4E9"/>
            </a:solidFill>
          </c:spPr>
          <c:invertIfNegative val="0"/>
          <c:cat>
            <c:strRef>
              <c:f>Sheet1!$C$637:$L$637</c:f>
              <c:strCache>
                <c:ptCount val="10"/>
                <c:pt idx="0">
                  <c:v>General/family practice</c:v>
                </c:pt>
                <c:pt idx="1">
                  <c:v>Pharmacists</c:v>
                </c:pt>
                <c:pt idx="2">
                  <c:v>Dentists</c:v>
                </c:pt>
                <c:pt idx="3">
                  <c:v>Hospitals</c:v>
                </c:pt>
                <c:pt idx="4">
                  <c:v>Addiction services</c:v>
                </c:pt>
                <c:pt idx="5">
                  <c:v>Work places</c:v>
                </c:pt>
                <c:pt idx="6">
                  <c:v>Educational institutions</c:v>
                </c:pt>
                <c:pt idx="7">
                  <c:v>Prisons</c:v>
                </c:pt>
                <c:pt idx="8">
                  <c:v>Traditional health practitioners / healers</c:v>
                </c:pt>
                <c:pt idx="9">
                  <c:v>From the internet</c:v>
                </c:pt>
              </c:strCache>
            </c:strRef>
          </c:cat>
          <c:val>
            <c:numRef>
              <c:f>Sheet1!$C$640:$L$640</c:f>
              <c:numCache>
                <c:formatCode>0%</c:formatCode>
                <c:ptCount val="10"/>
                <c:pt idx="0">
                  <c:v>0.28000000000000003</c:v>
                </c:pt>
                <c:pt idx="1">
                  <c:v>6.0000000000000012E-2</c:v>
                </c:pt>
                <c:pt idx="2">
                  <c:v>8.0000000000000016E-2</c:v>
                </c:pt>
                <c:pt idx="3">
                  <c:v>0.17</c:v>
                </c:pt>
                <c:pt idx="4">
                  <c:v>0.25</c:v>
                </c:pt>
                <c:pt idx="5">
                  <c:v>6.0000000000000012E-2</c:v>
                </c:pt>
                <c:pt idx="6">
                  <c:v>6.0000000000000012E-2</c:v>
                </c:pt>
                <c:pt idx="7">
                  <c:v>3.0000000000000006E-2</c:v>
                </c:pt>
                <c:pt idx="8">
                  <c:v>9.0000000000000024E-2</c:v>
                </c:pt>
                <c:pt idx="9">
                  <c:v>6.0000000000000012E-2</c:v>
                </c:pt>
              </c:numCache>
            </c:numRef>
          </c:val>
        </c:ser>
        <c:ser>
          <c:idx val="3"/>
          <c:order val="3"/>
          <c:tx>
            <c:strRef>
              <c:f>Sheet1!$B$641</c:f>
              <c:strCache>
                <c:ptCount val="1"/>
                <c:pt idx="0">
                  <c:v>Lower-middle</c:v>
                </c:pt>
              </c:strCache>
            </c:strRef>
          </c:tx>
          <c:spPr>
            <a:solidFill>
              <a:srgbClr val="1F33B5"/>
            </a:solidFill>
          </c:spPr>
          <c:invertIfNegative val="0"/>
          <c:cat>
            <c:strRef>
              <c:f>Sheet1!$C$637:$L$637</c:f>
              <c:strCache>
                <c:ptCount val="10"/>
                <c:pt idx="0">
                  <c:v>General/family practice</c:v>
                </c:pt>
                <c:pt idx="1">
                  <c:v>Pharmacists</c:v>
                </c:pt>
                <c:pt idx="2">
                  <c:v>Dentists</c:v>
                </c:pt>
                <c:pt idx="3">
                  <c:v>Hospitals</c:v>
                </c:pt>
                <c:pt idx="4">
                  <c:v>Addiction services</c:v>
                </c:pt>
                <c:pt idx="5">
                  <c:v>Work places</c:v>
                </c:pt>
                <c:pt idx="6">
                  <c:v>Educational institutions</c:v>
                </c:pt>
                <c:pt idx="7">
                  <c:v>Prisons</c:v>
                </c:pt>
                <c:pt idx="8">
                  <c:v>Traditional health practitioners / healers</c:v>
                </c:pt>
                <c:pt idx="9">
                  <c:v>From the internet</c:v>
                </c:pt>
              </c:strCache>
            </c:strRef>
          </c:cat>
          <c:val>
            <c:numRef>
              <c:f>Sheet1!$C$641:$L$641</c:f>
              <c:numCache>
                <c:formatCode>0%</c:formatCode>
                <c:ptCount val="10"/>
                <c:pt idx="0">
                  <c:v>3.0000000000000006E-2</c:v>
                </c:pt>
                <c:pt idx="1">
                  <c:v>3.0000000000000006E-2</c:v>
                </c:pt>
                <c:pt idx="2">
                  <c:v>3.0000000000000006E-2</c:v>
                </c:pt>
                <c:pt idx="3">
                  <c:v>0</c:v>
                </c:pt>
                <c:pt idx="4">
                  <c:v>0.2</c:v>
                </c:pt>
                <c:pt idx="5">
                  <c:v>7.0000000000000007E-2</c:v>
                </c:pt>
                <c:pt idx="6">
                  <c:v>3.0000000000000006E-2</c:v>
                </c:pt>
                <c:pt idx="7">
                  <c:v>3.0000000000000006E-2</c:v>
                </c:pt>
                <c:pt idx="8">
                  <c:v>3.0000000000000006E-2</c:v>
                </c:pt>
                <c:pt idx="9">
                  <c:v>0.14000000000000001</c:v>
                </c:pt>
              </c:numCache>
            </c:numRef>
          </c:val>
        </c:ser>
        <c:ser>
          <c:idx val="4"/>
          <c:order val="4"/>
          <c:tx>
            <c:strRef>
              <c:f>Sheet1!$B$642</c:f>
              <c:strCache>
                <c:ptCount val="1"/>
                <c:pt idx="0">
                  <c:v>Low</c:v>
                </c:pt>
              </c:strCache>
            </c:strRef>
          </c:tx>
          <c:spPr>
            <a:solidFill>
              <a:srgbClr val="1A2B8B"/>
            </a:solidFill>
          </c:spPr>
          <c:invertIfNegative val="0"/>
          <c:cat>
            <c:strRef>
              <c:f>Sheet1!$C$637:$L$637</c:f>
              <c:strCache>
                <c:ptCount val="10"/>
                <c:pt idx="0">
                  <c:v>General/family practice</c:v>
                </c:pt>
                <c:pt idx="1">
                  <c:v>Pharmacists</c:v>
                </c:pt>
                <c:pt idx="2">
                  <c:v>Dentists</c:v>
                </c:pt>
                <c:pt idx="3">
                  <c:v>Hospitals</c:v>
                </c:pt>
                <c:pt idx="4">
                  <c:v>Addiction services</c:v>
                </c:pt>
                <c:pt idx="5">
                  <c:v>Work places</c:v>
                </c:pt>
                <c:pt idx="6">
                  <c:v>Educational institutions</c:v>
                </c:pt>
                <c:pt idx="7">
                  <c:v>Prisons</c:v>
                </c:pt>
                <c:pt idx="8">
                  <c:v>Traditional health practitioners / healers</c:v>
                </c:pt>
                <c:pt idx="9">
                  <c:v>From the internet</c:v>
                </c:pt>
              </c:strCache>
            </c:strRef>
          </c:cat>
          <c:val>
            <c:numRef>
              <c:f>Sheet1!$C$642:$L$642</c:f>
              <c:numCache>
                <c:formatCode>0%</c:formatCode>
                <c:ptCount val="10"/>
                <c:pt idx="0">
                  <c:v>0.16000000000000003</c:v>
                </c:pt>
                <c:pt idx="1">
                  <c:v>5.000000000000001E-2</c:v>
                </c:pt>
                <c:pt idx="2">
                  <c:v>5.000000000000001E-2</c:v>
                </c:pt>
                <c:pt idx="3">
                  <c:v>0.21000000000000002</c:v>
                </c:pt>
                <c:pt idx="4">
                  <c:v>0.11000000000000001</c:v>
                </c:pt>
                <c:pt idx="5">
                  <c:v>5.000000000000001E-2</c:v>
                </c:pt>
                <c:pt idx="6">
                  <c:v>0</c:v>
                </c:pt>
                <c:pt idx="7">
                  <c:v>0</c:v>
                </c:pt>
                <c:pt idx="8">
                  <c:v>5.000000000000001E-2</c:v>
                </c:pt>
                <c:pt idx="9">
                  <c:v>5.000000000000001E-2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979840"/>
        <c:axId val="36981376"/>
      </c:barChart>
      <c:catAx>
        <c:axId val="369798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accent6">
                    <a:lumMod val="75000"/>
                  </a:schemeClr>
                </a:solidFill>
              </a:defRPr>
            </a:pPr>
            <a:endParaRPr lang="en-US"/>
          </a:p>
        </c:txPr>
        <c:crossAx val="36981376"/>
        <c:crosses val="autoZero"/>
        <c:auto val="1"/>
        <c:lblAlgn val="ctr"/>
        <c:lblOffset val="100"/>
        <c:noMultiLvlLbl val="0"/>
      </c:catAx>
      <c:valAx>
        <c:axId val="36981376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accent6">
                    <a:lumMod val="75000"/>
                  </a:schemeClr>
                </a:solidFill>
              </a:defRPr>
            </a:pPr>
            <a:endParaRPr lang="en-US"/>
          </a:p>
        </c:txPr>
        <c:crossAx val="369798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4338359105932704E-2"/>
          <c:y val="0.75312131530947024"/>
          <c:w val="0.84808508801870808"/>
          <c:h val="4.6966351428293709E-2"/>
        </c:manualLayout>
      </c:layout>
      <c:overlay val="0"/>
      <c:txPr>
        <a:bodyPr/>
        <a:lstStyle/>
        <a:p>
          <a:pPr>
            <a:defRPr>
              <a:solidFill>
                <a:schemeClr val="accent6">
                  <a:lumMod val="75000"/>
                </a:schemeClr>
              </a:solidFill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2554014009424304E-2"/>
          <c:y val="3.8397093844161713E-2"/>
          <c:w val="0.91705606877880397"/>
          <c:h val="0.6980787401574830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50000"/>
              </a:schemeClr>
            </a:solidFill>
          </c:spPr>
          <c:invertIfNegative val="0"/>
          <c:cat>
            <c:strRef>
              <c:f>Sheet1!$B$143:$B$153</c:f>
              <c:strCache>
                <c:ptCount val="11"/>
                <c:pt idx="0">
                  <c:v>High-income</c:v>
                </c:pt>
                <c:pt idx="1">
                  <c:v>Upper-middle-income</c:v>
                </c:pt>
                <c:pt idx="2">
                  <c:v>Lower-middle-income</c:v>
                </c:pt>
                <c:pt idx="3">
                  <c:v>Low-income</c:v>
                </c:pt>
                <c:pt idx="5">
                  <c:v>Americas</c:v>
                </c:pt>
                <c:pt idx="6">
                  <c:v>Europe</c:v>
                </c:pt>
                <c:pt idx="7">
                  <c:v>Africa</c:v>
                </c:pt>
                <c:pt idx="8">
                  <c:v>Eastern Mediterranean</c:v>
                </c:pt>
                <c:pt idx="9">
                  <c:v>South-East Asia</c:v>
                </c:pt>
                <c:pt idx="10">
                  <c:v>Western Pacific</c:v>
                </c:pt>
              </c:strCache>
            </c:strRef>
          </c:cat>
          <c:val>
            <c:numRef>
              <c:f>Sheet1!$C$143:$C$153</c:f>
              <c:numCache>
                <c:formatCode>0%</c:formatCode>
                <c:ptCount val="11"/>
                <c:pt idx="0">
                  <c:v>0.75000000000000411</c:v>
                </c:pt>
                <c:pt idx="1">
                  <c:v>0.42000000000000004</c:v>
                </c:pt>
                <c:pt idx="2">
                  <c:v>0.30000000000000004</c:v>
                </c:pt>
                <c:pt idx="3">
                  <c:v>0.11</c:v>
                </c:pt>
                <c:pt idx="5">
                  <c:v>0.4</c:v>
                </c:pt>
                <c:pt idx="6">
                  <c:v>0.69000000000000206</c:v>
                </c:pt>
                <c:pt idx="7">
                  <c:v>0</c:v>
                </c:pt>
                <c:pt idx="8">
                  <c:v>0.42000000000000004</c:v>
                </c:pt>
                <c:pt idx="9">
                  <c:v>0.60000000000000209</c:v>
                </c:pt>
                <c:pt idx="10">
                  <c:v>0.59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361024"/>
        <c:axId val="45362560"/>
      </c:barChart>
      <c:catAx>
        <c:axId val="4536102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accent6">
                    <a:lumMod val="75000"/>
                  </a:schemeClr>
                </a:solidFill>
              </a:defRPr>
            </a:pPr>
            <a:endParaRPr lang="en-US"/>
          </a:p>
        </c:txPr>
        <c:crossAx val="45362560"/>
        <c:crosses val="autoZero"/>
        <c:auto val="1"/>
        <c:lblAlgn val="ctr"/>
        <c:lblOffset val="100"/>
        <c:noMultiLvlLbl val="0"/>
      </c:catAx>
      <c:valAx>
        <c:axId val="45362560"/>
        <c:scaling>
          <c:orientation val="minMax"/>
          <c:max val="1"/>
        </c:scaling>
        <c:delete val="0"/>
        <c:axPos val="l"/>
        <c:majorGridlines/>
        <c:numFmt formatCode="0%" sourceLinked="0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accent6">
                    <a:lumMod val="75000"/>
                  </a:schemeClr>
                </a:solidFill>
              </a:defRPr>
            </a:pPr>
            <a:endParaRPr lang="en-US"/>
          </a:p>
        </c:txPr>
        <c:crossAx val="4536102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38762" cy="400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2025" cy="480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5013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5012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75013" cy="52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75012" cy="52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27BBB490-8F14-4FCB-B3BC-7490309DBCA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8320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3587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3587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3587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3587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3587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DAC62198-85D2-4FDF-9AFF-33044ADFA527}" type="slidenum">
              <a:rPr lang="en-GB"/>
              <a:pPr/>
              <a:t>1</a:t>
            </a:fld>
            <a:endParaRPr lang="en-GB"/>
          </a:p>
        </p:txBody>
      </p:sp>
      <p:sp>
        <p:nvSpPr>
          <p:cNvPr id="819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6A9D003E-D143-49D2-BFBF-DDE409620A92}" type="slidenum">
              <a:rPr lang="en-GB"/>
              <a:pPr/>
              <a:t>10</a:t>
            </a:fld>
            <a:endParaRPr lang="en-GB"/>
          </a:p>
        </p:txBody>
      </p:sp>
      <p:sp>
        <p:nvSpPr>
          <p:cNvPr id="105474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05475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0B099CBB-8F34-4FC6-89BE-CA47710AFF7C}" type="slidenum">
              <a:rPr lang="en-GB"/>
              <a:pPr/>
              <a:t>11</a:t>
            </a:fld>
            <a:endParaRPr lang="en-GB"/>
          </a:p>
        </p:txBody>
      </p:sp>
      <p:sp>
        <p:nvSpPr>
          <p:cNvPr id="68610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8611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9D0D3E3B-2F66-490D-A7B2-9060698262DF}" type="slidenum">
              <a:rPr lang="en-GB"/>
              <a:pPr/>
              <a:t>12</a:t>
            </a:fld>
            <a:endParaRPr lang="en-GB"/>
          </a:p>
        </p:txBody>
      </p:sp>
      <p:sp>
        <p:nvSpPr>
          <p:cNvPr id="70658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70659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C0825AB5-981A-408E-9AA0-CA62CBCF6BEE}" type="slidenum">
              <a:rPr lang="en-GB"/>
              <a:pPr/>
              <a:t>13</a:t>
            </a:fld>
            <a:endParaRPr lang="en-GB"/>
          </a:p>
        </p:txBody>
      </p:sp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4278313" y="10155238"/>
            <a:ext cx="3275012" cy="528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FD7FB49C-F2DB-4AF6-B2E1-FFFB50CB68F5}" type="slidenum">
              <a:rPr lang="en-GB" sz="14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13</a:t>
            </a:fld>
            <a:endParaRPr lang="en-GB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6018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86019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B9D490CA-492B-4C16-BD57-768FA3EFF131}" type="slidenum">
              <a:rPr lang="en-GB"/>
              <a:pPr/>
              <a:t>14</a:t>
            </a:fld>
            <a:endParaRPr lang="en-GB"/>
          </a:p>
        </p:txBody>
      </p:sp>
      <p:sp>
        <p:nvSpPr>
          <p:cNvPr id="72706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7270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B229A469-04C0-429D-9881-154868B41CE7}" type="slidenum">
              <a:rPr lang="en-GB"/>
              <a:pPr/>
              <a:t>15</a:t>
            </a:fld>
            <a:endParaRPr lang="en-GB"/>
          </a:p>
        </p:txBody>
      </p:sp>
      <p:sp>
        <p:nvSpPr>
          <p:cNvPr id="82946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82947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0BAED25C-366F-4228-B0EA-20821F3E7AD9}" type="slidenum">
              <a:rPr lang="en-GB"/>
              <a:pPr/>
              <a:t>16</a:t>
            </a:fld>
            <a:endParaRPr lang="en-GB"/>
          </a:p>
        </p:txBody>
      </p:sp>
      <p:sp>
        <p:nvSpPr>
          <p:cNvPr id="91138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91139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r>
              <a:rPr lang="en-GB" smtClean="0"/>
              <a:t>Check n</a:t>
            </a:r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CAD648BA-5229-49DD-962F-ADB4E419FA81}" type="slidenum">
              <a:rPr lang="en-GB"/>
              <a:pPr/>
              <a:t>17</a:t>
            </a:fld>
            <a:endParaRPr lang="en-GB"/>
          </a:p>
        </p:txBody>
      </p:sp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4278313" y="10155238"/>
            <a:ext cx="3275012" cy="528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E3DD9FAF-10D6-4E13-87D6-8FA873F54136}" type="slidenum">
              <a:rPr lang="en-GB" sz="14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17</a:t>
            </a:fld>
            <a:endParaRPr lang="en-GB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8066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8806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9C043051-EE5A-409A-8811-D2DEAD3B36D5}" type="slidenum">
              <a:rPr lang="en-GB"/>
              <a:pPr/>
              <a:t>18</a:t>
            </a:fld>
            <a:endParaRPr lang="en-GB"/>
          </a:p>
        </p:txBody>
      </p:sp>
      <p:sp>
        <p:nvSpPr>
          <p:cNvPr id="86018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86019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D11243E2-4FCE-4510-B4BF-7BBEC4249B7E}" type="slidenum">
              <a:rPr lang="en-GB"/>
              <a:pPr/>
              <a:t>19</a:t>
            </a:fld>
            <a:endParaRPr lang="en-GB"/>
          </a:p>
        </p:txBody>
      </p:sp>
      <p:sp>
        <p:nvSpPr>
          <p:cNvPr id="93186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9318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1DEBAF46-639F-4ED1-A94B-0AC4F284CCB6}" type="slidenum">
              <a:rPr lang="en-GB"/>
              <a:pPr/>
              <a:t>2</a:t>
            </a:fld>
            <a:endParaRPr lang="en-GB"/>
          </a:p>
        </p:txBody>
      </p:sp>
      <p:sp>
        <p:nvSpPr>
          <p:cNvPr id="37890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812800"/>
            <a:ext cx="5346700" cy="4008438"/>
          </a:xfrm>
        </p:spPr>
      </p:sp>
      <p:sp>
        <p:nvSpPr>
          <p:cNvPr id="37891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4A4E8C96-97E8-49D2-B771-41E071E3EBC1}" type="slidenum">
              <a:rPr lang="en-GB"/>
              <a:pPr/>
              <a:t>20</a:t>
            </a:fld>
            <a:endParaRPr lang="en-GB"/>
          </a:p>
        </p:txBody>
      </p:sp>
      <p:sp>
        <p:nvSpPr>
          <p:cNvPr id="97282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9728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09715E82-E893-4712-B5C8-6995DE8E7BC7}" type="slidenum">
              <a:rPr lang="en-GB"/>
              <a:pPr/>
              <a:t>21</a:t>
            </a:fld>
            <a:endParaRPr lang="en-GB"/>
          </a:p>
        </p:txBody>
      </p:sp>
      <p:sp>
        <p:nvSpPr>
          <p:cNvPr id="95234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95235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DBB87D79-FB7C-4427-83B2-0205BA420324}" type="slidenum">
              <a:rPr lang="en-GB"/>
              <a:pPr/>
              <a:t>22</a:t>
            </a:fld>
            <a:endParaRPr lang="en-GB"/>
          </a:p>
        </p:txBody>
      </p:sp>
      <p:sp>
        <p:nvSpPr>
          <p:cNvPr id="99330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99331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47457915-EF9E-4AF1-A159-A50249874C8A}" type="slidenum">
              <a:rPr lang="en-GB"/>
              <a:pPr/>
              <a:t>23</a:t>
            </a:fld>
            <a:endParaRPr lang="en-GB"/>
          </a:p>
        </p:txBody>
      </p:sp>
      <p:sp>
        <p:nvSpPr>
          <p:cNvPr id="107522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0752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4278313" y="10155238"/>
            <a:ext cx="3275012" cy="528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C2301EC2-57B9-41AD-A599-285D0CB531C0}" type="slidenum">
              <a:rPr lang="en-GB" sz="14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24</a:t>
            </a:fld>
            <a:endParaRPr lang="en-GB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7522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07523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r>
              <a:rPr lang="en-GB" smtClean="0">
                <a:latin typeface="Times New Roman" pitchFamily="18" charset="0"/>
                <a:ea typeface="ＭＳ Ｐゴシック" pitchFamily="-84" charset="-128"/>
              </a:rPr>
              <a:t>Re-check exactly what the measure is - % of country contacts who said help was easily available in their country?</a:t>
            </a:r>
            <a:endParaRPr lang="en-US" smtClean="0">
              <a:latin typeface="Times New Roman" pitchFamily="18" charset="0"/>
              <a:ea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F3387F68-AA11-47D2-914D-EABB43381EFA}" type="slidenum">
              <a:rPr lang="en-GB"/>
              <a:pPr/>
              <a:t>25</a:t>
            </a:fld>
            <a:endParaRPr lang="en-GB"/>
          </a:p>
        </p:txBody>
      </p:sp>
      <p:sp>
        <p:nvSpPr>
          <p:cNvPr id="111618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11619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4278313" y="10155238"/>
            <a:ext cx="3275012" cy="528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3EEDA705-83AF-4704-A711-8686CDA98705}" type="slidenum">
              <a:rPr lang="en-GB" sz="14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26</a:t>
            </a:fld>
            <a:endParaRPr lang="en-GB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1618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11619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4278313" y="10155238"/>
            <a:ext cx="3275012" cy="528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28F10773-0242-4E96-81AE-29909B86A4AE}" type="slidenum">
              <a:rPr lang="en-GB" sz="14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27</a:t>
            </a:fld>
            <a:endParaRPr lang="en-GB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1618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11619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4278313" y="10155238"/>
            <a:ext cx="3275012" cy="528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A911FADE-C38F-45C7-9974-53ADC6117153}" type="slidenum">
              <a:rPr lang="en-GB" sz="14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28</a:t>
            </a:fld>
            <a:endParaRPr lang="en-GB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7522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0752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4278313" y="10155238"/>
            <a:ext cx="3275012" cy="528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90E03DBE-AEE6-49A7-9D36-F2BDA3C4A3BF}" type="slidenum">
              <a:rPr lang="en-GB" sz="14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29</a:t>
            </a:fld>
            <a:endParaRPr lang="en-GB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7522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0752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4278313" y="10155238"/>
            <a:ext cx="3275012" cy="528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F3DDF841-CF4E-4B21-8578-5427475604C0}" type="slidenum">
              <a:rPr lang="en-GB" sz="14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3</a:t>
            </a:fld>
            <a:endParaRPr lang="en-GB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890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812800"/>
            <a:ext cx="5346700" cy="4008438"/>
          </a:xfrm>
        </p:spPr>
      </p:sp>
      <p:sp>
        <p:nvSpPr>
          <p:cNvPr id="37891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1D921CF9-1CCA-4CD3-AEC7-50923B9E51A4}" type="slidenum">
              <a:rPr lang="en-GB"/>
              <a:pPr/>
              <a:t>30</a:t>
            </a:fld>
            <a:endParaRPr lang="en-GB"/>
          </a:p>
        </p:txBody>
      </p:sp>
      <p:sp>
        <p:nvSpPr>
          <p:cNvPr id="88066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8806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78D4AE22-3222-4299-9C19-1E3368AFA768}" type="slidenum">
              <a:rPr lang="en-GB"/>
              <a:pPr/>
              <a:t>31</a:t>
            </a:fld>
            <a:endParaRPr lang="en-GB"/>
          </a:p>
        </p:txBody>
      </p:sp>
      <p:sp>
        <p:nvSpPr>
          <p:cNvPr id="60418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0419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495C1F7D-72E7-4549-A1B1-4C57610D4898}" type="slidenum">
              <a:rPr lang="en-GB"/>
              <a:pPr/>
              <a:t>32</a:t>
            </a:fld>
            <a:endParaRPr lang="en-GB"/>
          </a:p>
        </p:txBody>
      </p:sp>
      <p:sp>
        <p:nvSpPr>
          <p:cNvPr id="13314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3315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 txBox="1">
            <a:spLocks noGrp="1" noChangeArrowheads="1"/>
          </p:cNvSpPr>
          <p:nvPr/>
        </p:nvSpPr>
        <p:spPr bwMode="auto">
          <a:xfrm>
            <a:off x="4278313" y="10155238"/>
            <a:ext cx="3275012" cy="528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96167514-8D17-46C4-AE92-DA8BECD92788}" type="slidenum">
              <a:rPr lang="en-GB" sz="1400">
                <a:solidFill>
                  <a:srgbClr val="000000"/>
                </a:solidFill>
                <a:latin typeface="Times New Roman" pitchFamily="18" charset="0"/>
              </a:rPr>
              <a:pPr algn="r">
                <a:lnSpc>
                  <a:spcPct val="95000"/>
                </a:lnSpc>
                <a:buClrTx/>
                <a:buFontTx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4</a:t>
            </a:fld>
            <a:endParaRPr lang="en-GB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890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812800"/>
            <a:ext cx="5346700" cy="4008438"/>
          </a:xfrm>
        </p:spPr>
      </p:sp>
      <p:sp>
        <p:nvSpPr>
          <p:cNvPr id="37891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A698A145-8D7C-4510-ABB0-362B1B8E5C3A}" type="slidenum">
              <a:rPr lang="en-GB"/>
              <a:pPr/>
              <a:t>5</a:t>
            </a:fld>
            <a:endParaRPr lang="en-GB"/>
          </a:p>
        </p:txBody>
      </p:sp>
      <p:sp>
        <p:nvSpPr>
          <p:cNvPr id="62466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2467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9644B431-C0F0-44E6-BB74-E1F4E1420757}" type="slidenum">
              <a:rPr lang="en-GB"/>
              <a:pPr/>
              <a:t>6</a:t>
            </a:fld>
            <a:endParaRPr lang="en-GB"/>
          </a:p>
        </p:txBody>
      </p:sp>
      <p:sp>
        <p:nvSpPr>
          <p:cNvPr id="48130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48131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</p:spPr>
        <p:txBody>
          <a:bodyPr wrap="none" anchor="ctr"/>
          <a:lstStyle/>
          <a:p>
            <a:r>
              <a:rPr lang="en-GB" smtClean="0">
                <a:latin typeface="Times New Roman" pitchFamily="18" charset="0"/>
                <a:ea typeface="ＭＳ Ｐゴシック" pitchFamily="-84" charset="-128"/>
              </a:rPr>
              <a:t>WHO Region and World Bank national income level</a:t>
            </a:r>
            <a:endParaRPr lang="en-US" smtClean="0">
              <a:latin typeface="Times New Roman" pitchFamily="18" charset="0"/>
              <a:ea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32A7D3CB-4F8E-452C-88D7-4CE582D831E9}" type="slidenum">
              <a:rPr lang="en-GB"/>
              <a:pPr/>
              <a:t>7</a:t>
            </a:fld>
            <a:endParaRPr lang="en-GB"/>
          </a:p>
        </p:txBody>
      </p:sp>
      <p:sp>
        <p:nvSpPr>
          <p:cNvPr id="64514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4515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CCE55683-E20F-4481-9676-8CE71453AA08}" type="slidenum">
              <a:rPr lang="en-GB"/>
              <a:pPr/>
              <a:t>8</a:t>
            </a:fld>
            <a:endParaRPr lang="en-GB"/>
          </a:p>
        </p:txBody>
      </p:sp>
      <p:sp>
        <p:nvSpPr>
          <p:cNvPr id="103426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0342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4D7BEC5B-47CE-452A-B459-074A2BFF260A}" type="slidenum">
              <a:rPr lang="en-GB"/>
              <a:pPr/>
              <a:t>9</a:t>
            </a:fld>
            <a:endParaRPr lang="en-GB"/>
          </a:p>
        </p:txBody>
      </p:sp>
      <p:sp>
        <p:nvSpPr>
          <p:cNvPr id="66562" name="Text Box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656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ln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r>
              <a:rPr lang="en-GB" smtClean="0"/>
              <a:t>Check n</a:t>
            </a: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059EFD-D8BF-474E-BC91-651C1F09E59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5FE98B-E421-4C67-B683-04F4F1CACBB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0913" y="301625"/>
            <a:ext cx="2265362" cy="64484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5275" cy="64484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065A19-56B0-4774-9FA4-2C256DAA2A7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3037" cy="12541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B26B3F-DCD8-4EAF-B2E8-73319F9C3EC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A96C7-7698-46D9-9E02-F5D43219360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BB876E-2850-498B-98BC-29A116B27DC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87563C-3E66-456F-BF3C-E36304C44BE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6112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1750" y="1768475"/>
            <a:ext cx="4456113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0B5F1F-99A2-4F9B-97F4-FAB17A5C6A4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8A7D50-0082-4EB2-BFE1-A4A65C4BDE6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277D0E-DC42-41D7-B24F-168A8B88288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B73A1E-6C12-4AE8-ADC4-678EBDFAC35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DC7336-4B61-4943-99A1-7D961097F19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E65F01-5E1C-4B8F-A02D-4BB75D9A060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61D5D7-8343-42DB-8E6F-2CF295F3254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BC6431-505E-4BA9-85D9-C31C45D3E75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2500" y="301625"/>
            <a:ext cx="2265363" cy="6450013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6862" cy="6450013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688460-04CD-4D0F-9AC8-8C1C15373B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4625" cy="1255713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273FE4-8140-4A12-B11B-4BACD44449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9E3B55-CF23-4AEE-B2AE-1B9569AB1BA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4525" cy="4981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0163" y="1768475"/>
            <a:ext cx="4456112" cy="4981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9868AF-3B8C-4BB8-BD8E-3045298397A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1D7603-0575-4265-ABB5-29E4A03EB9D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283BE1-99FE-4824-9DA7-0A8CCB93E6D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6FDCF8-3903-4132-ADBF-2E8986FFD1D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33C9A0-85E2-4F4C-9F42-83A40E4B9F5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5B60BF-6670-4AAF-916C-034E1C5C388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3037" cy="125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texte-titre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3037" cy="498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plan de texte</a:t>
            </a:r>
          </a:p>
          <a:p>
            <a:pPr lvl="1"/>
            <a:r>
              <a:rPr lang="en-GB" smtClean="0"/>
              <a:t>Second niveau de plan</a:t>
            </a:r>
          </a:p>
          <a:p>
            <a:pPr lvl="2"/>
            <a:r>
              <a:rPr lang="en-GB" smtClean="0"/>
              <a:t>Troisième niveau de plan</a:t>
            </a:r>
          </a:p>
          <a:p>
            <a:pPr lvl="3"/>
            <a:r>
              <a:rPr lang="en-GB" smtClean="0"/>
              <a:t>Quatrième niveau de plan</a:t>
            </a:r>
          </a:p>
          <a:p>
            <a:pPr lvl="4"/>
            <a:r>
              <a:rPr lang="en-GB" smtClean="0"/>
              <a:t>Cinquième niveau de plan</a:t>
            </a:r>
          </a:p>
          <a:p>
            <a:pPr lvl="4"/>
            <a:r>
              <a:rPr lang="en-GB" smtClean="0"/>
              <a:t>Sixième niveau de plan</a:t>
            </a:r>
          </a:p>
          <a:p>
            <a:pPr lvl="4"/>
            <a:r>
              <a:rPr lang="en-GB" smtClean="0"/>
              <a:t>Septième niveau de plan</a:t>
            </a:r>
          </a:p>
          <a:p>
            <a:pPr lvl="4"/>
            <a:r>
              <a:rPr lang="en-GB" smtClean="0"/>
              <a:t>Huitième niveau de plan</a:t>
            </a:r>
          </a:p>
          <a:p>
            <a:pPr lvl="4"/>
            <a:r>
              <a:rPr lang="en-GB" smtClean="0"/>
              <a:t>Neuvième niveau de plan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39975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</a:tabLst>
              <a:defRPr smtClean="0">
                <a:solidFill>
                  <a:srgbClr val="000000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87700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</a:tabLst>
              <a:defRPr smtClean="0">
                <a:solidFill>
                  <a:srgbClr val="000000"/>
                </a:solidFill>
                <a:latin typeface="Arial" charset="0"/>
                <a:ea typeface="ＭＳ Ｐゴシック" charset="0"/>
                <a:cs typeface="Lucida Sans Unicode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39975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6492F954-DD8A-411E-8488-1E5DE8644208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defTabSz="3587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3587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ＭＳ Ｐゴシック" charset="0"/>
        </a:defRPr>
      </a:lvl2pPr>
      <a:lvl3pPr algn="ctr" defTabSz="3587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ＭＳ Ｐゴシック" charset="0"/>
        </a:defRPr>
      </a:lvl3pPr>
      <a:lvl4pPr algn="ctr" defTabSz="3587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ＭＳ Ｐゴシック" charset="0"/>
        </a:defRPr>
      </a:lvl4pPr>
      <a:lvl5pPr algn="ctr" defTabSz="3587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ＭＳ Ｐゴシック" charset="0"/>
        </a:defRPr>
      </a:lvl5pPr>
      <a:lvl6pPr marL="2514600" indent="-228600" algn="ctr" defTabSz="358775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</a:defRPr>
      </a:lvl6pPr>
      <a:lvl7pPr marL="2971800" indent="-228600" algn="ctr" defTabSz="358775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</a:defRPr>
      </a:lvl7pPr>
      <a:lvl8pPr marL="3429000" indent="-228600" algn="ctr" defTabSz="358775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</a:defRPr>
      </a:lvl8pPr>
      <a:lvl9pPr marL="3886200" indent="-228600" algn="ctr" defTabSz="358775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</a:defRPr>
      </a:lvl9pPr>
    </p:titleStyle>
    <p:bodyStyle>
      <a:lvl1pPr marL="342900" indent="-342900" algn="l" defTabSz="358775" rtl="0" eaLnBrk="0" fontAlgn="base" hangingPunct="0">
        <a:lnSpc>
          <a:spcPct val="93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358775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358775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358775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358775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358775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358775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358775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358775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4625" cy="125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texte-titre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4625" cy="498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plan de texte</a:t>
            </a:r>
          </a:p>
          <a:p>
            <a:pPr lvl="1"/>
            <a:r>
              <a:rPr lang="en-GB" smtClean="0"/>
              <a:t>Second niveau de plan</a:t>
            </a:r>
          </a:p>
          <a:p>
            <a:pPr lvl="2"/>
            <a:r>
              <a:rPr lang="en-GB" smtClean="0"/>
              <a:t>Troisième niveau de plan</a:t>
            </a:r>
          </a:p>
          <a:p>
            <a:pPr lvl="3"/>
            <a:r>
              <a:rPr lang="en-GB" smtClean="0"/>
              <a:t>Quatrième niveau de plan</a:t>
            </a:r>
          </a:p>
          <a:p>
            <a:pPr lvl="4"/>
            <a:r>
              <a:rPr lang="en-GB" smtClean="0"/>
              <a:t>Cinquième niveau de plan</a:t>
            </a:r>
          </a:p>
          <a:p>
            <a:pPr lvl="4"/>
            <a:r>
              <a:rPr lang="en-GB" smtClean="0"/>
              <a:t>Sixième niveau de plan</a:t>
            </a:r>
          </a:p>
          <a:p>
            <a:pPr lvl="4"/>
            <a:r>
              <a:rPr lang="en-GB" smtClean="0"/>
              <a:t>Septième niveau de plan</a:t>
            </a:r>
          </a:p>
          <a:p>
            <a:pPr lvl="4"/>
            <a:r>
              <a:rPr lang="en-GB" smtClean="0"/>
              <a:t>Huitième niveau de plan</a:t>
            </a:r>
          </a:p>
          <a:p>
            <a:pPr lvl="4"/>
            <a:r>
              <a:rPr lang="en-GB" smtClean="0"/>
              <a:t>Neuvième niveau de plan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1562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89288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Lucida Sans Unicode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1562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F4565517-140A-49F9-BC96-4E6E3009C328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3587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3587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ＭＳ Ｐゴシック" charset="0"/>
        </a:defRPr>
      </a:lvl2pPr>
      <a:lvl3pPr algn="ctr" defTabSz="3587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ＭＳ Ｐゴシック" charset="0"/>
        </a:defRPr>
      </a:lvl3pPr>
      <a:lvl4pPr algn="ctr" defTabSz="3587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ＭＳ Ｐゴシック" charset="0"/>
        </a:defRPr>
      </a:lvl4pPr>
      <a:lvl5pPr algn="ctr" defTabSz="3587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ＭＳ Ｐゴシック" charset="0"/>
        </a:defRPr>
      </a:lvl5pPr>
      <a:lvl6pPr marL="2514600" indent="-228600" algn="ctr" defTabSz="358775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</a:defRPr>
      </a:lvl6pPr>
      <a:lvl7pPr marL="2971800" indent="-228600" algn="ctr" defTabSz="358775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</a:defRPr>
      </a:lvl7pPr>
      <a:lvl8pPr marL="3429000" indent="-228600" algn="ctr" defTabSz="358775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</a:defRPr>
      </a:lvl8pPr>
      <a:lvl9pPr marL="3886200" indent="-228600" algn="ctr" defTabSz="358775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</a:defRPr>
      </a:lvl9pPr>
    </p:titleStyle>
    <p:bodyStyle>
      <a:lvl1pPr marL="342900" indent="-342900" algn="l" defTabSz="358775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358775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358775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358775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358775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358775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358775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358775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358775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subTitle"/>
          </p:nvPr>
        </p:nvSpPr>
        <p:spPr>
          <a:xfrm>
            <a:off x="503238" y="3708400"/>
            <a:ext cx="9070975" cy="3024188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</a:pPr>
            <a:r>
              <a:rPr lang="en-GB" sz="3000" b="1" smtClean="0">
                <a:solidFill>
                  <a:srgbClr val="003399"/>
                </a:solidFill>
              </a:rPr>
              <a:t>Martin Raw</a:t>
            </a:r>
          </a:p>
          <a:p>
            <a:pPr eaLnBrk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</a:pPr>
            <a:r>
              <a:rPr lang="en-GB" sz="3000" b="1" smtClean="0">
                <a:solidFill>
                  <a:srgbClr val="003399"/>
                </a:solidFill>
              </a:rPr>
              <a:t>Universities of Nottingham, UK and Sao Paulo, Brazil</a:t>
            </a:r>
          </a:p>
          <a:p>
            <a:pPr eaLnBrk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</a:pPr>
            <a:endParaRPr lang="en-GB" sz="2600" smtClean="0">
              <a:solidFill>
                <a:srgbClr val="003399"/>
              </a:solidFill>
            </a:endParaRPr>
          </a:p>
          <a:p>
            <a:pPr eaLnBrk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</a:pPr>
            <a:r>
              <a:rPr lang="en-GB" sz="2500" smtClean="0">
                <a:solidFill>
                  <a:srgbClr val="003399"/>
                </a:solidFill>
              </a:rPr>
              <a:t>SSA York, November 2013</a:t>
            </a:r>
          </a:p>
          <a:p>
            <a:pPr eaLnBrk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</a:pPr>
            <a:endParaRPr lang="en-GB" sz="2500" smtClean="0">
              <a:solidFill>
                <a:srgbClr val="003399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63" y="384175"/>
            <a:ext cx="291465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822325"/>
            <a:ext cx="2190750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7275" y="838200"/>
            <a:ext cx="2219325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8213" y="420688"/>
            <a:ext cx="3703637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503238" y="1835150"/>
            <a:ext cx="9070975" cy="126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29880" rIns="0" bIns="0" anchor="ctr"/>
          <a:lstStyle>
            <a:lvl1pPr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</a:defRPr>
            </a:lvl5pPr>
            <a:lvl6pPr marL="2514600" indent="-228600" defTabSz="358775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</a:defRPr>
            </a:lvl6pPr>
            <a:lvl7pPr marL="2971800" indent="-228600" defTabSz="358775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</a:defRPr>
            </a:lvl7pPr>
            <a:lvl8pPr marL="3429000" indent="-228600" defTabSz="358775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</a:defRPr>
            </a:lvl8pPr>
            <a:lvl9pPr marL="3886200" indent="-228600" defTabSz="358775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hangingPunct="1">
              <a:buClrTx/>
              <a:buFontTx/>
              <a:buNone/>
              <a:defRPr/>
            </a:pPr>
            <a:r>
              <a:rPr lang="en-GB" sz="3500" b="1" smtClean="0">
                <a:solidFill>
                  <a:srgbClr val="A50021"/>
                </a:solidFill>
                <a:cs typeface="Arial" charset="0"/>
              </a:rPr>
              <a:t>A survey of tobacco cessation support in 121 countries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539750"/>
            <a:ext cx="9070975" cy="1263650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sz="3500" b="1" smtClean="0">
                <a:solidFill>
                  <a:srgbClr val="A50021"/>
                </a:solidFill>
              </a:rPr>
              <a:t>Components of national treatment system by income level</a:t>
            </a:r>
          </a:p>
        </p:txBody>
      </p:sp>
      <p:pic>
        <p:nvPicPr>
          <p:cNvPr id="1044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7015163"/>
            <a:ext cx="23320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044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313613"/>
            <a:ext cx="1752600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044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7332663"/>
            <a:ext cx="1776413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044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7053263"/>
            <a:ext cx="2179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8469" name="TextBox 4"/>
          <p:cNvSpPr txBox="1">
            <a:spLocks noChangeArrowheads="1"/>
          </p:cNvSpPr>
          <p:nvPr/>
        </p:nvSpPr>
        <p:spPr bwMode="auto">
          <a:xfrm>
            <a:off x="833438" y="6081713"/>
            <a:ext cx="84137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 defTabSz="395288" eaLnBrk="0">
              <a:lnSpc>
                <a:spcPct val="100000"/>
              </a:lnSpc>
            </a:pPr>
            <a:r>
              <a:rPr lang="en-US" sz="1500">
                <a:solidFill>
                  <a:srgbClr val="003399"/>
                </a:solidFill>
                <a:latin typeface="Franklin Gothic Book" pitchFamily="34" charset="0"/>
              </a:rPr>
              <a:t>High=High income countries; UM=Upper middle income countries; LM=Lower middle income countries; Low=Low income countries</a:t>
            </a:r>
          </a:p>
        </p:txBody>
      </p:sp>
      <p:graphicFrame>
        <p:nvGraphicFramePr>
          <p:cNvPr id="18502" name="Group 70"/>
          <p:cNvGraphicFramePr>
            <a:graphicFrameLocks noGrp="1"/>
          </p:cNvGraphicFramePr>
          <p:nvPr/>
        </p:nvGraphicFramePr>
        <p:xfrm>
          <a:off x="503238" y="2051050"/>
          <a:ext cx="9070975" cy="2011363"/>
        </p:xfrm>
        <a:graphic>
          <a:graphicData uri="http://schemas.openxmlformats.org/drawingml/2006/table">
            <a:tbl>
              <a:tblPr/>
              <a:tblGrid>
                <a:gridCol w="4298950"/>
                <a:gridCol w="1189037"/>
                <a:gridCol w="1192213"/>
                <a:gridCol w="1190625"/>
                <a:gridCol w="1200150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ＭＳ Ｐゴシック" pitchFamily="-84" charset="-128"/>
                        <a:cs typeface="Arial" pitchFamily="34" charset="0"/>
                      </a:endParaRPr>
                    </a:p>
                  </a:txBody>
                  <a:tcPr marL="100794" marR="100794" marT="50371" marB="50371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% Yes</a:t>
                      </a:r>
                    </a:p>
                  </a:txBody>
                  <a:tcPr marL="100794" marR="100794" marT="50371" marB="50371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-84" charset="-128"/>
                        <a:cs typeface="Arial" pitchFamily="34" charset="0"/>
                      </a:endParaRPr>
                    </a:p>
                  </a:txBody>
                  <a:tcPr marL="100794" marR="100794" marT="50371" marB="50371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High</a:t>
                      </a:r>
                    </a:p>
                  </a:txBody>
                  <a:tcPr marL="100794" marR="100794" marT="50371" marB="50371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UM</a:t>
                      </a:r>
                    </a:p>
                  </a:txBody>
                  <a:tcPr marL="100794" marR="100794" marT="50371" marB="50371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LM</a:t>
                      </a:r>
                    </a:p>
                  </a:txBody>
                  <a:tcPr marL="100794" marR="100794" marT="50371" marB="50371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Low</a:t>
                      </a:r>
                    </a:p>
                  </a:txBody>
                  <a:tcPr marL="100794" marR="100794" marT="50371" marB="50371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Promote brief advice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itchFamily="34" charset="0"/>
                        <a:ea typeface="ＭＳ Ｐゴシック" pitchFamily="-84" charset="-128"/>
                        <a:cs typeface="Arial" pitchFamily="34" charset="0"/>
                      </a:endParaRPr>
                    </a:p>
                  </a:txBody>
                  <a:tcPr marL="100794" marR="100794" marT="50371" marB="50371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56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itchFamily="34" charset="0"/>
                        <a:ea typeface="ＭＳ Ｐゴシック" pitchFamily="-84" charset="-128"/>
                        <a:cs typeface="Arial" pitchFamily="34" charset="0"/>
                      </a:endParaRPr>
                    </a:p>
                  </a:txBody>
                  <a:tcPr marL="100794" marR="100794" marT="50371" marB="50371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50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itchFamily="34" charset="0"/>
                        <a:ea typeface="ＭＳ Ｐゴシック" pitchFamily="-84" charset="-128"/>
                        <a:cs typeface="Arial" pitchFamily="34" charset="0"/>
                      </a:endParaRPr>
                    </a:p>
                  </a:txBody>
                  <a:tcPr marL="100794" marR="100794" marT="50371" marB="50371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60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itchFamily="34" charset="0"/>
                        <a:ea typeface="ＭＳ Ｐゴシック" pitchFamily="-84" charset="-128"/>
                        <a:cs typeface="Arial" pitchFamily="34" charset="0"/>
                      </a:endParaRPr>
                    </a:p>
                  </a:txBody>
                  <a:tcPr marL="100794" marR="100794" marT="50371" marB="50371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63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itchFamily="34" charset="0"/>
                        <a:ea typeface="ＭＳ Ｐゴシック" pitchFamily="-84" charset="-128"/>
                        <a:cs typeface="Arial" pitchFamily="34" charset="0"/>
                      </a:endParaRPr>
                    </a:p>
                  </a:txBody>
                  <a:tcPr marL="100794" marR="100794" marT="50371" marB="50371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National quitline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itchFamily="34" charset="0"/>
                        <a:ea typeface="ＭＳ Ｐゴシック" pitchFamily="-84" charset="-128"/>
                        <a:cs typeface="Arial" pitchFamily="34" charset="0"/>
                      </a:endParaRPr>
                    </a:p>
                  </a:txBody>
                  <a:tcPr marL="100794" marR="100794" marT="50371" marB="50371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75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itchFamily="34" charset="0"/>
                        <a:ea typeface="ＭＳ Ｐゴシック" pitchFamily="-84" charset="-128"/>
                        <a:cs typeface="Arial" pitchFamily="34" charset="0"/>
                      </a:endParaRPr>
                    </a:p>
                  </a:txBody>
                  <a:tcPr marL="100794" marR="100794" marT="50371" marB="50371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28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itchFamily="34" charset="0"/>
                        <a:ea typeface="ＭＳ Ｐゴシック" pitchFamily="-84" charset="-128"/>
                        <a:cs typeface="Arial" pitchFamily="34" charset="0"/>
                      </a:endParaRPr>
                    </a:p>
                  </a:txBody>
                  <a:tcPr marL="100794" marR="100794" marT="50371" marB="50371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20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itchFamily="34" charset="0"/>
                        <a:ea typeface="ＭＳ Ｐゴシック" pitchFamily="-84" charset="-128"/>
                        <a:cs typeface="Arial" pitchFamily="34" charset="0"/>
                      </a:endParaRPr>
                    </a:p>
                  </a:txBody>
                  <a:tcPr marL="100794" marR="100794" marT="50371" marB="50371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itchFamily="34" charset="0"/>
                        <a:ea typeface="ＭＳ Ｐゴシック" pitchFamily="-84" charset="-128"/>
                        <a:cs typeface="Arial" pitchFamily="34" charset="0"/>
                      </a:endParaRPr>
                    </a:p>
                  </a:txBody>
                  <a:tcPr marL="100794" marR="100794" marT="50371" marB="50371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684213"/>
            <a:ext cx="9070975" cy="1079500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sz="3500" b="1" smtClean="0">
                <a:solidFill>
                  <a:srgbClr val="A50021"/>
                </a:solidFill>
              </a:rPr>
              <a:t>Quitline characteristics</a:t>
            </a:r>
          </a:p>
        </p:txBody>
      </p:sp>
      <p:pic>
        <p:nvPicPr>
          <p:cNvPr id="675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7015163"/>
            <a:ext cx="23320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6758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313613"/>
            <a:ext cx="1752600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6759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7332663"/>
            <a:ext cx="1776413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6759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7053263"/>
            <a:ext cx="2179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0511" name="TextBox 4"/>
          <p:cNvSpPr txBox="1">
            <a:spLocks noChangeArrowheads="1"/>
          </p:cNvSpPr>
          <p:nvPr/>
        </p:nvSpPr>
        <p:spPr bwMode="auto">
          <a:xfrm>
            <a:off x="503238" y="5580063"/>
            <a:ext cx="731837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0794" tIns="50397" rIns="100794" bIns="50397">
            <a:spAutoFit/>
          </a:bodyPr>
          <a:lstStyle/>
          <a:p>
            <a:pPr defTabSz="395288" eaLnBrk="0">
              <a:lnSpc>
                <a:spcPct val="100000"/>
              </a:lnSpc>
            </a:pPr>
            <a:r>
              <a:rPr lang="en-US" sz="1500">
                <a:solidFill>
                  <a:srgbClr val="003399"/>
                </a:solidFill>
                <a:latin typeface="Franklin Gothic Book" pitchFamily="34" charset="0"/>
              </a:rPr>
              <a:t>n = 44</a:t>
            </a:r>
          </a:p>
        </p:txBody>
      </p:sp>
      <p:graphicFrame>
        <p:nvGraphicFramePr>
          <p:cNvPr id="67625" name="Group 41"/>
          <p:cNvGraphicFramePr>
            <a:graphicFrameLocks noGrp="1"/>
          </p:cNvGraphicFramePr>
          <p:nvPr>
            <p:ph type="subTitle" idx="4294967295"/>
          </p:nvPr>
        </p:nvGraphicFramePr>
        <p:xfrm>
          <a:off x="503238" y="2124075"/>
          <a:ext cx="9070975" cy="3384552"/>
        </p:xfrm>
        <a:graphic>
          <a:graphicData uri="http://schemas.openxmlformats.org/drawingml/2006/table">
            <a:tbl>
              <a:tblPr/>
              <a:tblGrid>
                <a:gridCol w="7472362"/>
                <a:gridCol w="1598613"/>
              </a:tblGrid>
              <a:tr h="5953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Does the </a:t>
                      </a:r>
                      <a:r>
                        <a:rPr kumimoji="0" lang="en-US" sz="2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quitline</a:t>
                      </a:r>
                      <a:endParaRPr kumimoji="0" lang="en-GB" sz="2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MS Mincho" charset="0"/>
                        <a:cs typeface="MS Mincho" charset="0"/>
                      </a:endParaRPr>
                    </a:p>
                  </a:txBody>
                  <a:tcPr marL="100794" marR="100794" marT="50397" marB="50397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% Yes</a:t>
                      </a:r>
                      <a:endParaRPr kumimoji="0" lang="en-GB" sz="2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MS Mincho" charset="0"/>
                        <a:cs typeface="MS Mincho" charset="0"/>
                      </a:endParaRPr>
                    </a:p>
                  </a:txBody>
                  <a:tcPr marL="100794" marR="100794" marT="50397" marB="50397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Offer free callers for calling in?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MS Mincho" charset="0"/>
                        <a:cs typeface="MS Mincho" charset="0"/>
                      </a:endParaRPr>
                    </a:p>
                  </a:txBody>
                  <a:tcPr marL="100794" marR="100794" marT="50397" marB="50397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73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MS Mincho" charset="0"/>
                        <a:cs typeface="MS Mincho" charset="0"/>
                      </a:endParaRPr>
                    </a:p>
                  </a:txBody>
                  <a:tcPr marL="100794" marR="100794" marT="50397" marB="50397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Have people answering always or almost always?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MS Mincho" charset="0"/>
                        <a:cs typeface="MS Mincho" charset="0"/>
                      </a:endParaRPr>
                    </a:p>
                  </a:txBody>
                  <a:tcPr marL="100794" marR="100794" marT="50397" marB="50397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80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MS Mincho" charset="0"/>
                        <a:cs typeface="MS Mincho" charset="0"/>
                      </a:endParaRPr>
                    </a:p>
                  </a:txBody>
                  <a:tcPr marL="100794" marR="100794" marT="50397" marB="50397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969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Offer multiple sessions with counsellors calling back offering ongoing support?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MS Mincho" charset="0"/>
                        <a:cs typeface="MS Mincho" charset="0"/>
                      </a:endParaRPr>
                    </a:p>
                  </a:txBody>
                  <a:tcPr marL="100794" marR="100794" marT="50397" marB="50397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56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MS Mincho" charset="0"/>
                        <a:cs typeface="MS Mincho" charset="0"/>
                      </a:endParaRPr>
                    </a:p>
                  </a:txBody>
                  <a:tcPr marL="100794" marR="100794" marT="50397" marB="50397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Refer to local specialist treatment services?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MS Mincho" charset="0"/>
                        <a:cs typeface="MS Mincho" charset="0"/>
                      </a:endParaRPr>
                    </a:p>
                  </a:txBody>
                  <a:tcPr marL="100794" marR="100794" marT="50397" marB="50397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86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MS Mincho" charset="0"/>
                        <a:cs typeface="MS Mincho" charset="0"/>
                      </a:endParaRPr>
                    </a:p>
                  </a:txBody>
                  <a:tcPr marL="100794" marR="100794" marT="50397" marB="50397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Offer information about tobacco cessation medications?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MS Mincho" charset="0"/>
                        <a:cs typeface="MS Mincho" charset="0"/>
                      </a:endParaRPr>
                    </a:p>
                  </a:txBody>
                  <a:tcPr marL="100794" marR="100794" marT="50397" marB="50397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80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MS Mincho" charset="0"/>
                        <a:cs typeface="MS Mincho" charset="0"/>
                      </a:endParaRPr>
                    </a:p>
                  </a:txBody>
                  <a:tcPr marL="100794" marR="100794" marT="50397" marB="50397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Offer tobacco cessation medication to callers?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MS Mincho" charset="0"/>
                        <a:cs typeface="MS Mincho" charset="0"/>
                      </a:endParaRPr>
                    </a:p>
                  </a:txBody>
                  <a:tcPr marL="100794" marR="100794" marT="50397" marB="50397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21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MS Mincho" charset="0"/>
                        <a:cs typeface="MS Mincho" charset="0"/>
                      </a:endParaRPr>
                    </a:p>
                  </a:txBody>
                  <a:tcPr marL="100794" marR="100794" marT="50397" marB="50397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539750"/>
            <a:ext cx="9070975" cy="1263650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sz="3500" b="1" smtClean="0">
                <a:solidFill>
                  <a:srgbClr val="A50021"/>
                </a:solidFill>
              </a:rPr>
              <a:t>Specialised treatment provision by income level</a:t>
            </a:r>
          </a:p>
        </p:txBody>
      </p:sp>
      <p:pic>
        <p:nvPicPr>
          <p:cNvPr id="6963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7015163"/>
            <a:ext cx="23320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6963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313613"/>
            <a:ext cx="1752600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6963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7332663"/>
            <a:ext cx="1776413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6963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7053263"/>
            <a:ext cx="2179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2559" name="TextBox 4"/>
          <p:cNvSpPr txBox="1">
            <a:spLocks noChangeArrowheads="1"/>
          </p:cNvSpPr>
          <p:nvPr/>
        </p:nvSpPr>
        <p:spPr bwMode="auto">
          <a:xfrm>
            <a:off x="833438" y="6081713"/>
            <a:ext cx="84137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 defTabSz="395288" eaLnBrk="0">
              <a:lnSpc>
                <a:spcPct val="100000"/>
              </a:lnSpc>
            </a:pPr>
            <a:r>
              <a:rPr lang="en-US" sz="1500">
                <a:solidFill>
                  <a:srgbClr val="003399"/>
                </a:solidFill>
                <a:latin typeface="Franklin Gothic Book" pitchFamily="34" charset="0"/>
              </a:rPr>
              <a:t>High=High income countries; UM=Upper middle income countries; LM=Lower middle income countries; Low=Low income countries</a:t>
            </a:r>
          </a:p>
        </p:txBody>
      </p:sp>
      <p:sp>
        <p:nvSpPr>
          <p:cNvPr id="22560" name="TextBox 4"/>
          <p:cNvSpPr txBox="1">
            <a:spLocks noChangeArrowheads="1"/>
          </p:cNvSpPr>
          <p:nvPr/>
        </p:nvSpPr>
        <p:spPr bwMode="auto">
          <a:xfrm>
            <a:off x="503238" y="4572000"/>
            <a:ext cx="842962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0794" tIns="50397" rIns="100794" bIns="50397">
            <a:spAutoFit/>
          </a:bodyPr>
          <a:lstStyle/>
          <a:p>
            <a:pPr defTabSz="395288" eaLnBrk="0">
              <a:lnSpc>
                <a:spcPct val="100000"/>
              </a:lnSpc>
            </a:pPr>
            <a:r>
              <a:rPr lang="en-US" sz="1500">
                <a:solidFill>
                  <a:srgbClr val="003399"/>
                </a:solidFill>
                <a:latin typeface="Franklin Gothic Book" pitchFamily="34" charset="0"/>
              </a:rPr>
              <a:t>n = 121</a:t>
            </a:r>
          </a:p>
        </p:txBody>
      </p:sp>
      <p:graphicFrame>
        <p:nvGraphicFramePr>
          <p:cNvPr id="69669" name="Group 37"/>
          <p:cNvGraphicFramePr>
            <a:graphicFrameLocks noGrp="1"/>
          </p:cNvGraphicFramePr>
          <p:nvPr>
            <p:ph type="subTitle" idx="4294967295"/>
          </p:nvPr>
        </p:nvGraphicFramePr>
        <p:xfrm>
          <a:off x="503238" y="2051050"/>
          <a:ext cx="9070975" cy="2360612"/>
        </p:xfrm>
        <a:graphic>
          <a:graphicData uri="http://schemas.openxmlformats.org/drawingml/2006/table">
            <a:tbl>
              <a:tblPr/>
              <a:tblGrid>
                <a:gridCol w="4298950"/>
                <a:gridCol w="1189037"/>
                <a:gridCol w="1192213"/>
                <a:gridCol w="1190625"/>
                <a:gridCol w="1200150"/>
              </a:tblGrid>
              <a:tr h="64145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92" marB="50392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% Yes</a:t>
                      </a:r>
                    </a:p>
                  </a:txBody>
                  <a:tcPr marL="100794" marR="100794" marT="50392" marB="50392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943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92" marB="50392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High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92" marB="5039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UM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92" marB="5039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LM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92" marB="5039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Low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92" marB="50392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4145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Has nationwide treatment services</a:t>
                      </a:r>
                    </a:p>
                  </a:txBody>
                  <a:tcPr marL="100794" marR="100794" marT="50392" marB="50392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36</a:t>
                      </a:r>
                    </a:p>
                  </a:txBody>
                  <a:tcPr marL="100794" marR="100794" marT="50392" marB="5039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19</a:t>
                      </a:r>
                    </a:p>
                  </a:txBody>
                  <a:tcPr marL="100794" marR="100794" marT="50392" marB="5039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100794" marR="100794" marT="50392" marB="5039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</a:p>
                  </a:txBody>
                  <a:tcPr marL="100794" marR="100794" marT="50392" marB="50392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3827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Has no treatment services at all</a:t>
                      </a:r>
                    </a:p>
                  </a:txBody>
                  <a:tcPr marL="100794" marR="100794" marT="50392" marB="50392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14</a:t>
                      </a:r>
                    </a:p>
                  </a:txBody>
                  <a:tcPr marL="100794" marR="100794" marT="50392" marB="5039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25</a:t>
                      </a:r>
                    </a:p>
                  </a:txBody>
                  <a:tcPr marL="100794" marR="100794" marT="50392" marB="5039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43</a:t>
                      </a:r>
                    </a:p>
                  </a:txBody>
                  <a:tcPr marL="100794" marR="100794" marT="50392" marB="5039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63</a:t>
                      </a:r>
                    </a:p>
                  </a:txBody>
                  <a:tcPr marL="100794" marR="100794" marT="50392" marB="50392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5900" y="571500"/>
            <a:ext cx="9577388" cy="1263650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sz="3500" b="1" smtClean="0">
                <a:solidFill>
                  <a:srgbClr val="A50021"/>
                </a:solidFill>
              </a:rPr>
              <a:t>Availability of help by income level</a:t>
            </a:r>
            <a:br>
              <a:rPr lang="en-GB" sz="3500" b="1" smtClean="0">
                <a:solidFill>
                  <a:srgbClr val="A50021"/>
                </a:solidFill>
              </a:rPr>
            </a:br>
            <a:r>
              <a:rPr lang="en-GB" sz="3600" b="1" smtClean="0">
                <a:solidFill>
                  <a:srgbClr val="A50021"/>
                </a:solidFill>
              </a:rPr>
              <a:t/>
            </a:r>
            <a:br>
              <a:rPr lang="en-GB" sz="3600" b="1" smtClean="0">
                <a:solidFill>
                  <a:srgbClr val="A50021"/>
                </a:solidFill>
              </a:rPr>
            </a:br>
            <a:r>
              <a:rPr lang="en-GB" sz="1500" smtClean="0">
                <a:solidFill>
                  <a:srgbClr val="A50021"/>
                </a:solidFill>
              </a:rPr>
              <a:t> </a:t>
            </a:r>
            <a:r>
              <a:rPr lang="en-US" sz="1500" smtClean="0">
                <a:solidFill>
                  <a:srgbClr val="A50021"/>
                </a:solidFill>
              </a:rPr>
              <a:t>Can tobacco users easily get help to stop in the following settings?</a:t>
            </a:r>
          </a:p>
        </p:txBody>
      </p:sp>
      <p:pic>
        <p:nvPicPr>
          <p:cNvPr id="849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7015163"/>
            <a:ext cx="23320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499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313613"/>
            <a:ext cx="1752600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499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7332663"/>
            <a:ext cx="1776413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499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7053263"/>
            <a:ext cx="2179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graphicFrame>
        <p:nvGraphicFramePr>
          <p:cNvPr id="10" name="Chart 9"/>
          <p:cNvGraphicFramePr>
            <a:graphicFrameLocks/>
          </p:cNvGraphicFramePr>
          <p:nvPr/>
        </p:nvGraphicFramePr>
        <p:xfrm>
          <a:off x="287784" y="2411685"/>
          <a:ext cx="9217024" cy="5147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539750"/>
            <a:ext cx="9070975" cy="1263650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sz="3500" b="1" smtClean="0">
                <a:solidFill>
                  <a:srgbClr val="A50021"/>
                </a:solidFill>
              </a:rPr>
              <a:t>Availability of medications by income level</a:t>
            </a:r>
          </a:p>
        </p:txBody>
      </p:sp>
      <p:pic>
        <p:nvPicPr>
          <p:cNvPr id="7168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7015163"/>
            <a:ext cx="23320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7168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313613"/>
            <a:ext cx="1752600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7168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7332663"/>
            <a:ext cx="1776413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7168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7053263"/>
            <a:ext cx="2179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6630" name="TextBox 5"/>
          <p:cNvSpPr txBox="1">
            <a:spLocks noChangeArrowheads="1"/>
          </p:cNvSpPr>
          <p:nvPr/>
        </p:nvSpPr>
        <p:spPr bwMode="auto">
          <a:xfrm>
            <a:off x="939800" y="6002338"/>
            <a:ext cx="8467725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0794" tIns="50397" rIns="100794" bIns="50397">
            <a:spAutoFit/>
          </a:bodyPr>
          <a:lstStyle/>
          <a:p>
            <a:pPr algn="ctr" defTabSz="395288" eaLnBrk="0">
              <a:lnSpc>
                <a:spcPct val="100000"/>
              </a:lnSpc>
            </a:pPr>
            <a:r>
              <a:rPr lang="en-US" sz="1500">
                <a:solidFill>
                  <a:srgbClr val="003399"/>
                </a:solidFill>
                <a:latin typeface="Franklin Gothic Book" pitchFamily="34" charset="0"/>
              </a:rPr>
              <a:t>High=High income countries; UM=Upper middle income countries; LM=Lower middle income countries;</a:t>
            </a:r>
          </a:p>
          <a:p>
            <a:pPr algn="ctr" defTabSz="395288" eaLnBrk="0">
              <a:lnSpc>
                <a:spcPct val="100000"/>
              </a:lnSpc>
            </a:pPr>
            <a:r>
              <a:rPr lang="en-US" sz="1500">
                <a:solidFill>
                  <a:srgbClr val="003399"/>
                </a:solidFill>
                <a:latin typeface="Franklin Gothic Book" pitchFamily="34" charset="0"/>
              </a:rPr>
              <a:t>Low=Low income countries</a:t>
            </a:r>
          </a:p>
        </p:txBody>
      </p:sp>
      <p:graphicFrame>
        <p:nvGraphicFramePr>
          <p:cNvPr id="26679" name="Group 55"/>
          <p:cNvGraphicFramePr>
            <a:graphicFrameLocks noGrp="1"/>
          </p:cNvGraphicFramePr>
          <p:nvPr>
            <p:ph type="subTitle" idx="4294967295"/>
          </p:nvPr>
        </p:nvGraphicFramePr>
        <p:xfrm>
          <a:off x="503238" y="1908175"/>
          <a:ext cx="9070975" cy="3546475"/>
        </p:xfrm>
        <a:graphic>
          <a:graphicData uri="http://schemas.openxmlformats.org/drawingml/2006/table">
            <a:tbl>
              <a:tblPr/>
              <a:tblGrid>
                <a:gridCol w="1706562"/>
                <a:gridCol w="1050925"/>
                <a:gridCol w="1049338"/>
                <a:gridCol w="1054100"/>
                <a:gridCol w="950912"/>
                <a:gridCol w="882650"/>
                <a:gridCol w="2376488"/>
              </a:tblGrid>
              <a:tr h="349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ＭＳ Ｐゴシック" pitchFamily="-84" charset="-128"/>
                        <a:cs typeface="Arial" pitchFamily="34" charset="0"/>
                      </a:endParaRPr>
                    </a:p>
                  </a:txBody>
                  <a:tcPr marL="100795" marR="100795" marT="50381" marB="50381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% Yes</a:t>
                      </a:r>
                    </a:p>
                  </a:txBody>
                  <a:tcPr marL="100795" marR="100795" marT="50381" marB="50381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-84" charset="-128"/>
                        <a:cs typeface="Arial" pitchFamily="34" charset="0"/>
                      </a:endParaRPr>
                    </a:p>
                  </a:txBody>
                  <a:tcPr marL="100795" marR="100795" marT="50381" marB="50381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All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(n=121)</a:t>
                      </a:r>
                    </a:p>
                  </a:txBody>
                  <a:tcPr marL="100795" marR="100795" marT="50381" marB="5038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High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(n=36)</a:t>
                      </a:r>
                    </a:p>
                  </a:txBody>
                  <a:tcPr marL="100795" marR="100795" marT="50381" marB="5038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UM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(n=36)</a:t>
                      </a:r>
                    </a:p>
                  </a:txBody>
                  <a:tcPr marL="100795" marR="100795" marT="50381" marB="5038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LM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(n=30)</a:t>
                      </a:r>
                    </a:p>
                  </a:txBody>
                  <a:tcPr marL="100795" marR="100795" marT="50381" marB="5038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Low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(n=19)</a:t>
                      </a:r>
                    </a:p>
                  </a:txBody>
                  <a:tcPr marL="100795" marR="100795" marT="50381" marB="5038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Respondent</a:t>
                      </a:r>
                      <a:r>
                        <a:rPr kumimoji="0" lang="en-US" alt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’</a:t>
                      </a: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s awareness of medication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(n/base)</a:t>
                      </a:r>
                    </a:p>
                  </a:txBody>
                  <a:tcPr marL="100795" marR="100795" marT="50381" marB="50381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NRT</a:t>
                      </a:r>
                    </a:p>
                  </a:txBody>
                  <a:tcPr marL="100795" marR="100795" marT="50381" marB="50381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51</a:t>
                      </a:r>
                    </a:p>
                  </a:txBody>
                  <a:tcPr marL="100795" marR="100795" marT="50381" marB="5038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97</a:t>
                      </a:r>
                    </a:p>
                  </a:txBody>
                  <a:tcPr marL="100795" marR="100795" marT="50381" marB="5038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61</a:t>
                      </a:r>
                    </a:p>
                  </a:txBody>
                  <a:tcPr marL="100795" marR="100795" marT="50381" marB="5038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17</a:t>
                      </a:r>
                    </a:p>
                  </a:txBody>
                  <a:tcPr marL="100795" marR="100795" marT="50381" marB="5038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0</a:t>
                      </a:r>
                    </a:p>
                  </a:txBody>
                  <a:tcPr marL="100795" marR="100795" marT="50381" marB="5038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92</a:t>
                      </a:r>
                    </a:p>
                  </a:txBody>
                  <a:tcPr marL="100795" marR="100795" marT="50381" marB="50381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Bupropion</a:t>
                      </a:r>
                    </a:p>
                  </a:txBody>
                  <a:tcPr marL="100795" marR="100795" marT="50381" marB="50381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17</a:t>
                      </a:r>
                    </a:p>
                  </a:txBody>
                  <a:tcPr marL="100795" marR="100795" marT="50381" marB="5038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42</a:t>
                      </a:r>
                    </a:p>
                  </a:txBody>
                  <a:tcPr marL="100795" marR="100795" marT="50381" marB="5038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14</a:t>
                      </a:r>
                    </a:p>
                  </a:txBody>
                  <a:tcPr marL="100795" marR="100795" marT="50381" marB="5038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0</a:t>
                      </a:r>
                    </a:p>
                  </a:txBody>
                  <a:tcPr marL="100795" marR="100795" marT="50381" marB="5038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0</a:t>
                      </a:r>
                    </a:p>
                  </a:txBody>
                  <a:tcPr marL="100795" marR="100795" marT="50381" marB="5038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100</a:t>
                      </a:r>
                    </a:p>
                  </a:txBody>
                  <a:tcPr marL="100795" marR="100795" marT="50381" marB="50381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Varenicline</a:t>
                      </a:r>
                    </a:p>
                  </a:txBody>
                  <a:tcPr marL="100795" marR="100795" marT="50381" marB="50381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52</a:t>
                      </a:r>
                    </a:p>
                  </a:txBody>
                  <a:tcPr marL="100795" marR="100795" marT="50381" marB="5038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83</a:t>
                      </a:r>
                    </a:p>
                  </a:txBody>
                  <a:tcPr marL="100795" marR="100795" marT="50381" marB="5038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58</a:t>
                      </a:r>
                    </a:p>
                  </a:txBody>
                  <a:tcPr marL="100795" marR="100795" marT="50381" marB="5038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33</a:t>
                      </a:r>
                    </a:p>
                  </a:txBody>
                  <a:tcPr marL="100795" marR="100795" marT="50381" marB="5038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11</a:t>
                      </a:r>
                    </a:p>
                  </a:txBody>
                  <a:tcPr marL="100795" marR="100795" marT="50381" marB="5038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86</a:t>
                      </a:r>
                    </a:p>
                  </a:txBody>
                  <a:tcPr marL="100795" marR="100795" marT="50381" marB="50381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Cytisine</a:t>
                      </a:r>
                    </a:p>
                  </a:txBody>
                  <a:tcPr marL="100795" marR="100795" marT="50381" marB="50381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10</a:t>
                      </a:r>
                    </a:p>
                  </a:txBody>
                  <a:tcPr marL="100795" marR="100795" marT="50381" marB="5038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3</a:t>
                      </a:r>
                    </a:p>
                  </a:txBody>
                  <a:tcPr marL="100795" marR="100795" marT="50381" marB="5038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17</a:t>
                      </a:r>
                    </a:p>
                  </a:txBody>
                  <a:tcPr marL="100795" marR="100795" marT="50381" marB="5038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13</a:t>
                      </a:r>
                    </a:p>
                  </a:txBody>
                  <a:tcPr marL="100795" marR="100795" marT="50381" marB="5038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5</a:t>
                      </a:r>
                    </a:p>
                  </a:txBody>
                  <a:tcPr marL="100795" marR="100795" marT="50381" marB="5038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67</a:t>
                      </a:r>
                    </a:p>
                  </a:txBody>
                  <a:tcPr marL="100795" marR="100795" marT="50381" marB="50381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900113"/>
            <a:ext cx="9070975" cy="1263650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sz="3500" b="1" smtClean="0">
                <a:solidFill>
                  <a:srgbClr val="A50021"/>
                </a:solidFill>
              </a:rPr>
              <a:t>Affordability of medications by income level</a:t>
            </a:r>
          </a:p>
        </p:txBody>
      </p:sp>
      <p:pic>
        <p:nvPicPr>
          <p:cNvPr id="819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7015163"/>
            <a:ext cx="23320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19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313613"/>
            <a:ext cx="1752600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192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7332663"/>
            <a:ext cx="1776413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192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7053263"/>
            <a:ext cx="2179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8678" name="TextBox 4"/>
          <p:cNvSpPr txBox="1">
            <a:spLocks noChangeArrowheads="1"/>
          </p:cNvSpPr>
          <p:nvPr/>
        </p:nvSpPr>
        <p:spPr bwMode="auto">
          <a:xfrm>
            <a:off x="503238" y="5148263"/>
            <a:ext cx="2274887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0794" tIns="50397" rIns="100794" bIns="50397">
            <a:spAutoFit/>
          </a:bodyPr>
          <a:lstStyle/>
          <a:p>
            <a:pPr defTabSz="395288" eaLnBrk="0">
              <a:lnSpc>
                <a:spcPct val="100000"/>
              </a:lnSpc>
            </a:pPr>
            <a:r>
              <a:rPr lang="en-US" sz="1500">
                <a:solidFill>
                  <a:srgbClr val="003399"/>
                </a:solidFill>
                <a:latin typeface="Franklin Gothic Book" pitchFamily="34" charset="0"/>
              </a:rPr>
              <a:t>* % expressed as  n/base</a:t>
            </a:r>
          </a:p>
        </p:txBody>
      </p:sp>
      <p:graphicFrame>
        <p:nvGraphicFramePr>
          <p:cNvPr id="28722" name="Group 50"/>
          <p:cNvGraphicFramePr>
            <a:graphicFrameLocks noGrp="1"/>
          </p:cNvGraphicFramePr>
          <p:nvPr>
            <p:ph type="subTitle" idx="4294967295"/>
          </p:nvPr>
        </p:nvGraphicFramePr>
        <p:xfrm>
          <a:off x="503238" y="2484438"/>
          <a:ext cx="9070975" cy="2508250"/>
        </p:xfrm>
        <a:graphic>
          <a:graphicData uri="http://schemas.openxmlformats.org/drawingml/2006/table">
            <a:tbl>
              <a:tblPr/>
              <a:tblGrid>
                <a:gridCol w="1617662"/>
                <a:gridCol w="1463675"/>
                <a:gridCol w="1612900"/>
                <a:gridCol w="1539875"/>
                <a:gridCol w="1541463"/>
                <a:gridCol w="1295400"/>
              </a:tblGrid>
              <a:tr h="3952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ＭＳ Ｐゴシック" pitchFamily="-84" charset="-128"/>
                        <a:cs typeface="Arial" pitchFamily="34" charset="0"/>
                      </a:endParaRPr>
                    </a:p>
                  </a:txBody>
                  <a:tcPr marL="100780" marR="100780" marT="50389" marB="50389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% Yes *</a:t>
                      </a:r>
                    </a:p>
                  </a:txBody>
                  <a:tcPr marL="100780" marR="100780" marT="50389" marB="50389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itchFamily="34" charset="0"/>
                        <a:ea typeface="ＭＳ Ｐゴシック" pitchFamily="-84" charset="-128"/>
                        <a:cs typeface="Arial" pitchFamily="34" charset="0"/>
                      </a:endParaRPr>
                    </a:p>
                  </a:txBody>
                  <a:tcPr marL="100780" marR="100780" marT="50389" marB="50389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All </a:t>
                      </a:r>
                    </a:p>
                  </a:txBody>
                  <a:tcPr marL="100780" marR="100780" marT="50389" marB="5038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High</a:t>
                      </a:r>
                    </a:p>
                  </a:txBody>
                  <a:tcPr marL="100780" marR="100780" marT="50389" marB="5038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UM</a:t>
                      </a:r>
                    </a:p>
                  </a:txBody>
                  <a:tcPr marL="100780" marR="100780" marT="50389" marB="5038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LM</a:t>
                      </a:r>
                    </a:p>
                  </a:txBody>
                  <a:tcPr marL="100780" marR="100780" marT="50389" marB="5038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Low</a:t>
                      </a:r>
                    </a:p>
                  </a:txBody>
                  <a:tcPr marL="100780" marR="100780" marT="50389" marB="50389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NRT</a:t>
                      </a:r>
                    </a:p>
                  </a:txBody>
                  <a:tcPr marL="100780" marR="100780" marT="50389" marB="50389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81</a:t>
                      </a:r>
                    </a:p>
                  </a:txBody>
                  <a:tcPr marL="100780" marR="100780" marT="50389" marB="5038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94</a:t>
                      </a:r>
                    </a:p>
                  </a:txBody>
                  <a:tcPr marL="100780" marR="100780" marT="50389" marB="5038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60</a:t>
                      </a:r>
                    </a:p>
                  </a:txBody>
                  <a:tcPr marL="100780" marR="100780" marT="50389" marB="5038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63</a:t>
                      </a:r>
                    </a:p>
                  </a:txBody>
                  <a:tcPr marL="100780" marR="100780" marT="50389" marB="5038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-</a:t>
                      </a:r>
                    </a:p>
                  </a:txBody>
                  <a:tcPr marL="100780" marR="100780" marT="50389" marB="50389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Bupropion</a:t>
                      </a:r>
                    </a:p>
                  </a:txBody>
                  <a:tcPr marL="100780" marR="100780" marT="50389" marB="50389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70</a:t>
                      </a:r>
                    </a:p>
                  </a:txBody>
                  <a:tcPr marL="100780" marR="100780" marT="50389" marB="5038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80</a:t>
                      </a:r>
                    </a:p>
                  </a:txBody>
                  <a:tcPr marL="100780" marR="100780" marT="50389" marB="5038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40</a:t>
                      </a:r>
                    </a:p>
                  </a:txBody>
                  <a:tcPr marL="100780" marR="100780" marT="50389" marB="5038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-</a:t>
                      </a:r>
                    </a:p>
                  </a:txBody>
                  <a:tcPr marL="100780" marR="100780" marT="50389" marB="5038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-</a:t>
                      </a:r>
                    </a:p>
                  </a:txBody>
                  <a:tcPr marL="100780" marR="100780" marT="50389" marB="50389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Varenicline</a:t>
                      </a:r>
                    </a:p>
                  </a:txBody>
                  <a:tcPr marL="100780" marR="100780" marT="50389" marB="50389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48</a:t>
                      </a:r>
                    </a:p>
                  </a:txBody>
                  <a:tcPr marL="100780" marR="100780" marT="50389" marB="5038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64</a:t>
                      </a:r>
                    </a:p>
                  </a:txBody>
                  <a:tcPr marL="100780" marR="100780" marT="50389" marB="5038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32</a:t>
                      </a:r>
                    </a:p>
                  </a:txBody>
                  <a:tcPr marL="100780" marR="100780" marT="50389" marB="5038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29</a:t>
                      </a:r>
                    </a:p>
                  </a:txBody>
                  <a:tcPr marL="100780" marR="100780" marT="50389" marB="5038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0</a:t>
                      </a:r>
                    </a:p>
                  </a:txBody>
                  <a:tcPr marL="100780" marR="100780" marT="50389" marB="50389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Cytisine</a:t>
                      </a:r>
                    </a:p>
                  </a:txBody>
                  <a:tcPr marL="100780" marR="100780" marT="50389" marB="50389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100</a:t>
                      </a:r>
                    </a:p>
                  </a:txBody>
                  <a:tcPr marL="100780" marR="100780" marT="50389" marB="5038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100</a:t>
                      </a:r>
                    </a:p>
                  </a:txBody>
                  <a:tcPr marL="100780" marR="100780" marT="50389" marB="5038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100</a:t>
                      </a:r>
                    </a:p>
                  </a:txBody>
                  <a:tcPr marL="100780" marR="100780" marT="50389" marB="5038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100</a:t>
                      </a:r>
                    </a:p>
                  </a:txBody>
                  <a:tcPr marL="100780" marR="100780" marT="50389" marB="50389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100</a:t>
                      </a:r>
                    </a:p>
                  </a:txBody>
                  <a:tcPr marL="100780" marR="100780" marT="50389" marB="50389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95288"/>
            <a:ext cx="9070975" cy="863600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sz="3500" b="1" smtClean="0">
                <a:solidFill>
                  <a:srgbClr val="A50021"/>
                </a:solidFill>
              </a:rPr>
              <a:t>Basic infrastructure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03238" y="2484438"/>
            <a:ext cx="9070975" cy="2808287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tIns="0" anchor="ctr"/>
          <a:lstStyle/>
          <a:p>
            <a:pPr marL="0" indent="0" algn="ctr" eaLnBrk="1">
              <a:spcAft>
                <a:spcPct val="0"/>
              </a:spcAft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smtClean="0">
                <a:solidFill>
                  <a:srgbClr val="003399"/>
                </a:solidFill>
              </a:rPr>
              <a:t>e</a:t>
            </a:r>
          </a:p>
        </p:txBody>
      </p:sp>
      <p:pic>
        <p:nvPicPr>
          <p:cNvPr id="901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7015163"/>
            <a:ext cx="23320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9011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313613"/>
            <a:ext cx="1752600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9011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7332663"/>
            <a:ext cx="1776413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9011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7053263"/>
            <a:ext cx="2179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0749" name="TextBox 4"/>
          <p:cNvSpPr txBox="1">
            <a:spLocks noChangeArrowheads="1"/>
          </p:cNvSpPr>
          <p:nvPr/>
        </p:nvSpPr>
        <p:spPr bwMode="auto">
          <a:xfrm>
            <a:off x="503238" y="6011863"/>
            <a:ext cx="842962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0794" tIns="50397" rIns="100794" bIns="50397">
            <a:spAutoFit/>
          </a:bodyPr>
          <a:lstStyle/>
          <a:p>
            <a:pPr defTabSz="395288" eaLnBrk="0">
              <a:lnSpc>
                <a:spcPct val="100000"/>
              </a:lnSpc>
            </a:pPr>
            <a:r>
              <a:rPr lang="en-US" sz="1500">
                <a:solidFill>
                  <a:srgbClr val="003399"/>
                </a:solidFill>
                <a:latin typeface="Franklin Gothic Book" pitchFamily="34" charset="0"/>
              </a:rPr>
              <a:t>n = 121</a:t>
            </a:r>
          </a:p>
        </p:txBody>
      </p:sp>
      <p:graphicFrame>
        <p:nvGraphicFramePr>
          <p:cNvPr id="90143" name="Group 31"/>
          <p:cNvGraphicFramePr>
            <a:graphicFrameLocks noGrp="1"/>
          </p:cNvGraphicFramePr>
          <p:nvPr/>
        </p:nvGraphicFramePr>
        <p:xfrm>
          <a:off x="503238" y="1403350"/>
          <a:ext cx="9070975" cy="4600575"/>
        </p:xfrm>
        <a:graphic>
          <a:graphicData uri="http://schemas.openxmlformats.org/drawingml/2006/table">
            <a:tbl>
              <a:tblPr/>
              <a:tblGrid>
                <a:gridCol w="7235825"/>
                <a:gridCol w="1835150"/>
              </a:tblGrid>
              <a:tr h="10731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Times New Roman" pitchFamily="18" charset="0"/>
                        </a:rPr>
                        <a:t>Does your country</a:t>
                      </a:r>
                      <a:endParaRPr kumimoji="0" lang="en-GB" sz="2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mbria" pitchFamily="18" charset="0"/>
                        <a:ea typeface="MS Mincho" pitchFamily="49" charset="-128"/>
                      </a:endParaRPr>
                    </a:p>
                  </a:txBody>
                  <a:tcPr marL="75596" marR="75596" marT="0" marB="0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>
                          <a:tab pos="3921125" algn="l"/>
                        </a:tabLst>
                      </a:pPr>
                      <a:r>
                        <a:rPr kumimoji="0" lang="en-GB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Times New Roman" pitchFamily="18" charset="0"/>
                        </a:rPr>
                        <a:t>% Yes </a:t>
                      </a:r>
                      <a:endParaRPr kumimoji="0" lang="en-GB" sz="2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itchFamily="18" charset="0"/>
                        <a:ea typeface="MS Mincho" pitchFamily="49" charset="-128"/>
                      </a:endParaRPr>
                    </a:p>
                  </a:txBody>
                  <a:tcPr marL="75596" marR="75596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Times New Roman" pitchFamily="18" charset="0"/>
                        </a:rPr>
                        <a:t>Have an officially identified person responsible for treatment?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22228B"/>
                        </a:solidFill>
                        <a:effectLst/>
                        <a:latin typeface="Cambria" pitchFamily="18" charset="0"/>
                        <a:ea typeface="MS Mincho" pitchFamily="49" charset="-128"/>
                      </a:endParaRPr>
                    </a:p>
                  </a:txBody>
                  <a:tcPr marL="75596" marR="75596" marT="0" marB="0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>
                          <a:tab pos="3921125" algn="l"/>
                        </a:tabLst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Times New Roman" pitchFamily="18" charset="0"/>
                        </a:rPr>
                        <a:t>41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22228B"/>
                        </a:solidFill>
                        <a:effectLst/>
                        <a:latin typeface="Cambria" pitchFamily="18" charset="0"/>
                        <a:ea typeface="MS Mincho" pitchFamily="49" charset="-128"/>
                      </a:endParaRPr>
                    </a:p>
                  </a:txBody>
                  <a:tcPr marL="75596" marR="75596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Times New Roman" pitchFamily="18" charset="0"/>
                        </a:rPr>
                        <a:t>Have national treatment guidelines?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22228B"/>
                        </a:solidFill>
                        <a:effectLst/>
                        <a:latin typeface="Cambria" pitchFamily="18" charset="0"/>
                        <a:ea typeface="MS Mincho" pitchFamily="49" charset="-128"/>
                      </a:endParaRPr>
                    </a:p>
                  </a:txBody>
                  <a:tcPr marL="75596" marR="75596" marT="0" marB="0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>
                          <a:tab pos="3921125" algn="l"/>
                        </a:tabLst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Times New Roman" pitchFamily="18" charset="0"/>
                        </a:rPr>
                        <a:t>44 </a:t>
                      </a: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Times New Roman" pitchFamily="18" charset="0"/>
                        </a:rPr>
                        <a:t>(n = 53)</a:t>
                      </a:r>
                      <a:endParaRPr kumimoji="0" lang="en-GB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22228B"/>
                        </a:solidFill>
                        <a:effectLst/>
                        <a:latin typeface="Cambria" pitchFamily="18" charset="0"/>
                        <a:ea typeface="MS Mincho" pitchFamily="49" charset="-128"/>
                      </a:endParaRPr>
                    </a:p>
                  </a:txBody>
                  <a:tcPr marL="75596" marR="75596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7080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Times New Roman" pitchFamily="18" charset="0"/>
                        </a:rPr>
                        <a:t>Have a clearly identified budget for treatment?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22228B"/>
                        </a:solidFill>
                        <a:effectLst/>
                        <a:latin typeface="Cambria" pitchFamily="18" charset="0"/>
                        <a:ea typeface="MS Mincho" pitchFamily="49" charset="-128"/>
                      </a:endParaRPr>
                    </a:p>
                  </a:txBody>
                  <a:tcPr marL="75596" marR="75596" marT="0" marB="0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>
                          <a:tab pos="3921125" algn="l"/>
                        </a:tabLst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Times New Roman" pitchFamily="18" charset="0"/>
                        </a:rPr>
                        <a:t>20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22228B"/>
                        </a:solidFill>
                        <a:effectLst/>
                        <a:latin typeface="Cambria" pitchFamily="18" charset="0"/>
                        <a:ea typeface="MS Mincho" pitchFamily="49" charset="-128"/>
                      </a:endParaRPr>
                    </a:p>
                  </a:txBody>
                  <a:tcPr marL="75596" marR="75596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Times New Roman" pitchFamily="18" charset="0"/>
                        </a:rPr>
                        <a:t>Offer to help healthcare workers to stop using tobacco?</a:t>
                      </a:r>
                    </a:p>
                  </a:txBody>
                  <a:tcPr marL="75596" marR="75596" marT="0" marB="0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>
                          <a:tab pos="3921125" algn="l"/>
                        </a:tabLst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46</a:t>
                      </a:r>
                    </a:p>
                  </a:txBody>
                  <a:tcPr marL="75596" marR="75596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Mandatory recording of tobacco use in medical notes</a:t>
                      </a:r>
                    </a:p>
                  </a:txBody>
                  <a:tcPr marL="75596" marR="75596" marT="0" marB="0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>
                          <a:tab pos="3921125" algn="l"/>
                        </a:tabLst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Times New Roman" pitchFamily="18" charset="0"/>
                        </a:rPr>
                        <a:t>22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22228B"/>
                        </a:solidFill>
                        <a:effectLst/>
                        <a:latin typeface="Arial" pitchFamily="34" charset="0"/>
                        <a:ea typeface="MS Mincho" pitchFamily="49" charset="-128"/>
                      </a:endParaRPr>
                    </a:p>
                  </a:txBody>
                  <a:tcPr marL="75596" marR="75596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539750"/>
            <a:ext cx="9070975" cy="1263650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3500" b="1" dirty="0">
                <a:solidFill>
                  <a:srgbClr val="A50021"/>
                </a:solidFill>
              </a:rPr>
              <a:t>Countries that have treatment guidelines by region and income level</a:t>
            </a:r>
          </a:p>
        </p:txBody>
      </p:sp>
      <p:pic>
        <p:nvPicPr>
          <p:cNvPr id="870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7015163"/>
            <a:ext cx="23320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704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313613"/>
            <a:ext cx="1752600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704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7332663"/>
            <a:ext cx="1776413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704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7053263"/>
            <a:ext cx="2179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graphicFrame>
        <p:nvGraphicFramePr>
          <p:cNvPr id="11" name="Picture 2"/>
          <p:cNvGraphicFramePr>
            <a:graphicFrameLocks/>
          </p:cNvGraphicFramePr>
          <p:nvPr/>
        </p:nvGraphicFramePr>
        <p:xfrm>
          <a:off x="503808" y="2339677"/>
          <a:ext cx="914501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95288"/>
            <a:ext cx="9070975" cy="863600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sz="3500" b="1" smtClean="0">
                <a:solidFill>
                  <a:srgbClr val="A50021"/>
                </a:solidFill>
              </a:rPr>
              <a:t>Guidelines content</a:t>
            </a:r>
            <a:endParaRPr lang="en-US" sz="3500" b="1" smtClean="0">
              <a:solidFill>
                <a:srgbClr val="A50021"/>
              </a:solidFill>
            </a:endParaRPr>
          </a:p>
        </p:txBody>
      </p:sp>
      <p:pic>
        <p:nvPicPr>
          <p:cNvPr id="849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7015163"/>
            <a:ext cx="23320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499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313613"/>
            <a:ext cx="1752600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499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7332663"/>
            <a:ext cx="1776413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499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7053263"/>
            <a:ext cx="2179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4856" name="TextBox 4"/>
          <p:cNvSpPr txBox="1">
            <a:spLocks noChangeArrowheads="1"/>
          </p:cNvSpPr>
          <p:nvPr/>
        </p:nvSpPr>
        <p:spPr bwMode="auto">
          <a:xfrm>
            <a:off x="503238" y="6372225"/>
            <a:ext cx="731837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0794" tIns="50397" rIns="100794" bIns="50397">
            <a:spAutoFit/>
          </a:bodyPr>
          <a:lstStyle/>
          <a:p>
            <a:pPr defTabSz="395288" eaLnBrk="0">
              <a:lnSpc>
                <a:spcPct val="100000"/>
              </a:lnSpc>
            </a:pPr>
            <a:r>
              <a:rPr lang="en-US" sz="1500">
                <a:solidFill>
                  <a:srgbClr val="003399"/>
                </a:solidFill>
                <a:latin typeface="Franklin Gothic Book" pitchFamily="34" charset="0"/>
              </a:rPr>
              <a:t>n = 53</a:t>
            </a:r>
          </a:p>
        </p:txBody>
      </p:sp>
      <p:graphicFrame>
        <p:nvGraphicFramePr>
          <p:cNvPr id="85061" name="Group 69"/>
          <p:cNvGraphicFramePr>
            <a:graphicFrameLocks noGrp="1"/>
          </p:cNvGraphicFramePr>
          <p:nvPr/>
        </p:nvGraphicFramePr>
        <p:xfrm>
          <a:off x="503238" y="1476375"/>
          <a:ext cx="9070975" cy="4933950"/>
        </p:xfrm>
        <a:graphic>
          <a:graphicData uri="http://schemas.openxmlformats.org/drawingml/2006/table">
            <a:tbl>
              <a:tblPr/>
              <a:tblGrid>
                <a:gridCol w="7472362"/>
                <a:gridCol w="1598613"/>
              </a:tblGrid>
              <a:tr h="5905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MS Mincho" pitchFamily="49" charset="-128"/>
                      </a:endParaRPr>
                    </a:p>
                  </a:txBody>
                  <a:tcPr marL="100794" marR="100794" marT="50403" marB="50403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% Yes</a:t>
                      </a:r>
                      <a:endParaRPr kumimoji="0" lang="en-GB" sz="2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MS Mincho" pitchFamily="49" charset="-128"/>
                      </a:endParaRPr>
                    </a:p>
                  </a:txBody>
                  <a:tcPr marL="100794" marR="100794" marT="50403" marB="50403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For whole healthcare system and all professionals?</a:t>
                      </a:r>
                    </a:p>
                  </a:txBody>
                  <a:tcPr marL="100794" marR="100794" marT="50403" marB="50403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72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itchFamily="34" charset="0"/>
                        <a:ea typeface="MS Mincho" pitchFamily="49" charset="-128"/>
                      </a:endParaRPr>
                    </a:p>
                  </a:txBody>
                  <a:tcPr marL="100794" marR="100794" marT="50403" marB="50403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Do they recommend brief advice?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itchFamily="34" charset="0"/>
                        <a:ea typeface="MS Mincho" pitchFamily="49" charset="-128"/>
                      </a:endParaRPr>
                    </a:p>
                  </a:txBody>
                  <a:tcPr marL="100794" marR="100794" marT="50403" marB="50403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93</a:t>
                      </a:r>
                    </a:p>
                  </a:txBody>
                  <a:tcPr marL="100794" marR="100794" marT="50403" marB="50403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Do they recommend quitlines?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itchFamily="34" charset="0"/>
                        <a:ea typeface="ＭＳ Ｐゴシック" pitchFamily="-84" charset="-128"/>
                        <a:cs typeface="Arial" pitchFamily="34" charset="0"/>
                      </a:endParaRPr>
                    </a:p>
                  </a:txBody>
                  <a:tcPr marL="100794" marR="100794" marT="50403" marB="50403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66</a:t>
                      </a:r>
                    </a:p>
                  </a:txBody>
                  <a:tcPr marL="100794" marR="100794" marT="50403" marB="50403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Do they recommend intensive specialist support?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itchFamily="34" charset="0"/>
                        <a:ea typeface="ＭＳ Ｐゴシック" pitchFamily="-84" charset="-128"/>
                        <a:cs typeface="Arial" pitchFamily="34" charset="0"/>
                      </a:endParaRPr>
                    </a:p>
                  </a:txBody>
                  <a:tcPr marL="100794" marR="100794" marT="50403" marB="50403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93</a:t>
                      </a:r>
                    </a:p>
                  </a:txBody>
                  <a:tcPr marL="100794" marR="100794" marT="50403" marB="50403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Do they recommend medications?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itchFamily="34" charset="0"/>
                        <a:ea typeface="ＭＳ Ｐゴシック" pitchFamily="-84" charset="-128"/>
                        <a:cs typeface="Arial" pitchFamily="34" charset="0"/>
                      </a:endParaRPr>
                    </a:p>
                  </a:txBody>
                  <a:tcPr marL="100794" marR="100794" marT="50403" marB="50403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96</a:t>
                      </a:r>
                    </a:p>
                  </a:txBody>
                  <a:tcPr marL="100794" marR="100794" marT="50403" marB="50403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Do they include evidence on cost effectiveness?</a:t>
                      </a:r>
                    </a:p>
                  </a:txBody>
                  <a:tcPr marL="100794" marR="100794" marT="50403" marB="50403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45</a:t>
                      </a:r>
                    </a:p>
                  </a:txBody>
                  <a:tcPr marL="100794" marR="100794" marT="50403" marB="50403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Do they reference the Cochrane Library?</a:t>
                      </a:r>
                    </a:p>
                  </a:txBody>
                  <a:tcPr marL="100794" marR="100794" marT="50403" marB="50403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68</a:t>
                      </a:r>
                    </a:p>
                  </a:txBody>
                  <a:tcPr marL="100794" marR="100794" marT="50403" marB="50403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Are they based on another country</a:t>
                      </a:r>
                      <a:r>
                        <a:rPr kumimoji="0" lang="ja-JP" alt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’</a:t>
                      </a:r>
                      <a:r>
                        <a:rPr kumimoji="0" lang="en-GB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s guidelines?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pitchFamily="34" charset="0"/>
                        <a:ea typeface="MS Mincho" pitchFamily="49" charset="-128"/>
                      </a:endParaRPr>
                    </a:p>
                  </a:txBody>
                  <a:tcPr marL="100794" marR="100794" marT="50403" marB="50403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55</a:t>
                      </a:r>
                    </a:p>
                  </a:txBody>
                  <a:tcPr marL="100794" marR="100794" marT="50403" marB="50403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Do they stress importance of service providers not using tobacco?</a:t>
                      </a:r>
                    </a:p>
                  </a:txBody>
                  <a:tcPr marL="100794" marR="100794" marT="50403" marB="50403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57</a:t>
                      </a:r>
                    </a:p>
                  </a:txBody>
                  <a:tcPr marL="100794" marR="100794" marT="50403" marB="50403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95288"/>
            <a:ext cx="9070975" cy="863600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sz="3500" b="1" smtClean="0">
                <a:solidFill>
                  <a:srgbClr val="A50021"/>
                </a:solidFill>
              </a:rPr>
              <a:t>Guidelines writing process</a:t>
            </a:r>
            <a:endParaRPr lang="en-US" sz="3500" b="1" smtClean="0">
              <a:solidFill>
                <a:srgbClr val="A50021"/>
              </a:solidFill>
            </a:endParaRPr>
          </a:p>
        </p:txBody>
      </p:sp>
      <p:pic>
        <p:nvPicPr>
          <p:cNvPr id="921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7015163"/>
            <a:ext cx="23320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9216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313613"/>
            <a:ext cx="1752600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9216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7332663"/>
            <a:ext cx="1776413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9216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7053263"/>
            <a:ext cx="2179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graphicFrame>
        <p:nvGraphicFramePr>
          <p:cNvPr id="92208" name="Group 48"/>
          <p:cNvGraphicFramePr>
            <a:graphicFrameLocks noGrp="1"/>
          </p:cNvGraphicFramePr>
          <p:nvPr>
            <p:ph type="subTitle" idx="4294967295"/>
          </p:nvPr>
        </p:nvGraphicFramePr>
        <p:xfrm>
          <a:off x="503238" y="1476375"/>
          <a:ext cx="9070975" cy="3097213"/>
        </p:xfrm>
        <a:graphic>
          <a:graphicData uri="http://schemas.openxmlformats.org/drawingml/2006/table">
            <a:tbl>
              <a:tblPr/>
              <a:tblGrid>
                <a:gridCol w="7472362"/>
                <a:gridCol w="1598613"/>
              </a:tblGrid>
              <a:tr h="5905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MS Mincho" pitchFamily="49" charset="-128"/>
                      </a:endParaRPr>
                    </a:p>
                  </a:txBody>
                  <a:tcPr marL="100794" marR="100794" marT="50397" marB="50397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% Yes</a:t>
                      </a:r>
                      <a:endParaRPr kumimoji="0" lang="en-GB" sz="2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MS Mincho" pitchFamily="49" charset="-128"/>
                      </a:endParaRPr>
                    </a:p>
                  </a:txBody>
                  <a:tcPr marL="100794" marR="100794" marT="50397" marB="50397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Did national professional associations participate in drafting and/or reviewing?</a:t>
                      </a:r>
                    </a:p>
                  </a:txBody>
                  <a:tcPr marL="100794" marR="100794" marT="50397" marB="50397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70</a:t>
                      </a:r>
                    </a:p>
                  </a:txBody>
                  <a:tcPr marL="100794" marR="100794" marT="50397" marB="50397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Are they formally endorsed by national prof associations?</a:t>
                      </a:r>
                    </a:p>
                  </a:txBody>
                  <a:tcPr marL="100794" marR="100794" marT="50397" marB="50397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68</a:t>
                      </a:r>
                    </a:p>
                  </a:txBody>
                  <a:tcPr marL="100794" marR="100794" marT="50397" marB="50397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Are they formally endorsed by your government?</a:t>
                      </a:r>
                    </a:p>
                  </a:txBody>
                  <a:tcPr marL="100794" marR="100794" marT="50397" marB="50397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70</a:t>
                      </a:r>
                    </a:p>
                  </a:txBody>
                  <a:tcPr marL="100794" marR="100794" marT="50397" marB="50397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Do they clearly describe the writing and review process?</a:t>
                      </a:r>
                    </a:p>
                  </a:txBody>
                  <a:tcPr marL="100794" marR="100794" marT="50397" marB="50397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66</a:t>
                      </a:r>
                    </a:p>
                  </a:txBody>
                  <a:tcPr marL="100794" marR="100794" marT="50397" marB="50397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Were they peer reviewed?</a:t>
                      </a:r>
                    </a:p>
                  </a:txBody>
                  <a:tcPr marL="100794" marR="100794" marT="50397" marB="50397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72</a:t>
                      </a:r>
                    </a:p>
                  </a:txBody>
                  <a:tcPr marL="100794" marR="100794" marT="50397" marB="50397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6892" name="TextBox 4"/>
          <p:cNvSpPr txBox="1">
            <a:spLocks noChangeArrowheads="1"/>
          </p:cNvSpPr>
          <p:nvPr/>
        </p:nvSpPr>
        <p:spPr bwMode="auto">
          <a:xfrm>
            <a:off x="503238" y="4643438"/>
            <a:ext cx="731837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0794" tIns="50397" rIns="100794" bIns="50397">
            <a:spAutoFit/>
          </a:bodyPr>
          <a:lstStyle/>
          <a:p>
            <a:pPr defTabSz="395288" eaLnBrk="0">
              <a:lnSpc>
                <a:spcPct val="100000"/>
              </a:lnSpc>
            </a:pPr>
            <a:r>
              <a:rPr lang="en-US" sz="1500">
                <a:solidFill>
                  <a:srgbClr val="003399"/>
                </a:solidFill>
                <a:latin typeface="Franklin Gothic Book" pitchFamily="34" charset="0"/>
              </a:rPr>
              <a:t>n = 53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611188"/>
            <a:ext cx="9069388" cy="792162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19675" algn="l"/>
                <a:tab pos="5378450" algn="l"/>
                <a:tab pos="5737225" algn="l"/>
                <a:tab pos="6096000" algn="l"/>
                <a:tab pos="6454775" algn="l"/>
                <a:tab pos="6813550" algn="l"/>
                <a:tab pos="7172325" algn="l"/>
                <a:tab pos="7237413" algn="l"/>
                <a:tab pos="7961313" algn="l"/>
                <a:tab pos="8686800" algn="l"/>
              </a:tabLst>
              <a:defRPr/>
            </a:pPr>
            <a:r>
              <a:rPr lang="en-GB" sz="3500" b="1" smtClean="0">
                <a:solidFill>
                  <a:srgbClr val="A50021"/>
                </a:solidFill>
              </a:rPr>
              <a:t>Survey team and papers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76263" y="2051050"/>
            <a:ext cx="9070975" cy="4249738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tIns="0" anchor="ctr"/>
          <a:lstStyle/>
          <a:p>
            <a:pPr marL="0" indent="0" algn="ctr" eaLnBrk="1">
              <a:spcAft>
                <a:spcPct val="0"/>
              </a:spcAft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</a:pPr>
            <a:r>
              <a:rPr lang="en-GB" sz="2500" b="1" smtClean="0">
                <a:solidFill>
                  <a:srgbClr val="003399"/>
                </a:solidFill>
              </a:rPr>
              <a:t>Martin Raw, Ann McNeill, Rachael Murray, Hemba Pine-Abata, Nancy Rigotti, Asaf Bitton</a:t>
            </a:r>
          </a:p>
          <a:p>
            <a:pPr marL="0" indent="0" algn="ctr" eaLnBrk="1">
              <a:spcAft>
                <a:spcPct val="0"/>
              </a:spcAft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</a:pPr>
            <a:endParaRPr lang="en-GB" sz="2500" smtClean="0">
              <a:solidFill>
                <a:srgbClr val="003399"/>
              </a:solidFill>
            </a:endParaRPr>
          </a:p>
          <a:p>
            <a:pPr marL="0" indent="0" algn="ctr" eaLnBrk="1">
              <a:spcAft>
                <a:spcPct val="0"/>
              </a:spcAft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</a:pPr>
            <a:endParaRPr lang="en-GB" sz="2000" smtClean="0">
              <a:solidFill>
                <a:srgbClr val="003399"/>
              </a:solidFill>
            </a:endParaRPr>
          </a:p>
          <a:p>
            <a:pPr marL="0" indent="0" algn="ctr" eaLnBrk="1">
              <a:spcAft>
                <a:spcPct val="0"/>
              </a:spcAft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</a:pPr>
            <a:r>
              <a:rPr lang="en-GB" sz="2000" smtClean="0">
                <a:solidFill>
                  <a:srgbClr val="003399"/>
                </a:solidFill>
              </a:rPr>
              <a:t>Piné-Abata H, McNeill A, Raw M, Bitton A, Rigotti N, Murray R. A survey of tobacco dependence treatment guidelines in 121 countries. Addiction 2013, in press</a:t>
            </a:r>
          </a:p>
          <a:p>
            <a:pPr marL="0" indent="0" algn="ctr" eaLnBrk="1">
              <a:spcAft>
                <a:spcPct val="0"/>
              </a:spcAft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</a:pPr>
            <a:endParaRPr lang="en-GB" sz="2000" smtClean="0">
              <a:solidFill>
                <a:srgbClr val="003399"/>
              </a:solidFill>
            </a:endParaRPr>
          </a:p>
          <a:p>
            <a:pPr marL="0" indent="0" algn="ctr" eaLnBrk="1">
              <a:spcAft>
                <a:spcPct val="0"/>
              </a:spcAft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</a:pPr>
            <a:r>
              <a:rPr lang="en-GB" sz="2000" smtClean="0">
                <a:solidFill>
                  <a:srgbClr val="003399"/>
                </a:solidFill>
              </a:rPr>
              <a:t>Piné-Abata H, McNeill A, Murray R, Bitton A, Rigotti N, Raw M. </a:t>
            </a:r>
            <a:r>
              <a:rPr lang="en-US" sz="2000" smtClean="0">
                <a:solidFill>
                  <a:srgbClr val="003399"/>
                </a:solidFill>
              </a:rPr>
              <a:t>A survey of tobacco dependence treatment services in 121 countries. </a:t>
            </a:r>
            <a:r>
              <a:rPr lang="en-GB" sz="2000" smtClean="0">
                <a:solidFill>
                  <a:srgbClr val="003399"/>
                </a:solidFill>
              </a:rPr>
              <a:t>Addiction 2013, in press</a:t>
            </a:r>
          </a:p>
          <a:p>
            <a:pPr marL="0" indent="0" algn="ctr" eaLnBrk="1">
              <a:spcAft>
                <a:spcPct val="0"/>
              </a:spcAft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</a:pPr>
            <a:endParaRPr lang="en-GB" sz="2000" smtClean="0">
              <a:solidFill>
                <a:srgbClr val="003399"/>
              </a:solidFill>
            </a:endParaRPr>
          </a:p>
          <a:p>
            <a:pPr marL="0" indent="0" algn="ctr" eaLnBrk="1">
              <a:spcAft>
                <a:spcPct val="0"/>
              </a:spcAft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</a:pPr>
            <a:r>
              <a:rPr lang="en-GB" sz="1500" smtClean="0">
                <a:solidFill>
                  <a:srgbClr val="003399"/>
                </a:solidFill>
              </a:rPr>
              <a:t>The papers will be free to view for everyone</a:t>
            </a:r>
            <a:r>
              <a:rPr lang="en-GB" sz="2000" smtClean="0">
                <a:solidFill>
                  <a:srgbClr val="003399"/>
                </a:solidFill>
              </a:rPr>
              <a:t> </a:t>
            </a:r>
            <a:r>
              <a:rPr lang="en-GB" sz="2600" smtClean="0">
                <a:solidFill>
                  <a:srgbClr val="003399"/>
                </a:solidFill>
              </a:rPr>
              <a:t> </a:t>
            </a:r>
          </a:p>
        </p:txBody>
      </p:sp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7015163"/>
            <a:ext cx="2333625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313613"/>
            <a:ext cx="1752600" cy="119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3687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7332663"/>
            <a:ext cx="1776413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3687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7053263"/>
            <a:ext cx="2179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900113"/>
            <a:ext cx="9070975" cy="863600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</a:pPr>
            <a:r>
              <a:rPr lang="en-GB" sz="3500" b="1" smtClean="0">
                <a:solidFill>
                  <a:srgbClr val="A50021"/>
                </a:solidFill>
              </a:rPr>
              <a:t>Guidelines funding and conflicts of interest</a:t>
            </a:r>
            <a:endParaRPr lang="en-US" sz="3500" b="1" smtClean="0">
              <a:solidFill>
                <a:srgbClr val="A50021"/>
              </a:solidFill>
            </a:endParaRPr>
          </a:p>
        </p:txBody>
      </p:sp>
      <p:pic>
        <p:nvPicPr>
          <p:cNvPr id="962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7015163"/>
            <a:ext cx="23320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9626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313613"/>
            <a:ext cx="1752600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9626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7332663"/>
            <a:ext cx="1776413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9626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7053263"/>
            <a:ext cx="2179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graphicFrame>
        <p:nvGraphicFramePr>
          <p:cNvPr id="38942" name="Group 30"/>
          <p:cNvGraphicFramePr>
            <a:graphicFrameLocks noGrp="1"/>
          </p:cNvGraphicFramePr>
          <p:nvPr>
            <p:ph type="subTitle" idx="4294967295"/>
          </p:nvPr>
        </p:nvGraphicFramePr>
        <p:xfrm>
          <a:off x="431800" y="2124075"/>
          <a:ext cx="9070975" cy="3514725"/>
        </p:xfrm>
        <a:graphic>
          <a:graphicData uri="http://schemas.openxmlformats.org/drawingml/2006/table">
            <a:tbl>
              <a:tblPr/>
              <a:tblGrid>
                <a:gridCol w="7472363"/>
                <a:gridCol w="1598612"/>
              </a:tblGrid>
              <a:tr h="5905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MS Mincho" pitchFamily="49" charset="-128"/>
                      </a:endParaRPr>
                    </a:p>
                  </a:txBody>
                  <a:tcPr marL="100794" marR="100794" marT="50397" marB="50397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% Yes</a:t>
                      </a:r>
                      <a:endParaRPr kumimoji="0" lang="en-GB" sz="2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MS Mincho" pitchFamily="49" charset="-128"/>
                      </a:endParaRPr>
                    </a:p>
                  </a:txBody>
                  <a:tcPr marL="100794" marR="100794" marT="50397" marB="50397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Do they clearly state who funded the guidelines?</a:t>
                      </a:r>
                    </a:p>
                  </a:txBody>
                  <a:tcPr marL="100794" marR="100794" marT="50397" marB="50397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76</a:t>
                      </a:r>
                    </a:p>
                  </a:txBody>
                  <a:tcPr marL="100794" marR="100794" marT="50397" marB="50397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Did they receive financial support from government or other public health organisations?</a:t>
                      </a:r>
                    </a:p>
                  </a:txBody>
                  <a:tcPr marL="100794" marR="100794" marT="50397" marB="50397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77</a:t>
                      </a:r>
                    </a:p>
                  </a:txBody>
                  <a:tcPr marL="100794" marR="100794" marT="50397" marB="50397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Did they receive financial support from the pharmaceutical industry?</a:t>
                      </a:r>
                    </a:p>
                  </a:txBody>
                  <a:tcPr marL="100794" marR="100794" marT="50397" marB="50397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15</a:t>
                      </a:r>
                    </a:p>
                  </a:txBody>
                  <a:tcPr marL="100794" marR="100794" marT="50397" marB="50397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Do they include conflict-of-interest statements for all authors?</a:t>
                      </a:r>
                    </a:p>
                  </a:txBody>
                  <a:tcPr marL="100794" marR="100794" marT="50397" marB="50397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40</a:t>
                      </a:r>
                    </a:p>
                  </a:txBody>
                  <a:tcPr marL="100794" marR="100794" marT="50397" marB="50397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Do the names and/or logos of any pharmaceutical companies appear in the guidelines?</a:t>
                      </a:r>
                    </a:p>
                  </a:txBody>
                  <a:tcPr marL="100794" marR="100794" marT="50397" marB="50397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11</a:t>
                      </a:r>
                    </a:p>
                  </a:txBody>
                  <a:tcPr marL="100794" marR="100794" marT="50397" marB="50397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8940" name="TextBox 4"/>
          <p:cNvSpPr txBox="1">
            <a:spLocks noChangeArrowheads="1"/>
          </p:cNvSpPr>
          <p:nvPr/>
        </p:nvSpPr>
        <p:spPr bwMode="auto">
          <a:xfrm>
            <a:off x="503238" y="5651500"/>
            <a:ext cx="731837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0794" tIns="50397" rIns="100794" bIns="50397">
            <a:spAutoFit/>
          </a:bodyPr>
          <a:lstStyle/>
          <a:p>
            <a:pPr defTabSz="395288" eaLnBrk="0">
              <a:lnSpc>
                <a:spcPct val="100000"/>
              </a:lnSpc>
            </a:pPr>
            <a:r>
              <a:rPr lang="en-US" sz="1500">
                <a:solidFill>
                  <a:srgbClr val="003399"/>
                </a:solidFill>
                <a:latin typeface="Franklin Gothic Book" pitchFamily="34" charset="0"/>
              </a:rPr>
              <a:t>n = 53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95288"/>
            <a:ext cx="9070975" cy="863600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sz="3500" b="1" smtClean="0">
                <a:solidFill>
                  <a:srgbClr val="A50021"/>
                </a:solidFill>
              </a:rPr>
              <a:t>Guidelines dissemination strategy</a:t>
            </a:r>
            <a:endParaRPr lang="en-US" sz="3500" b="1" smtClean="0">
              <a:solidFill>
                <a:srgbClr val="A50021"/>
              </a:solidFill>
            </a:endParaRPr>
          </a:p>
        </p:txBody>
      </p:sp>
      <p:pic>
        <p:nvPicPr>
          <p:cNvPr id="942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7015163"/>
            <a:ext cx="23320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9421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313613"/>
            <a:ext cx="1752600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9421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7332663"/>
            <a:ext cx="1776413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9421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7053263"/>
            <a:ext cx="2179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graphicFrame>
        <p:nvGraphicFramePr>
          <p:cNvPr id="94250" name="Group 42"/>
          <p:cNvGraphicFramePr>
            <a:graphicFrameLocks noGrp="1"/>
          </p:cNvGraphicFramePr>
          <p:nvPr>
            <p:ph type="subTitle" idx="4294967295"/>
          </p:nvPr>
        </p:nvGraphicFramePr>
        <p:xfrm>
          <a:off x="503238" y="1476375"/>
          <a:ext cx="9070975" cy="1049338"/>
        </p:xfrm>
        <a:graphic>
          <a:graphicData uri="http://schemas.openxmlformats.org/drawingml/2006/table">
            <a:tbl>
              <a:tblPr/>
              <a:tblGrid>
                <a:gridCol w="7472362"/>
                <a:gridCol w="1598613"/>
              </a:tblGrid>
              <a:tr h="5905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MS Mincho" pitchFamily="49" charset="-128"/>
                      </a:endParaRPr>
                    </a:p>
                  </a:txBody>
                  <a:tcPr marL="100794" marR="100794" marT="50397" marB="50397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Arial" pitchFamily="34" charset="0"/>
                        </a:rPr>
                        <a:t>% Yes</a:t>
                      </a:r>
                      <a:endParaRPr kumimoji="0" lang="en-GB" sz="2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MS Mincho" pitchFamily="49" charset="-128"/>
                      </a:endParaRPr>
                    </a:p>
                  </a:txBody>
                  <a:tcPr marL="100794" marR="100794" marT="50397" marB="50397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Is there a strategy to disseminate the guidelines?</a:t>
                      </a:r>
                    </a:p>
                  </a:txBody>
                  <a:tcPr marL="100794" marR="100794" marT="50397" marB="50397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57</a:t>
                      </a:r>
                    </a:p>
                  </a:txBody>
                  <a:tcPr marL="100794" marR="100794" marT="50397" marB="50397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0976" name="TextBox 4"/>
          <p:cNvSpPr txBox="1">
            <a:spLocks noChangeArrowheads="1"/>
          </p:cNvSpPr>
          <p:nvPr/>
        </p:nvSpPr>
        <p:spPr bwMode="auto">
          <a:xfrm>
            <a:off x="503238" y="2700338"/>
            <a:ext cx="731837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0794" tIns="50397" rIns="100794" bIns="50397">
            <a:spAutoFit/>
          </a:bodyPr>
          <a:lstStyle/>
          <a:p>
            <a:pPr defTabSz="395288" eaLnBrk="0">
              <a:lnSpc>
                <a:spcPct val="100000"/>
              </a:lnSpc>
            </a:pPr>
            <a:r>
              <a:rPr lang="en-US" sz="1500">
                <a:solidFill>
                  <a:srgbClr val="003399"/>
                </a:solidFill>
                <a:latin typeface="Franklin Gothic Book" pitchFamily="34" charset="0"/>
              </a:rPr>
              <a:t>n = 53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611188"/>
            <a:ext cx="9070975" cy="1079500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sz="3500" b="1" smtClean="0">
                <a:solidFill>
                  <a:srgbClr val="A50021"/>
                </a:solidFill>
              </a:rPr>
              <a:t>Conclusions</a:t>
            </a:r>
          </a:p>
        </p:txBody>
      </p:sp>
      <p:pic>
        <p:nvPicPr>
          <p:cNvPr id="983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7015163"/>
            <a:ext cx="23320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9830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313613"/>
            <a:ext cx="1752600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9830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7332663"/>
            <a:ext cx="1776413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9831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7053263"/>
            <a:ext cx="2179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98311" name="Text Box 7"/>
          <p:cNvSpPr txBox="1">
            <a:spLocks noChangeArrowheads="1"/>
          </p:cNvSpPr>
          <p:nvPr/>
        </p:nvSpPr>
        <p:spPr bwMode="auto">
          <a:xfrm>
            <a:off x="792163" y="1763713"/>
            <a:ext cx="8229600" cy="385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280988" indent="-280988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Char char="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r>
              <a:rPr lang="pt-BR" sz="2500" b="1">
                <a:solidFill>
                  <a:srgbClr val="003399"/>
                </a:solidFill>
                <a:cs typeface="Arial" pitchFamily="34" charset="0"/>
              </a:rPr>
              <a:t>Very good response rate – possibly largest most detailed treatment survey ever</a:t>
            </a:r>
          </a:p>
          <a:p>
            <a:pPr marL="280988" indent="-280988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Char char="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r>
              <a:rPr lang="pt-BR" sz="2500" b="1">
                <a:solidFill>
                  <a:srgbClr val="003399"/>
                </a:solidFill>
                <a:cs typeface="Arial" pitchFamily="34" charset="0"/>
              </a:rPr>
              <a:t>The basic infrastructure data suggest that for most countries treatment is low on their agenda</a:t>
            </a:r>
          </a:p>
          <a:p>
            <a:pPr marL="280988" indent="-280988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Char char="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r>
              <a:rPr lang="pt-BR" sz="2500" b="1">
                <a:solidFill>
                  <a:srgbClr val="003399"/>
                </a:solidFill>
                <a:cs typeface="Arial" pitchFamily="34" charset="0"/>
              </a:rPr>
              <a:t>Perhaps not surprisingly existence of treatment infrastructure is related to income level</a:t>
            </a:r>
          </a:p>
          <a:p>
            <a:pPr marL="280988" indent="-280988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Char char="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r>
              <a:rPr lang="pt-BR" sz="2500" b="1">
                <a:solidFill>
                  <a:srgbClr val="003399"/>
                </a:solidFill>
                <a:cs typeface="Arial" pitchFamily="34" charset="0"/>
              </a:rPr>
              <a:t>Key measure for getting tobacco use on healthcare system agenda – recording tobacco use in notes – VERY POOR INDEED</a:t>
            </a:r>
          </a:p>
          <a:p>
            <a:pPr marL="280988" indent="-280988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Char char="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endParaRPr lang="pt-BR" sz="2500" b="1">
              <a:solidFill>
                <a:srgbClr val="003399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755650"/>
            <a:ext cx="9070975" cy="1079500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sz="3500" b="1" smtClean="0">
                <a:solidFill>
                  <a:srgbClr val="A50021"/>
                </a:solidFill>
              </a:rPr>
              <a:t>Conclusions</a:t>
            </a:r>
          </a:p>
        </p:txBody>
      </p:sp>
      <p:pic>
        <p:nvPicPr>
          <p:cNvPr id="1064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7015163"/>
            <a:ext cx="23320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065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313613"/>
            <a:ext cx="1752600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065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7332663"/>
            <a:ext cx="1776413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065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7053263"/>
            <a:ext cx="2179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06503" name="Text Box 7"/>
          <p:cNvSpPr txBox="1">
            <a:spLocks noChangeArrowheads="1"/>
          </p:cNvSpPr>
          <p:nvPr/>
        </p:nvSpPr>
        <p:spPr bwMode="auto">
          <a:xfrm>
            <a:off x="863600" y="2051050"/>
            <a:ext cx="8229600" cy="385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280988" indent="-280988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Char char="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r>
              <a:rPr lang="pt-BR" sz="2500" b="1">
                <a:solidFill>
                  <a:srgbClr val="003399"/>
                </a:solidFill>
                <a:cs typeface="Arial" pitchFamily="34" charset="0"/>
              </a:rPr>
              <a:t>Relatively few countries have quitlines</a:t>
            </a:r>
          </a:p>
          <a:p>
            <a:pPr marL="280988" indent="-280988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Char char="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r>
              <a:rPr lang="pt-BR" sz="2500" b="1">
                <a:solidFill>
                  <a:srgbClr val="003399"/>
                </a:solidFill>
                <a:cs typeface="Arial" pitchFamily="34" charset="0"/>
              </a:rPr>
              <a:t>Their provision also is strongly related to income level</a:t>
            </a:r>
          </a:p>
          <a:p>
            <a:pPr marL="280988" indent="-280988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Char char="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r>
              <a:rPr lang="pt-BR" sz="2500" b="1">
                <a:solidFill>
                  <a:srgbClr val="003399"/>
                </a:solidFill>
                <a:cs typeface="Arial" pitchFamily="34" charset="0"/>
              </a:rPr>
              <a:t>Those that exist are run broadly in line with the evidence base</a:t>
            </a:r>
          </a:p>
          <a:p>
            <a:pPr marL="280988" indent="-280988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Char char="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r>
              <a:rPr lang="pt-BR" sz="2500" b="1">
                <a:solidFill>
                  <a:srgbClr val="003399"/>
                </a:solidFill>
                <a:cs typeface="Arial" pitchFamily="34" charset="0"/>
              </a:rPr>
              <a:t>Provision of specialist treatment facilities strongly related to income level</a:t>
            </a:r>
          </a:p>
          <a:p>
            <a:pPr marL="280988" indent="-280988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Char char="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r>
              <a:rPr lang="pt-BR" sz="2500" b="1">
                <a:solidFill>
                  <a:srgbClr val="003399"/>
                </a:solidFill>
                <a:cs typeface="Arial" pitchFamily="34" charset="0"/>
              </a:rPr>
              <a:t>As is the rated affordability of medications </a:t>
            </a:r>
          </a:p>
          <a:p>
            <a:pPr marL="280988" indent="-280988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Char char="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endParaRPr lang="pt-BR" sz="2500" b="1">
              <a:solidFill>
                <a:srgbClr val="003399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971550"/>
            <a:ext cx="9070975" cy="1079500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</a:pPr>
            <a:r>
              <a:rPr lang="en-GB" sz="3500" b="1" smtClean="0">
                <a:solidFill>
                  <a:srgbClr val="A50021"/>
                </a:solidFill>
              </a:rPr>
              <a:t>Can tobacco users easily get help to stop in the following settings?</a:t>
            </a:r>
          </a:p>
        </p:txBody>
      </p:sp>
      <p:pic>
        <p:nvPicPr>
          <p:cNvPr id="1064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7015163"/>
            <a:ext cx="23320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065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313613"/>
            <a:ext cx="1752600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065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7332663"/>
            <a:ext cx="1776413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065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7053263"/>
            <a:ext cx="2179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06503" name="Text Box 7"/>
          <p:cNvSpPr txBox="1">
            <a:spLocks noChangeArrowheads="1"/>
          </p:cNvSpPr>
          <p:nvPr/>
        </p:nvSpPr>
        <p:spPr bwMode="auto">
          <a:xfrm>
            <a:off x="792163" y="2700338"/>
            <a:ext cx="8229600" cy="385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280988" indent="-280988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Char char="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r>
              <a:rPr lang="pt-BR" sz="2500" b="1">
                <a:solidFill>
                  <a:srgbClr val="003399"/>
                </a:solidFill>
                <a:cs typeface="Arial" pitchFamily="34" charset="0"/>
              </a:rPr>
              <a:t>The reality is that in most of the world tobacco users cannot easily get help to stop</a:t>
            </a:r>
          </a:p>
          <a:p>
            <a:pPr marL="280988" indent="-280988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Char char="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r>
              <a:rPr lang="pt-BR" sz="2500" b="1">
                <a:solidFill>
                  <a:srgbClr val="003399"/>
                </a:solidFill>
                <a:cs typeface="Arial" pitchFamily="34" charset="0"/>
              </a:rPr>
              <a:t>Outside high income countries NO percentage reached 30% in any setting</a:t>
            </a:r>
          </a:p>
          <a:p>
            <a:pPr marL="280988" indent="-280988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Char char="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r>
              <a:rPr lang="pt-BR" sz="2500" b="1">
                <a:solidFill>
                  <a:srgbClr val="003399"/>
                </a:solidFill>
                <a:cs typeface="Arial" pitchFamily="34" charset="0"/>
              </a:rPr>
              <a:t>Even in high income countries percentage only exceeded 30% in general practice, pharmacies, hospitals, and from the internet</a:t>
            </a:r>
          </a:p>
          <a:p>
            <a:pPr marL="280988" indent="-280988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Char char="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endParaRPr lang="pt-BR" sz="2500" b="1">
              <a:solidFill>
                <a:srgbClr val="003399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611188"/>
            <a:ext cx="9070975" cy="1079500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sz="3500" b="1" smtClean="0">
                <a:solidFill>
                  <a:srgbClr val="A50021"/>
                </a:solidFill>
              </a:rPr>
              <a:t>Guidelines</a:t>
            </a:r>
          </a:p>
        </p:txBody>
      </p:sp>
      <p:pic>
        <p:nvPicPr>
          <p:cNvPr id="1105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7015163"/>
            <a:ext cx="23320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105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313613"/>
            <a:ext cx="1752600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105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7332663"/>
            <a:ext cx="1776413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1059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7053263"/>
            <a:ext cx="2179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10599" name="Text Box 7"/>
          <p:cNvSpPr txBox="1">
            <a:spLocks noChangeArrowheads="1"/>
          </p:cNvSpPr>
          <p:nvPr/>
        </p:nvSpPr>
        <p:spPr bwMode="auto">
          <a:xfrm>
            <a:off x="792163" y="1763713"/>
            <a:ext cx="8229600" cy="385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280988" indent="-280988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Char char="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r>
              <a:rPr lang="pt-BR" sz="2500" b="1">
                <a:solidFill>
                  <a:srgbClr val="003399"/>
                </a:solidFill>
                <a:cs typeface="Arial" pitchFamily="34" charset="0"/>
              </a:rPr>
              <a:t>Broadly evidence based</a:t>
            </a:r>
          </a:p>
          <a:p>
            <a:pPr marL="280988" indent="-280988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Char char="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r>
              <a:rPr lang="pt-BR" sz="2500" b="1">
                <a:solidFill>
                  <a:srgbClr val="003399"/>
                </a:solidFill>
                <a:cs typeface="Arial" pitchFamily="34" charset="0"/>
              </a:rPr>
              <a:t>More than half based on those of other countries</a:t>
            </a:r>
          </a:p>
          <a:p>
            <a:pPr marL="280988" indent="-280988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Char char="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r>
              <a:rPr lang="pt-BR" sz="2500" b="1">
                <a:solidFill>
                  <a:srgbClr val="003399"/>
                </a:solidFill>
                <a:cs typeface="Arial" pitchFamily="34" charset="0"/>
              </a:rPr>
              <a:t>Majority follow good practice in their writing</a:t>
            </a:r>
          </a:p>
          <a:p>
            <a:pPr marL="280988" indent="-280988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Char char="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r>
              <a:rPr lang="pt-BR" sz="2500" b="1">
                <a:solidFill>
                  <a:srgbClr val="003399"/>
                </a:solidFill>
                <a:cs typeface="Arial" pitchFamily="34" charset="0"/>
              </a:rPr>
              <a:t>Except in declaration of conflicts-of-interest</a:t>
            </a:r>
          </a:p>
          <a:p>
            <a:pPr marL="280988" indent="-280988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Char char="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r>
              <a:rPr lang="pt-BR" sz="2500" b="1">
                <a:solidFill>
                  <a:srgbClr val="003399"/>
                </a:solidFill>
                <a:cs typeface="Arial" pitchFamily="34" charset="0"/>
              </a:rPr>
              <a:t>But only half had a dissemination strategy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611188"/>
            <a:ext cx="9070975" cy="1079500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sz="3500" b="1" smtClean="0">
                <a:solidFill>
                  <a:srgbClr val="A50021"/>
                </a:solidFill>
              </a:rPr>
              <a:t>Guidelines</a:t>
            </a:r>
          </a:p>
        </p:txBody>
      </p:sp>
      <p:pic>
        <p:nvPicPr>
          <p:cNvPr id="1105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7015163"/>
            <a:ext cx="23320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105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313613"/>
            <a:ext cx="1752600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105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7332663"/>
            <a:ext cx="1776413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1059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7053263"/>
            <a:ext cx="2179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10599" name="Text Box 7"/>
          <p:cNvSpPr txBox="1">
            <a:spLocks noChangeArrowheads="1"/>
          </p:cNvSpPr>
          <p:nvPr/>
        </p:nvSpPr>
        <p:spPr bwMode="auto">
          <a:xfrm>
            <a:off x="792163" y="1763713"/>
            <a:ext cx="8229600" cy="385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280988" indent="-280988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Char char="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r>
              <a:rPr lang="pt-BR" sz="2500" b="1">
                <a:solidFill>
                  <a:srgbClr val="003399"/>
                </a:solidFill>
                <a:cs typeface="Arial" pitchFamily="34" charset="0"/>
              </a:rPr>
              <a:t>Clear relationship between having guidelines and income level</a:t>
            </a:r>
          </a:p>
          <a:p>
            <a:pPr marL="280988" indent="-280988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Char char="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r>
              <a:rPr lang="pt-BR" sz="2500" b="1">
                <a:solidFill>
                  <a:srgbClr val="003399"/>
                </a:solidFill>
                <a:cs typeface="Arial" pitchFamily="34" charset="0"/>
              </a:rPr>
              <a:t>Most high income countries have guidelines but very few low income countries</a:t>
            </a:r>
          </a:p>
          <a:p>
            <a:pPr marL="280988" indent="-280988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Char char="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r>
              <a:rPr lang="pt-BR" sz="2500" b="1">
                <a:solidFill>
                  <a:srgbClr val="003399"/>
                </a:solidFill>
                <a:cs typeface="Arial" pitchFamily="34" charset="0"/>
              </a:rPr>
              <a:t>No African countries at all in our survey have guidelines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6263" y="611188"/>
            <a:ext cx="9070975" cy="1079500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</a:pPr>
            <a:r>
              <a:rPr lang="en-GB" sz="3500" b="1" smtClean="0">
                <a:solidFill>
                  <a:srgbClr val="A50021"/>
                </a:solidFill>
              </a:rPr>
              <a:t>What should ALL countries be doing now?</a:t>
            </a:r>
          </a:p>
        </p:txBody>
      </p:sp>
      <p:pic>
        <p:nvPicPr>
          <p:cNvPr id="1105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7015163"/>
            <a:ext cx="23320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105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313613"/>
            <a:ext cx="1752600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105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7332663"/>
            <a:ext cx="1776413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1059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7053263"/>
            <a:ext cx="2179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10599" name="Text Box 7"/>
          <p:cNvSpPr txBox="1">
            <a:spLocks noChangeArrowheads="1"/>
          </p:cNvSpPr>
          <p:nvPr/>
        </p:nvSpPr>
        <p:spPr bwMode="auto">
          <a:xfrm>
            <a:off x="792163" y="2266950"/>
            <a:ext cx="8229600" cy="385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457200" indent="-457200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AutoNum type="arabicPeriod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r>
              <a:rPr lang="pt-BR" sz="2500" b="1">
                <a:solidFill>
                  <a:srgbClr val="003399"/>
                </a:solidFill>
                <a:cs typeface="Arial" pitchFamily="34" charset="0"/>
              </a:rPr>
              <a:t>Ensuring that tobacco use is recorded in all notes</a:t>
            </a:r>
          </a:p>
          <a:p>
            <a:pPr marL="457200" indent="-457200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AutoNum type="arabicPeriod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r>
              <a:rPr lang="pt-BR" sz="2500" b="1">
                <a:solidFill>
                  <a:srgbClr val="003399"/>
                </a:solidFill>
                <a:cs typeface="Arial" pitchFamily="34" charset="0"/>
              </a:rPr>
              <a:t>Addressing the issue of tobacco use in healthcare workers</a:t>
            </a:r>
          </a:p>
          <a:p>
            <a:pPr marL="457200" indent="-457200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AutoNum type="arabicPeriod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r>
              <a:rPr lang="pt-BR" sz="2500" b="1">
                <a:solidFill>
                  <a:srgbClr val="003399"/>
                </a:solidFill>
                <a:cs typeface="Arial" pitchFamily="34" charset="0"/>
              </a:rPr>
              <a:t>Integrating brief advice into all healthcare systems (or at least making a start on this)</a:t>
            </a:r>
          </a:p>
          <a:p>
            <a:pPr marL="457200" indent="-457200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AutoNum type="arabicPeriod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r>
              <a:rPr lang="pt-BR" sz="2500" b="1">
                <a:solidFill>
                  <a:srgbClr val="003399"/>
                </a:solidFill>
                <a:cs typeface="Arial" pitchFamily="34" charset="0"/>
              </a:rPr>
              <a:t>Encourage the licensing of affordable medications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1763713"/>
            <a:ext cx="9070975" cy="2663825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</a:pPr>
            <a:r>
              <a:rPr lang="en-GB" sz="3500" b="1" smtClean="0">
                <a:solidFill>
                  <a:srgbClr val="A50021"/>
                </a:solidFill>
              </a:rPr>
              <a:t>One sentence summary of our results?</a:t>
            </a:r>
            <a:br>
              <a:rPr lang="en-GB" sz="3500" b="1" smtClean="0">
                <a:solidFill>
                  <a:srgbClr val="A50021"/>
                </a:solidFill>
              </a:rPr>
            </a:br>
            <a:r>
              <a:rPr lang="en-GB" sz="3500" b="1" smtClean="0">
                <a:solidFill>
                  <a:srgbClr val="A50021"/>
                </a:solidFill>
              </a:rPr>
              <a:t/>
            </a:r>
            <a:br>
              <a:rPr lang="en-GB" sz="3500" b="1" smtClean="0">
                <a:solidFill>
                  <a:srgbClr val="A50021"/>
                </a:solidFill>
              </a:rPr>
            </a:br>
            <a:r>
              <a:rPr lang="en-GB" sz="3500" b="1" smtClean="0">
                <a:solidFill>
                  <a:srgbClr val="A50021"/>
                </a:solidFill>
              </a:rPr>
              <a:t/>
            </a:r>
            <a:br>
              <a:rPr lang="en-GB" sz="3500" b="1" smtClean="0">
                <a:solidFill>
                  <a:srgbClr val="A50021"/>
                </a:solidFill>
              </a:rPr>
            </a:br>
            <a:r>
              <a:rPr lang="en-GB" sz="3500" b="1" smtClean="0">
                <a:solidFill>
                  <a:srgbClr val="A50021"/>
                </a:solidFill>
              </a:rPr>
              <a:t/>
            </a:r>
            <a:br>
              <a:rPr lang="en-GB" sz="3500" b="1" smtClean="0">
                <a:solidFill>
                  <a:srgbClr val="A50021"/>
                </a:solidFill>
              </a:rPr>
            </a:br>
            <a:r>
              <a:rPr lang="en-GB" sz="2500" b="1" smtClean="0">
                <a:solidFill>
                  <a:srgbClr val="003399"/>
                </a:solidFill>
              </a:rPr>
              <a:t>Offering support to tobacco users who wish to stop is not yet a priority for the majority of countries in the world </a:t>
            </a:r>
          </a:p>
        </p:txBody>
      </p:sp>
      <p:pic>
        <p:nvPicPr>
          <p:cNvPr id="1064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7015163"/>
            <a:ext cx="23320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065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313613"/>
            <a:ext cx="1752600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065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7332663"/>
            <a:ext cx="1776413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065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7053263"/>
            <a:ext cx="2179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06503" name="Text Box 7"/>
          <p:cNvSpPr txBox="1">
            <a:spLocks noChangeArrowheads="1"/>
          </p:cNvSpPr>
          <p:nvPr/>
        </p:nvSpPr>
        <p:spPr bwMode="auto">
          <a:xfrm>
            <a:off x="863600" y="4500563"/>
            <a:ext cx="8229600" cy="151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280988" indent="-280988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Char char="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endParaRPr lang="pt-BR" sz="2500" b="1">
              <a:solidFill>
                <a:srgbClr val="003399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1763713"/>
            <a:ext cx="9070975" cy="2663825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</a:pPr>
            <a:r>
              <a:rPr lang="en-GB" sz="3500" b="1" smtClean="0">
                <a:solidFill>
                  <a:srgbClr val="A50021"/>
                </a:solidFill>
              </a:rPr>
              <a:t>Thank you</a:t>
            </a:r>
            <a:br>
              <a:rPr lang="en-GB" sz="3500" b="1" smtClean="0">
                <a:solidFill>
                  <a:srgbClr val="A50021"/>
                </a:solidFill>
              </a:rPr>
            </a:br>
            <a:r>
              <a:rPr lang="en-GB" sz="3500" b="1" smtClean="0">
                <a:solidFill>
                  <a:srgbClr val="A50021"/>
                </a:solidFill>
              </a:rPr>
              <a:t/>
            </a:r>
            <a:br>
              <a:rPr lang="en-GB" sz="3500" b="1" smtClean="0">
                <a:solidFill>
                  <a:srgbClr val="A50021"/>
                </a:solidFill>
              </a:rPr>
            </a:br>
            <a:r>
              <a:rPr lang="en-GB" sz="3500" b="1" smtClean="0">
                <a:solidFill>
                  <a:srgbClr val="A50021"/>
                </a:solidFill>
              </a:rPr>
              <a:t/>
            </a:r>
            <a:br>
              <a:rPr lang="en-GB" sz="3500" b="1" smtClean="0">
                <a:solidFill>
                  <a:srgbClr val="A50021"/>
                </a:solidFill>
              </a:rPr>
            </a:br>
            <a:r>
              <a:rPr lang="en-GB" sz="3000" b="1" smtClean="0">
                <a:solidFill>
                  <a:srgbClr val="003399"/>
                </a:solidFill>
              </a:rPr>
              <a:t>martin@martinraw.com</a:t>
            </a:r>
            <a:r>
              <a:rPr lang="en-GB" sz="3500" b="1" smtClean="0">
                <a:solidFill>
                  <a:srgbClr val="A50021"/>
                </a:solidFill>
              </a:rPr>
              <a:t/>
            </a:r>
            <a:br>
              <a:rPr lang="en-GB" sz="3500" b="1" smtClean="0">
                <a:solidFill>
                  <a:srgbClr val="A50021"/>
                </a:solidFill>
              </a:rPr>
            </a:br>
            <a:r>
              <a:rPr lang="en-GB" sz="2500" b="1" smtClean="0">
                <a:solidFill>
                  <a:srgbClr val="003399"/>
                </a:solidFill>
              </a:rPr>
              <a:t> </a:t>
            </a:r>
          </a:p>
        </p:txBody>
      </p:sp>
      <p:pic>
        <p:nvPicPr>
          <p:cNvPr id="1064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7015163"/>
            <a:ext cx="23320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065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313613"/>
            <a:ext cx="1752600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065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7332663"/>
            <a:ext cx="1776413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065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7053263"/>
            <a:ext cx="2179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06503" name="Text Box 7"/>
          <p:cNvSpPr txBox="1">
            <a:spLocks noChangeArrowheads="1"/>
          </p:cNvSpPr>
          <p:nvPr/>
        </p:nvSpPr>
        <p:spPr bwMode="auto">
          <a:xfrm>
            <a:off x="863600" y="4500563"/>
            <a:ext cx="8229600" cy="151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280988" indent="-280988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Char char="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endParaRPr lang="pt-BR" sz="2500" b="1">
              <a:solidFill>
                <a:srgbClr val="003399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1403350"/>
            <a:ext cx="9069388" cy="792163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19675" algn="l"/>
                <a:tab pos="5378450" algn="l"/>
                <a:tab pos="5737225" algn="l"/>
                <a:tab pos="6096000" algn="l"/>
                <a:tab pos="6454775" algn="l"/>
                <a:tab pos="6813550" algn="l"/>
                <a:tab pos="7172325" algn="l"/>
                <a:tab pos="7237413" algn="l"/>
                <a:tab pos="7961313" algn="l"/>
                <a:tab pos="8686800" algn="l"/>
              </a:tabLst>
            </a:pPr>
            <a:r>
              <a:rPr lang="en-GB" sz="3500" b="1" smtClean="0">
                <a:solidFill>
                  <a:srgbClr val="A50021"/>
                </a:solidFill>
              </a:rPr>
              <a:t>Survey funding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76263" y="2051050"/>
            <a:ext cx="9070975" cy="2736850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tIns="0" anchor="ctr"/>
          <a:lstStyle/>
          <a:p>
            <a:pPr marL="0" indent="0" algn="ctr" eaLnBrk="1">
              <a:spcAft>
                <a:spcPct val="0"/>
              </a:spcAft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</a:pPr>
            <a:r>
              <a:rPr lang="en-GB" sz="2500" b="1" smtClean="0">
                <a:solidFill>
                  <a:srgbClr val="003399"/>
                </a:solidFill>
              </a:rPr>
              <a:t>This survey was funded by the Society for the Study of Addiction, to whom we are extremely grateful </a:t>
            </a:r>
            <a:endParaRPr lang="en-GB" sz="2500" smtClean="0">
              <a:solidFill>
                <a:srgbClr val="003399"/>
              </a:solidFill>
            </a:endParaRPr>
          </a:p>
        </p:txBody>
      </p:sp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7015163"/>
            <a:ext cx="2333625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313613"/>
            <a:ext cx="1752600" cy="119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3687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7332663"/>
            <a:ext cx="1776413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3687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7053263"/>
            <a:ext cx="2179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900113"/>
            <a:ext cx="9070975" cy="1263650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/>
            </a:pPr>
            <a:endParaRPr lang="en-US" sz="3500" b="1" smtClean="0">
              <a:solidFill>
                <a:srgbClr val="A50021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03238" y="2484438"/>
            <a:ext cx="9070975" cy="2808287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tIns="0" anchor="ctr"/>
          <a:lstStyle/>
          <a:p>
            <a:pPr marL="0" indent="0" algn="ctr" eaLnBrk="1">
              <a:spcAft>
                <a:spcPct val="0"/>
              </a:spcAft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/>
            </a:pPr>
            <a:endParaRPr lang="en-US" sz="2500" b="1" smtClean="0">
              <a:solidFill>
                <a:srgbClr val="003399"/>
              </a:solidFill>
            </a:endParaRPr>
          </a:p>
        </p:txBody>
      </p:sp>
      <p:pic>
        <p:nvPicPr>
          <p:cNvPr id="870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7015163"/>
            <a:ext cx="23320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704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313613"/>
            <a:ext cx="1752600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704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7332663"/>
            <a:ext cx="1776413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8704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7053263"/>
            <a:ext cx="2179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900113"/>
            <a:ext cx="9070975" cy="1263650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sz="3500" b="1" smtClean="0">
                <a:solidFill>
                  <a:srgbClr val="A50021"/>
                </a:solidFill>
              </a:rPr>
              <a:t>Arial 35pt red bold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03238" y="2484438"/>
            <a:ext cx="9070975" cy="2808287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tIns="0" anchor="ctr"/>
          <a:lstStyle/>
          <a:p>
            <a:pPr marL="0" indent="0" algn="ctr" eaLnBrk="1">
              <a:spcAft>
                <a:spcPct val="0"/>
              </a:spcAft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sz="2500" b="1" smtClean="0">
                <a:solidFill>
                  <a:srgbClr val="003399"/>
                </a:solidFill>
              </a:rPr>
              <a:t>Arial 25pt blue bold</a:t>
            </a:r>
          </a:p>
        </p:txBody>
      </p:sp>
      <p:pic>
        <p:nvPicPr>
          <p:cNvPr id="593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7015163"/>
            <a:ext cx="23320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5939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313613"/>
            <a:ext cx="1752600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5939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7332663"/>
            <a:ext cx="1776413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5939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7053263"/>
            <a:ext cx="2179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611188"/>
            <a:ext cx="9070975" cy="1079500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sz="3500" b="1" smtClean="0">
                <a:solidFill>
                  <a:srgbClr val="A50021"/>
                </a:solidFill>
              </a:rPr>
              <a:t>Arial 35pt red bold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7015163"/>
            <a:ext cx="23320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313613"/>
            <a:ext cx="1752600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7332663"/>
            <a:ext cx="1776413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7053263"/>
            <a:ext cx="2179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792163" y="2266950"/>
            <a:ext cx="8229600" cy="385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280988" indent="-280988"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</a:defRPr>
            </a:lvl1pPr>
            <a:lvl2pPr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</a:defRPr>
            </a:lvl2pPr>
            <a:lvl3pPr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</a:defRPr>
            </a:lvl3pPr>
            <a:lvl4pPr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</a:defRPr>
            </a:lvl4pPr>
            <a:lvl5pPr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</a:defRPr>
            </a:lvl5pPr>
            <a:lvl6pPr marL="2514600" indent="-228600" defTabSz="358775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</a:defRPr>
            </a:lvl6pPr>
            <a:lvl7pPr marL="2971800" indent="-228600" defTabSz="358775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</a:defRPr>
            </a:lvl7pPr>
            <a:lvl8pPr marL="3429000" indent="-228600" defTabSz="358775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</a:defRPr>
            </a:lvl8pPr>
            <a:lvl9pPr marL="3886200" indent="-228600" defTabSz="358775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</a:defRPr>
            </a:lvl9pPr>
          </a:lstStyle>
          <a:p>
            <a:pPr hangingPunct="1">
              <a:spcBef>
                <a:spcPts val="2000"/>
              </a:spcBef>
              <a:buClr>
                <a:srgbClr val="0077BB"/>
              </a:buClr>
              <a:buFont typeface="Wingdings" charset="0"/>
              <a:buChar char=""/>
              <a:defRPr/>
            </a:pPr>
            <a:r>
              <a:rPr lang="pt-BR" sz="2500" b="1" smtClean="0">
                <a:solidFill>
                  <a:srgbClr val="003399"/>
                </a:solidFill>
                <a:cs typeface="Arial" charset="0"/>
              </a:rPr>
              <a:t>Bulleted Text 25pt bold</a:t>
            </a:r>
          </a:p>
          <a:p>
            <a:pPr hangingPunct="1">
              <a:spcBef>
                <a:spcPts val="2000"/>
              </a:spcBef>
              <a:buClr>
                <a:srgbClr val="0077BB"/>
              </a:buClr>
              <a:buFont typeface="Wingdings" charset="0"/>
              <a:buChar char=""/>
              <a:defRPr/>
            </a:pPr>
            <a:r>
              <a:rPr lang="pt-BR" sz="2500" b="1" smtClean="0">
                <a:solidFill>
                  <a:srgbClr val="003399"/>
                </a:solidFill>
                <a:cs typeface="Arial" charset="0"/>
              </a:rPr>
              <a:t>Bulleted Text 2 </a:t>
            </a:r>
          </a:p>
          <a:p>
            <a:pPr hangingPunct="1">
              <a:spcBef>
                <a:spcPts val="2000"/>
              </a:spcBef>
              <a:buClr>
                <a:srgbClr val="0077BB"/>
              </a:buClr>
              <a:buFont typeface="Wingdings" charset="0"/>
              <a:buChar char=""/>
              <a:defRPr/>
            </a:pPr>
            <a:r>
              <a:rPr lang="pt-BR" sz="2500" b="1" smtClean="0">
                <a:solidFill>
                  <a:srgbClr val="003399"/>
                </a:solidFill>
                <a:cs typeface="Arial" charset="0"/>
              </a:rPr>
              <a:t>Bulleted Text 3</a:t>
            </a:r>
          </a:p>
          <a:p>
            <a:pPr hangingPunct="1">
              <a:spcBef>
                <a:spcPts val="2000"/>
              </a:spcBef>
              <a:buClr>
                <a:srgbClr val="0077BB"/>
              </a:buClr>
              <a:buFont typeface="Wingdings" charset="0"/>
              <a:buChar char=""/>
              <a:defRPr/>
            </a:pPr>
            <a:r>
              <a:rPr lang="pt-BR" sz="2500" b="1" smtClean="0">
                <a:solidFill>
                  <a:srgbClr val="003399"/>
                </a:solidFill>
                <a:cs typeface="Arial" charset="0"/>
              </a:rPr>
              <a:t>Bulleted Text 4</a:t>
            </a:r>
          </a:p>
          <a:p>
            <a:pPr hangingPunct="1">
              <a:spcBef>
                <a:spcPts val="2000"/>
              </a:spcBef>
              <a:buClr>
                <a:srgbClr val="0077BB"/>
              </a:buClr>
              <a:buFont typeface="Wingdings" charset="0"/>
              <a:buChar char=""/>
              <a:defRPr/>
            </a:pPr>
            <a:r>
              <a:rPr lang="pt-BR" sz="2500" b="1" smtClean="0">
                <a:solidFill>
                  <a:srgbClr val="003399"/>
                </a:solidFill>
                <a:cs typeface="Arial" charset="0"/>
              </a:rPr>
              <a:t>Bulleted Text 5</a:t>
            </a:r>
          </a:p>
          <a:p>
            <a:pPr hangingPunct="1">
              <a:spcBef>
                <a:spcPts val="2000"/>
              </a:spcBef>
              <a:buClr>
                <a:srgbClr val="0077BB"/>
              </a:buClr>
              <a:buFont typeface="Wingdings" charset="0"/>
              <a:buChar char=""/>
              <a:defRPr/>
            </a:pPr>
            <a:r>
              <a:rPr lang="pt-BR" sz="2500" b="1" smtClean="0">
                <a:solidFill>
                  <a:srgbClr val="003399"/>
                </a:solidFill>
                <a:cs typeface="Arial" charset="0"/>
              </a:rPr>
              <a:t>Bulleted Text 6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1116013"/>
            <a:ext cx="9069387" cy="792162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19675" algn="l"/>
                <a:tab pos="5378450" algn="l"/>
                <a:tab pos="5737225" algn="l"/>
                <a:tab pos="6096000" algn="l"/>
                <a:tab pos="6454775" algn="l"/>
                <a:tab pos="6813550" algn="l"/>
                <a:tab pos="7172325" algn="l"/>
                <a:tab pos="7237413" algn="l"/>
                <a:tab pos="7961313" algn="l"/>
                <a:tab pos="8686800" algn="l"/>
              </a:tabLst>
            </a:pPr>
            <a:r>
              <a:rPr lang="en-GB" sz="3500" b="1" smtClean="0">
                <a:solidFill>
                  <a:srgbClr val="A50021"/>
                </a:solidFill>
              </a:rPr>
              <a:t>Interests statement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60363" y="2195513"/>
            <a:ext cx="9070975" cy="3671887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tIns="0" anchor="ctr"/>
          <a:lstStyle/>
          <a:p>
            <a:pPr marL="0" indent="0" algn="ctr" eaLnBrk="1" hangingPunct="1"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</a:pPr>
            <a:r>
              <a:rPr lang="en-GB" sz="2500" b="1" smtClean="0">
                <a:solidFill>
                  <a:srgbClr val="003399"/>
                </a:solidFill>
              </a:rPr>
              <a:t>I do not accept funding from the manufacturers of stop smoking medications</a:t>
            </a:r>
          </a:p>
          <a:p>
            <a:pPr marL="0" indent="0" algn="ctr" eaLnBrk="1" hangingPunct="1"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</a:pPr>
            <a:endParaRPr lang="en-GB" sz="2500" b="1" smtClean="0">
              <a:solidFill>
                <a:srgbClr val="003399"/>
              </a:solidFill>
            </a:endParaRPr>
          </a:p>
          <a:p>
            <a:pPr marL="0" indent="0" algn="ctr" eaLnBrk="1" hangingPunct="1"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</a:pPr>
            <a:r>
              <a:rPr lang="en-GB" sz="2500" b="1" smtClean="0">
                <a:solidFill>
                  <a:srgbClr val="003399"/>
                </a:solidFill>
              </a:rPr>
              <a:t>My funding since 2008 is from:</a:t>
            </a:r>
          </a:p>
          <a:p>
            <a:pPr marL="0" indent="0" algn="ctr" eaLnBrk="1" hangingPunct="1"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</a:pPr>
            <a:r>
              <a:rPr lang="en-GB" sz="2500" b="1" smtClean="0">
                <a:solidFill>
                  <a:srgbClr val="003399"/>
                </a:solidFill>
              </a:rPr>
              <a:t>Society for the Study of Addiction, Roswell Park Transdisciplinary Tobacco Use Research Centre, SRNT, FCA, Global Bridges, Bloomberg Philanthropies</a:t>
            </a:r>
          </a:p>
        </p:txBody>
      </p:sp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7015163"/>
            <a:ext cx="2333625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313613"/>
            <a:ext cx="1752600" cy="119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3687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7332663"/>
            <a:ext cx="1776413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3687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7053263"/>
            <a:ext cx="2179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539750"/>
            <a:ext cx="9070975" cy="1263650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sz="3500" b="1" smtClean="0">
                <a:solidFill>
                  <a:srgbClr val="A50021"/>
                </a:solidFill>
              </a:rPr>
              <a:t>Sample</a:t>
            </a:r>
          </a:p>
        </p:txBody>
      </p:sp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7015163"/>
            <a:ext cx="23320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614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313613"/>
            <a:ext cx="1752600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7332663"/>
            <a:ext cx="1776413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6144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7053263"/>
            <a:ext cx="2179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863600" y="2051050"/>
            <a:ext cx="8229600" cy="396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280988" indent="-280988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Char char="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r>
              <a:rPr lang="pt-BR" sz="2500" b="1">
                <a:solidFill>
                  <a:srgbClr val="003399"/>
                </a:solidFill>
                <a:cs typeface="Arial" pitchFamily="34" charset="0"/>
              </a:rPr>
              <a:t>All Parties to the FCTC in December 2011</a:t>
            </a:r>
          </a:p>
          <a:p>
            <a:pPr marL="280988" indent="-280988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Char char="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r>
              <a:rPr lang="pt-BR" sz="2500" b="1">
                <a:solidFill>
                  <a:srgbClr val="003399"/>
                </a:solidFill>
                <a:cs typeface="Arial" pitchFamily="34" charset="0"/>
              </a:rPr>
              <a:t>173 (174 less EU)</a:t>
            </a:r>
          </a:p>
          <a:p>
            <a:pPr marL="280988" indent="-280988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Char char="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r>
              <a:rPr lang="pt-BR" sz="2500" b="1">
                <a:solidFill>
                  <a:srgbClr val="003399"/>
                </a:solidFill>
                <a:cs typeface="Arial" pitchFamily="34" charset="0"/>
              </a:rPr>
              <a:t>Couldn</a:t>
            </a:r>
            <a:r>
              <a:rPr lang="pt-BR" altLang="en-US" sz="2500" b="1">
                <a:solidFill>
                  <a:srgbClr val="003399"/>
                </a:solidFill>
                <a:cs typeface="Arial" pitchFamily="34" charset="0"/>
              </a:rPr>
              <a:t>’</a:t>
            </a:r>
            <a:r>
              <a:rPr lang="pt-BR" sz="2500" b="1">
                <a:solidFill>
                  <a:srgbClr val="003399"/>
                </a:solidFill>
                <a:cs typeface="Arial" pitchFamily="34" charset="0"/>
              </a:rPr>
              <a:t>t find contacts in 10 so 163</a:t>
            </a:r>
          </a:p>
          <a:p>
            <a:pPr marL="280988" indent="-280988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Char char="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r>
              <a:rPr lang="pt-BR" sz="2500" b="1">
                <a:solidFill>
                  <a:srgbClr val="003399"/>
                </a:solidFill>
                <a:cs typeface="Arial" pitchFamily="34" charset="0"/>
              </a:rPr>
              <a:t>We surveyed four UK countries separately so</a:t>
            </a:r>
          </a:p>
          <a:p>
            <a:pPr marL="280988" indent="-280988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Char char="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r>
              <a:rPr lang="pt-BR" sz="2500" b="1">
                <a:solidFill>
                  <a:srgbClr val="003399"/>
                </a:solidFill>
                <a:cs typeface="Arial" pitchFamily="34" charset="0"/>
              </a:rPr>
              <a:t>166 survey emails sent out</a:t>
            </a:r>
          </a:p>
          <a:p>
            <a:pPr marL="280988" indent="-280988" hangingPunct="1">
              <a:spcBef>
                <a:spcPts val="2000"/>
              </a:spcBef>
              <a:buClr>
                <a:srgbClr val="0077BB"/>
              </a:buClr>
              <a:buFont typeface="Wingdings" pitchFamily="2" charset="2"/>
              <a:buChar char=""/>
              <a:tabLst>
                <a:tab pos="280988" algn="l"/>
                <a:tab pos="295275" algn="l"/>
                <a:tab pos="654050" algn="l"/>
                <a:tab pos="1012825" algn="l"/>
                <a:tab pos="1371600" algn="l"/>
                <a:tab pos="1730375" algn="l"/>
                <a:tab pos="2089150" algn="l"/>
                <a:tab pos="2447925" algn="l"/>
                <a:tab pos="2806700" algn="l"/>
                <a:tab pos="3165475" algn="l"/>
                <a:tab pos="3524250" algn="l"/>
                <a:tab pos="3883025" algn="l"/>
                <a:tab pos="4241800" algn="l"/>
                <a:tab pos="4600575" algn="l"/>
                <a:tab pos="4959350" algn="l"/>
                <a:tab pos="5318125" algn="l"/>
                <a:tab pos="5676900" algn="l"/>
                <a:tab pos="6035675" algn="l"/>
                <a:tab pos="6394450" algn="l"/>
                <a:tab pos="6753225" algn="l"/>
                <a:tab pos="7112000" algn="l"/>
                <a:tab pos="7239000" algn="l"/>
                <a:tab pos="7962900" algn="l"/>
              </a:tabLst>
            </a:pPr>
            <a:r>
              <a:rPr lang="pt-BR" sz="2500" b="1">
                <a:solidFill>
                  <a:srgbClr val="003399"/>
                </a:solidFill>
                <a:cs typeface="Arial" pitchFamily="34" charset="0"/>
              </a:rPr>
              <a:t>121 replies (73%)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900113"/>
            <a:ext cx="9070975" cy="1263650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3500" b="1" smtClean="0">
                <a:solidFill>
                  <a:srgbClr val="A50021"/>
                </a:solidFill>
              </a:rPr>
              <a:t>Response rates by region and income level</a:t>
            </a:r>
            <a:endParaRPr lang="en-GB" sz="3500" b="1" smtClean="0">
              <a:solidFill>
                <a:srgbClr val="A50021"/>
              </a:solidFill>
            </a:endParaRPr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7015163"/>
            <a:ext cx="23320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313613"/>
            <a:ext cx="1752600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4710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7332663"/>
            <a:ext cx="1776413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4711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7053263"/>
            <a:ext cx="2179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4" name="Content Placeholder 3"/>
          <p:cNvPicPr>
            <a:picLocks noGrp="1" noChangeArrowheads="1"/>
          </p:cNvPicPr>
          <p:nvPr>
            <p:ph type="subTitle" idx="4294967295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2266950"/>
            <a:ext cx="7273925" cy="410368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395288"/>
            <a:ext cx="9070975" cy="863600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sz="3500" b="1" smtClean="0">
                <a:solidFill>
                  <a:srgbClr val="A50021"/>
                </a:solidFill>
              </a:rPr>
              <a:t>Basic infrastructure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03238" y="2484438"/>
            <a:ext cx="9070975" cy="2808287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 tIns="0" anchor="ctr"/>
          <a:lstStyle/>
          <a:p>
            <a:pPr marL="0" indent="0" algn="ctr" eaLnBrk="1">
              <a:spcAft>
                <a:spcPct val="0"/>
              </a:spcAft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smtClean="0">
                <a:solidFill>
                  <a:srgbClr val="003399"/>
                </a:solidFill>
              </a:rPr>
              <a:t>e</a:t>
            </a:r>
          </a:p>
        </p:txBody>
      </p:sp>
      <p:pic>
        <p:nvPicPr>
          <p:cNvPr id="634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7015163"/>
            <a:ext cx="23320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6349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313613"/>
            <a:ext cx="1752600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6349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7332663"/>
            <a:ext cx="1776413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6349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7053263"/>
            <a:ext cx="2179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graphicFrame>
        <p:nvGraphicFramePr>
          <p:cNvPr id="63496" name="Group 8"/>
          <p:cNvGraphicFramePr>
            <a:graphicFrameLocks noGrp="1"/>
          </p:cNvGraphicFramePr>
          <p:nvPr/>
        </p:nvGraphicFramePr>
        <p:xfrm>
          <a:off x="503238" y="1403350"/>
          <a:ext cx="9070975" cy="4600575"/>
        </p:xfrm>
        <a:graphic>
          <a:graphicData uri="http://schemas.openxmlformats.org/drawingml/2006/table">
            <a:tbl>
              <a:tblPr/>
              <a:tblGrid>
                <a:gridCol w="7235825"/>
                <a:gridCol w="1835150"/>
              </a:tblGrid>
              <a:tr h="10731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Times New Roman" pitchFamily="18" charset="0"/>
                        </a:rPr>
                        <a:t>Does your country</a:t>
                      </a:r>
                      <a:endParaRPr kumimoji="0" lang="en-GB" sz="2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mbria" pitchFamily="18" charset="0"/>
                        <a:ea typeface="MS Mincho" pitchFamily="49" charset="-128"/>
                      </a:endParaRPr>
                    </a:p>
                  </a:txBody>
                  <a:tcPr marL="75596" marR="75596" marT="0" marB="0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>
                          <a:tab pos="3921125" algn="l"/>
                        </a:tabLst>
                      </a:pPr>
                      <a:r>
                        <a:rPr kumimoji="0" lang="en-GB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Times New Roman" pitchFamily="18" charset="0"/>
                        </a:rPr>
                        <a:t>% Yes </a:t>
                      </a:r>
                      <a:endParaRPr kumimoji="0" lang="en-GB" sz="25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itchFamily="18" charset="0"/>
                        <a:ea typeface="MS Mincho" pitchFamily="49" charset="-128"/>
                      </a:endParaRPr>
                    </a:p>
                  </a:txBody>
                  <a:tcPr marL="75596" marR="75596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Times New Roman" pitchFamily="18" charset="0"/>
                        </a:rPr>
                        <a:t>Have an officially identified person responsible for treatment?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22228B"/>
                        </a:solidFill>
                        <a:effectLst/>
                        <a:latin typeface="Cambria" pitchFamily="18" charset="0"/>
                        <a:ea typeface="MS Mincho" pitchFamily="49" charset="-128"/>
                      </a:endParaRPr>
                    </a:p>
                  </a:txBody>
                  <a:tcPr marL="75596" marR="75596" marT="0" marB="0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>
                          <a:tab pos="3921125" algn="l"/>
                        </a:tabLst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Times New Roman" pitchFamily="18" charset="0"/>
                        </a:rPr>
                        <a:t>41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22228B"/>
                        </a:solidFill>
                        <a:effectLst/>
                        <a:latin typeface="Cambria" pitchFamily="18" charset="0"/>
                        <a:ea typeface="MS Mincho" pitchFamily="49" charset="-128"/>
                      </a:endParaRPr>
                    </a:p>
                  </a:txBody>
                  <a:tcPr marL="75596" marR="75596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Times New Roman" pitchFamily="18" charset="0"/>
                        </a:rPr>
                        <a:t>Have national treatment guidelines?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22228B"/>
                        </a:solidFill>
                        <a:effectLst/>
                        <a:latin typeface="Cambria" pitchFamily="18" charset="0"/>
                        <a:ea typeface="MS Mincho" pitchFamily="49" charset="-128"/>
                      </a:endParaRPr>
                    </a:p>
                  </a:txBody>
                  <a:tcPr marL="75596" marR="75596" marT="0" marB="0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>
                          <a:tab pos="3921125" algn="l"/>
                        </a:tabLst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Times New Roman" pitchFamily="18" charset="0"/>
                        </a:rPr>
                        <a:t>44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22228B"/>
                        </a:solidFill>
                        <a:effectLst/>
                        <a:latin typeface="Cambria" pitchFamily="18" charset="0"/>
                        <a:ea typeface="MS Mincho" pitchFamily="49" charset="-128"/>
                      </a:endParaRPr>
                    </a:p>
                  </a:txBody>
                  <a:tcPr marL="75596" marR="75596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080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Times New Roman" pitchFamily="18" charset="0"/>
                        </a:rPr>
                        <a:t>Have a clearly identified budget for treatment?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22228B"/>
                        </a:solidFill>
                        <a:effectLst/>
                        <a:latin typeface="Cambria" pitchFamily="18" charset="0"/>
                        <a:ea typeface="MS Mincho" pitchFamily="49" charset="-128"/>
                      </a:endParaRPr>
                    </a:p>
                  </a:txBody>
                  <a:tcPr marL="75596" marR="75596" marT="0" marB="0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>
                          <a:tab pos="3921125" algn="l"/>
                        </a:tabLst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Times New Roman" pitchFamily="18" charset="0"/>
                        </a:rPr>
                        <a:t>20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22228B"/>
                        </a:solidFill>
                        <a:effectLst/>
                        <a:latin typeface="Cambria" pitchFamily="18" charset="0"/>
                        <a:ea typeface="MS Mincho" pitchFamily="49" charset="-128"/>
                      </a:endParaRPr>
                    </a:p>
                  </a:txBody>
                  <a:tcPr marL="75596" marR="75596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Times New Roman" pitchFamily="18" charset="0"/>
                        </a:rPr>
                        <a:t>Offer to help healthcare workers to stop using tobacco?</a:t>
                      </a:r>
                    </a:p>
                  </a:txBody>
                  <a:tcPr marL="75596" marR="75596" marT="0" marB="0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>
                          <a:tab pos="3921125" algn="l"/>
                        </a:tabLst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46</a:t>
                      </a:r>
                    </a:p>
                  </a:txBody>
                  <a:tcPr marL="75596" marR="75596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Arial" pitchFamily="34" charset="0"/>
                          <a:ea typeface="MS Mincho" pitchFamily="49" charset="-128"/>
                        </a:rPr>
                        <a:t>Mandatory recording of tobacco use in medical notes</a:t>
                      </a:r>
                    </a:p>
                  </a:txBody>
                  <a:tcPr marL="75596" marR="75596" marT="0" marB="0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>
                          <a:tab pos="3921125" algn="l"/>
                        </a:tabLst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28B"/>
                          </a:solidFill>
                          <a:effectLst/>
                          <a:latin typeface="Arial" pitchFamily="34" charset="0"/>
                          <a:ea typeface="ＭＳ Ｐゴシック" pitchFamily="-84" charset="-128"/>
                          <a:cs typeface="Times New Roman" pitchFamily="18" charset="0"/>
                        </a:rPr>
                        <a:t>22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22228B"/>
                        </a:solidFill>
                        <a:effectLst/>
                        <a:latin typeface="Arial" pitchFamily="34" charset="0"/>
                        <a:ea typeface="MS Mincho" pitchFamily="49" charset="-128"/>
                      </a:endParaRPr>
                    </a:p>
                  </a:txBody>
                  <a:tcPr marL="75596" marR="75596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317" name="TextBox 4"/>
          <p:cNvSpPr txBox="1">
            <a:spLocks noChangeArrowheads="1"/>
          </p:cNvSpPr>
          <p:nvPr/>
        </p:nvSpPr>
        <p:spPr bwMode="auto">
          <a:xfrm>
            <a:off x="503238" y="6011863"/>
            <a:ext cx="842962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0794" tIns="50397" rIns="100794" bIns="50397">
            <a:spAutoFit/>
          </a:bodyPr>
          <a:lstStyle/>
          <a:p>
            <a:pPr defTabSz="395288" eaLnBrk="0">
              <a:lnSpc>
                <a:spcPct val="100000"/>
              </a:lnSpc>
            </a:pPr>
            <a:r>
              <a:rPr lang="en-US" sz="1500">
                <a:solidFill>
                  <a:srgbClr val="003399"/>
                </a:solidFill>
                <a:latin typeface="Franklin Gothic Book" pitchFamily="34" charset="0"/>
              </a:rPr>
              <a:t>n = 121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539750"/>
            <a:ext cx="9070975" cy="1263650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/>
            </a:pPr>
            <a:r>
              <a:rPr lang="en-GB" sz="3500" b="1" smtClean="0">
                <a:solidFill>
                  <a:srgbClr val="A50021"/>
                </a:solidFill>
              </a:rPr>
              <a:t>Basic infrastructure by income level</a:t>
            </a:r>
          </a:p>
        </p:txBody>
      </p:sp>
      <p:pic>
        <p:nvPicPr>
          <p:cNvPr id="1024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7015163"/>
            <a:ext cx="23320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0240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313613"/>
            <a:ext cx="1752600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0240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7332663"/>
            <a:ext cx="1776413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0240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7053263"/>
            <a:ext cx="2179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4385" name="TextBox 4"/>
          <p:cNvSpPr txBox="1">
            <a:spLocks noChangeArrowheads="1"/>
          </p:cNvSpPr>
          <p:nvPr/>
        </p:nvSpPr>
        <p:spPr bwMode="auto">
          <a:xfrm>
            <a:off x="833438" y="6081713"/>
            <a:ext cx="84137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 defTabSz="395288" eaLnBrk="0">
              <a:lnSpc>
                <a:spcPct val="100000"/>
              </a:lnSpc>
            </a:pPr>
            <a:r>
              <a:rPr lang="en-US" sz="1500">
                <a:solidFill>
                  <a:srgbClr val="003399"/>
                </a:solidFill>
                <a:latin typeface="Franklin Gothic Book" pitchFamily="34" charset="0"/>
              </a:rPr>
              <a:t>High=High income countries; UM=Upper middle income countries; LM=Lower middle income countries; Low=Low income countries</a:t>
            </a:r>
          </a:p>
        </p:txBody>
      </p:sp>
      <p:graphicFrame>
        <p:nvGraphicFramePr>
          <p:cNvPr id="102466" name="Group 66"/>
          <p:cNvGraphicFramePr>
            <a:graphicFrameLocks noGrp="1"/>
          </p:cNvGraphicFramePr>
          <p:nvPr>
            <p:ph type="subTitle" idx="4294967295"/>
          </p:nvPr>
        </p:nvGraphicFramePr>
        <p:xfrm>
          <a:off x="503238" y="2051050"/>
          <a:ext cx="9070975" cy="3446462"/>
        </p:xfrm>
        <a:graphic>
          <a:graphicData uri="http://schemas.openxmlformats.org/drawingml/2006/table">
            <a:tbl>
              <a:tblPr/>
              <a:tblGrid>
                <a:gridCol w="4298950"/>
                <a:gridCol w="1189037"/>
                <a:gridCol w="1192213"/>
                <a:gridCol w="1190625"/>
                <a:gridCol w="1200150"/>
              </a:tblGrid>
              <a:tr h="50322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83" marB="50383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% Yes</a:t>
                      </a:r>
                    </a:p>
                  </a:txBody>
                  <a:tcPr marL="100794" marR="100794" marT="50383" marB="50383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345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83" marB="50383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High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83" marB="5038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UM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83" marB="5038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LM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83" marB="5038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Low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83" marB="50383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322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Official responsible for treatment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83" marB="50383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47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83" marB="5038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44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83" marB="5038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40</a:t>
                      </a:r>
                    </a:p>
                  </a:txBody>
                  <a:tcPr marL="100794" marR="100794" marT="50383" marB="5038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21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83" marB="50383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163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National guidelines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83" marB="50383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75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83" marB="5038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42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83" marB="5038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30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83" marB="5038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11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83" marB="50383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163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Clearly identified treatment budget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83" marB="50383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36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83" marB="5038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17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83" marB="5038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17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83" marB="5038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0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83" marB="50383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163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Help for healthcare workers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83" marB="50383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56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83" marB="5038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47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83" marB="5038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40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83" marB="5038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32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83" marB="50383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163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Mandatory recording of tobacco use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83" marB="50383" anchor="ctr" horzOverflow="overflow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28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83" marB="5038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25</a:t>
                      </a:r>
                    </a:p>
                  </a:txBody>
                  <a:tcPr marL="100794" marR="100794" marT="50383" marB="5038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13</a:t>
                      </a:r>
                    </a:p>
                  </a:txBody>
                  <a:tcPr marL="100794" marR="100794" marT="50383" marB="5038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42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16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100794" marR="100794" marT="50383" marB="50383" anchor="ctr" horzOverflow="overflow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611188"/>
            <a:ext cx="9070975" cy="1263650"/>
          </a:xfrm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357188" algn="l"/>
                <a:tab pos="715963" algn="l"/>
                <a:tab pos="1074738" algn="l"/>
                <a:tab pos="1433513" algn="l"/>
                <a:tab pos="1792288" algn="l"/>
                <a:tab pos="2151063" algn="l"/>
                <a:tab pos="2509838" algn="l"/>
                <a:tab pos="2868613" algn="l"/>
                <a:tab pos="3227388" algn="l"/>
                <a:tab pos="3586163" algn="l"/>
                <a:tab pos="3944938" algn="l"/>
                <a:tab pos="4303713" algn="l"/>
                <a:tab pos="4662488" algn="l"/>
                <a:tab pos="5021263" algn="l"/>
                <a:tab pos="5380038" algn="l"/>
                <a:tab pos="5738813" algn="l"/>
                <a:tab pos="6097588" algn="l"/>
                <a:tab pos="6456363" algn="l"/>
                <a:tab pos="6815138" algn="l"/>
                <a:tab pos="7173913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3500" b="1" smtClean="0">
                <a:solidFill>
                  <a:srgbClr val="A50021"/>
                </a:solidFill>
                <a:cs typeface="Arial" charset="0"/>
              </a:rPr>
              <a:t>Components of national treatment system</a:t>
            </a:r>
            <a:endParaRPr lang="en-GB" sz="3500" b="1" smtClean="0">
              <a:solidFill>
                <a:srgbClr val="A50021"/>
              </a:solidFill>
              <a:cs typeface="Arial" charset="0"/>
            </a:endParaRPr>
          </a:p>
        </p:txBody>
      </p:sp>
      <p:pic>
        <p:nvPicPr>
          <p:cNvPr id="655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7015163"/>
            <a:ext cx="233203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6554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7313613"/>
            <a:ext cx="1752600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6554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7332663"/>
            <a:ext cx="1776413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65543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550" y="7053263"/>
            <a:ext cx="2179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16415" name="TextBox 4"/>
          <p:cNvSpPr txBox="1">
            <a:spLocks noChangeArrowheads="1"/>
          </p:cNvSpPr>
          <p:nvPr/>
        </p:nvSpPr>
        <p:spPr bwMode="auto">
          <a:xfrm>
            <a:off x="576263" y="5580063"/>
            <a:ext cx="842962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0794" tIns="50397" rIns="100794" bIns="50397">
            <a:spAutoFit/>
          </a:bodyPr>
          <a:lstStyle/>
          <a:p>
            <a:pPr defTabSz="395288" eaLnBrk="0">
              <a:lnSpc>
                <a:spcPct val="100000"/>
              </a:lnSpc>
            </a:pPr>
            <a:r>
              <a:rPr lang="en-US" sz="1500">
                <a:solidFill>
                  <a:srgbClr val="003399"/>
                </a:solidFill>
                <a:latin typeface="Franklin Gothic Book" pitchFamily="34" charset="0"/>
              </a:rPr>
              <a:t>n = 121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90538" y="2051050"/>
          <a:ext cx="9064625" cy="3324225"/>
        </p:xfrm>
        <a:graphic>
          <a:graphicData uri="http://schemas.openxmlformats.org/drawingml/2006/table">
            <a:tbl>
              <a:tblPr/>
              <a:tblGrid>
                <a:gridCol w="7630028"/>
                <a:gridCol w="1434597"/>
              </a:tblGrid>
              <a:tr h="990222">
                <a:tc>
                  <a:txBody>
                    <a:bodyPr/>
                    <a:lstStyle/>
                    <a:p>
                      <a:pPr fontAlgn="base">
                        <a:lnSpc>
                          <a:spcPct val="92000"/>
                        </a:lnSpc>
                        <a:spcAft>
                          <a:spcPts val="1425"/>
                        </a:spcAft>
                      </a:pPr>
                      <a:r>
                        <a:rPr lang="en-US" sz="2500" b="1" kern="1200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MS Mincho"/>
                          <a:cs typeface="MS Mincho"/>
                        </a:rPr>
                        <a:t>Does your country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30" marR="100930" marT="50145" marB="50145" anchor="ctr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92000"/>
                        </a:lnSpc>
                        <a:spcAft>
                          <a:spcPts val="1425"/>
                        </a:spcAft>
                      </a:pPr>
                      <a:r>
                        <a:rPr lang="en-US" sz="2500" b="1" kern="1200">
                          <a:solidFill>
                            <a:srgbClr val="FFFFFF"/>
                          </a:solidFill>
                          <a:effectLst/>
                          <a:latin typeface="Arial"/>
                          <a:ea typeface="MS Mincho"/>
                          <a:cs typeface="MS Mincho"/>
                        </a:rPr>
                        <a:t>% Yes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30" marR="100930" marT="50145" marB="50145" anchor="ctr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</a:tr>
              <a:tr h="384028">
                <a:tc>
                  <a:txBody>
                    <a:bodyPr/>
                    <a:lstStyle/>
                    <a:p>
                      <a:pPr fontAlgn="base">
                        <a:lnSpc>
                          <a:spcPct val="92000"/>
                        </a:lnSpc>
                        <a:spcAft>
                          <a:spcPts val="1425"/>
                        </a:spcAft>
                      </a:pPr>
                      <a:r>
                        <a:rPr lang="en-US" sz="2000" kern="1200" dirty="0">
                          <a:solidFill>
                            <a:srgbClr val="003399"/>
                          </a:solidFill>
                          <a:effectLst/>
                          <a:latin typeface="Arial"/>
                          <a:ea typeface="MS Mincho"/>
                          <a:cs typeface="MS Mincho"/>
                        </a:rPr>
                        <a:t>Run mass media campaigns promoting cessation?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30" marR="100930" marT="50145" marB="50145" anchor="ctr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2000"/>
                        </a:lnSpc>
                        <a:spcAft>
                          <a:spcPts val="1425"/>
                        </a:spcAft>
                      </a:pPr>
                      <a:r>
                        <a:rPr lang="en-US" sz="2000" b="1" kern="1200">
                          <a:solidFill>
                            <a:srgbClr val="003399"/>
                          </a:solidFill>
                          <a:effectLst/>
                          <a:latin typeface="Arial"/>
                          <a:ea typeface="MS Mincho"/>
                          <a:cs typeface="MS Mincho"/>
                        </a:rPr>
                        <a:t>54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30" marR="100930" marT="50145" marB="50145" anchor="ctr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28">
                <a:tc>
                  <a:txBody>
                    <a:bodyPr/>
                    <a:lstStyle/>
                    <a:p>
                      <a:pPr fontAlgn="base">
                        <a:lnSpc>
                          <a:spcPct val="92000"/>
                        </a:lnSpc>
                        <a:spcAft>
                          <a:spcPts val="1425"/>
                        </a:spcAft>
                      </a:pPr>
                      <a:r>
                        <a:rPr lang="en-US" sz="2000" kern="1200" dirty="0">
                          <a:solidFill>
                            <a:srgbClr val="003399"/>
                          </a:solidFill>
                          <a:effectLst/>
                          <a:latin typeface="Arial"/>
                          <a:ea typeface="MS Mincho"/>
                          <a:cs typeface="MS Mincho"/>
                        </a:rPr>
                        <a:t>Promote/encourage brief advice in existing services?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30" marR="100930" marT="50145" marB="50145" anchor="ctr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2000"/>
                        </a:lnSpc>
                        <a:spcAft>
                          <a:spcPts val="1425"/>
                        </a:spcAft>
                      </a:pPr>
                      <a:r>
                        <a:rPr lang="en-US" sz="2000" b="1" kern="1200">
                          <a:solidFill>
                            <a:srgbClr val="003399"/>
                          </a:solidFill>
                          <a:effectLst/>
                          <a:latin typeface="Arial"/>
                          <a:ea typeface="MS Mincho"/>
                          <a:cs typeface="MS Mincho"/>
                        </a:rPr>
                        <a:t>56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30" marR="100930" marT="50145" marB="50145" anchor="ctr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28">
                <a:tc>
                  <a:txBody>
                    <a:bodyPr/>
                    <a:lstStyle/>
                    <a:p>
                      <a:pPr fontAlgn="base">
                        <a:lnSpc>
                          <a:spcPct val="92000"/>
                        </a:lnSpc>
                        <a:spcAft>
                          <a:spcPts val="1425"/>
                        </a:spcAft>
                      </a:pPr>
                      <a:r>
                        <a:rPr lang="en-US" sz="2000" kern="1200" dirty="0">
                          <a:solidFill>
                            <a:srgbClr val="003399"/>
                          </a:solidFill>
                          <a:effectLst/>
                          <a:latin typeface="Arial"/>
                          <a:ea typeface="MS Mincho"/>
                          <a:cs typeface="MS Mincho"/>
                        </a:rPr>
                        <a:t>Have a national telephone </a:t>
                      </a:r>
                      <a:r>
                        <a:rPr lang="en-US" sz="2000" kern="1200" dirty="0" err="1">
                          <a:solidFill>
                            <a:srgbClr val="003399"/>
                          </a:solidFill>
                          <a:effectLst/>
                          <a:latin typeface="Arial"/>
                          <a:ea typeface="MS Mincho"/>
                          <a:cs typeface="MS Mincho"/>
                        </a:rPr>
                        <a:t>quitline</a:t>
                      </a:r>
                      <a:r>
                        <a:rPr lang="en-US" sz="2000" kern="1200" dirty="0">
                          <a:solidFill>
                            <a:srgbClr val="003399"/>
                          </a:solidFill>
                          <a:effectLst/>
                          <a:latin typeface="Arial"/>
                          <a:ea typeface="MS Mincho"/>
                          <a:cs typeface="MS Mincho"/>
                        </a:rPr>
                        <a:t>?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30" marR="100930" marT="50145" marB="50145" anchor="ctr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2000"/>
                        </a:lnSpc>
                        <a:spcAft>
                          <a:spcPts val="1425"/>
                        </a:spcAft>
                      </a:pPr>
                      <a:r>
                        <a:rPr lang="en-US" sz="2000" b="1" kern="1200">
                          <a:solidFill>
                            <a:srgbClr val="003399"/>
                          </a:solidFill>
                          <a:effectLst/>
                          <a:latin typeface="Arial"/>
                          <a:ea typeface="MS Mincho"/>
                          <a:cs typeface="MS Mincho"/>
                        </a:rPr>
                        <a:t>36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30" marR="100930" marT="50145" marB="50145" anchor="ctr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897">
                <a:tc>
                  <a:txBody>
                    <a:bodyPr/>
                    <a:lstStyle/>
                    <a:p>
                      <a:pPr fontAlgn="base">
                        <a:lnSpc>
                          <a:spcPct val="92000"/>
                        </a:lnSpc>
                        <a:spcAft>
                          <a:spcPts val="1425"/>
                        </a:spcAft>
                      </a:pPr>
                      <a:r>
                        <a:rPr lang="en-US" sz="2000" kern="1200" dirty="0">
                          <a:solidFill>
                            <a:srgbClr val="003399"/>
                          </a:solidFill>
                          <a:effectLst/>
                          <a:latin typeface="Arial"/>
                          <a:ea typeface="MS Mincho"/>
                          <a:cs typeface="MS Mincho"/>
                        </a:rPr>
                        <a:t>Have nationwide </a:t>
                      </a:r>
                      <a:r>
                        <a:rPr lang="en-US" sz="2000" kern="1200" dirty="0" err="1">
                          <a:solidFill>
                            <a:srgbClr val="003399"/>
                          </a:solidFill>
                          <a:effectLst/>
                          <a:latin typeface="Arial"/>
                          <a:ea typeface="MS Mincho"/>
                          <a:cs typeface="MS Mincho"/>
                        </a:rPr>
                        <a:t>specialised</a:t>
                      </a:r>
                      <a:r>
                        <a:rPr lang="en-US" sz="2000" kern="1200" dirty="0">
                          <a:solidFill>
                            <a:srgbClr val="003399"/>
                          </a:solidFill>
                          <a:effectLst/>
                          <a:latin typeface="Arial"/>
                          <a:ea typeface="MS Mincho"/>
                          <a:cs typeface="MS Mincho"/>
                        </a:rPr>
                        <a:t> treatment facilities?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30" marR="100930" marT="50145" marB="50145" anchor="ctr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2000"/>
                        </a:lnSpc>
                        <a:spcAft>
                          <a:spcPts val="1425"/>
                        </a:spcAft>
                      </a:pPr>
                      <a:r>
                        <a:rPr lang="en-US" sz="2000" b="1" kern="1200">
                          <a:solidFill>
                            <a:srgbClr val="003399"/>
                          </a:solidFill>
                          <a:effectLst/>
                          <a:latin typeface="Arial"/>
                          <a:ea typeface="MS Mincho"/>
                          <a:cs typeface="MS Mincho"/>
                        </a:rPr>
                        <a:t>17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30" marR="100930" marT="50145" marB="50145" anchor="ctr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994">
                <a:tc>
                  <a:txBody>
                    <a:bodyPr/>
                    <a:lstStyle/>
                    <a:p>
                      <a:pPr fontAlgn="base">
                        <a:lnSpc>
                          <a:spcPct val="92000"/>
                        </a:lnSpc>
                        <a:spcAft>
                          <a:spcPts val="1425"/>
                        </a:spcAft>
                      </a:pPr>
                      <a:r>
                        <a:rPr lang="en-US" sz="2000" kern="1200" dirty="0">
                          <a:solidFill>
                            <a:srgbClr val="003399"/>
                          </a:solidFill>
                          <a:effectLst/>
                          <a:latin typeface="Arial"/>
                          <a:ea typeface="MS Mincho"/>
                          <a:cs typeface="MS Mincho"/>
                        </a:rPr>
                        <a:t>Have </a:t>
                      </a:r>
                      <a:r>
                        <a:rPr lang="en-US" sz="2000" kern="1200" dirty="0" err="1">
                          <a:solidFill>
                            <a:srgbClr val="003399"/>
                          </a:solidFill>
                          <a:effectLst/>
                          <a:latin typeface="Arial"/>
                          <a:ea typeface="MS Mincho"/>
                          <a:cs typeface="MS Mincho"/>
                        </a:rPr>
                        <a:t>specialised</a:t>
                      </a:r>
                      <a:r>
                        <a:rPr lang="en-US" sz="2000" kern="1200" dirty="0">
                          <a:solidFill>
                            <a:srgbClr val="003399"/>
                          </a:solidFill>
                          <a:effectLst/>
                          <a:latin typeface="Arial"/>
                          <a:ea typeface="MS Mincho"/>
                          <a:cs typeface="MS Mincho"/>
                        </a:rPr>
                        <a:t> treatment facilities but only in selected areas?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30" marR="100930" marT="50145" marB="50145" anchor="ctr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2000"/>
                        </a:lnSpc>
                        <a:spcAft>
                          <a:spcPts val="1425"/>
                        </a:spcAft>
                      </a:pPr>
                      <a:r>
                        <a:rPr lang="en-US" sz="2000" b="1" kern="1200">
                          <a:solidFill>
                            <a:srgbClr val="003399"/>
                          </a:solidFill>
                          <a:effectLst/>
                          <a:latin typeface="Arial"/>
                          <a:ea typeface="MS Mincho"/>
                          <a:cs typeface="MS Mincho"/>
                        </a:rPr>
                        <a:t>51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30" marR="100930" marT="50145" marB="50145" anchor="ctr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28">
                <a:tc>
                  <a:txBody>
                    <a:bodyPr/>
                    <a:lstStyle/>
                    <a:p>
                      <a:pPr fontAlgn="base">
                        <a:lnSpc>
                          <a:spcPct val="92000"/>
                        </a:lnSpc>
                        <a:spcAft>
                          <a:spcPts val="1425"/>
                        </a:spcAft>
                      </a:pPr>
                      <a:r>
                        <a:rPr lang="en-US" sz="2000" kern="1200" dirty="0">
                          <a:solidFill>
                            <a:srgbClr val="003399"/>
                          </a:solidFill>
                          <a:effectLst/>
                          <a:latin typeface="Arial"/>
                          <a:ea typeface="MS Mincho"/>
                          <a:cs typeface="MS Mincho"/>
                        </a:rPr>
                        <a:t>Have no </a:t>
                      </a:r>
                      <a:r>
                        <a:rPr lang="en-US" sz="2000" kern="1200" dirty="0" err="1">
                          <a:solidFill>
                            <a:srgbClr val="003399"/>
                          </a:solidFill>
                          <a:effectLst/>
                          <a:latin typeface="Arial"/>
                          <a:ea typeface="MS Mincho"/>
                          <a:cs typeface="MS Mincho"/>
                        </a:rPr>
                        <a:t>specialised</a:t>
                      </a:r>
                      <a:r>
                        <a:rPr lang="en-US" sz="2000" kern="1200" dirty="0">
                          <a:solidFill>
                            <a:srgbClr val="003399"/>
                          </a:solidFill>
                          <a:effectLst/>
                          <a:latin typeface="Arial"/>
                          <a:ea typeface="MS Mincho"/>
                          <a:cs typeface="MS Mincho"/>
                        </a:rPr>
                        <a:t> treatment facilities at all?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30" marR="100930" marT="50145" marB="50145" anchor="ctr">
                    <a:lnL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92000"/>
                        </a:lnSpc>
                        <a:spcAft>
                          <a:spcPts val="1425"/>
                        </a:spcAft>
                      </a:pPr>
                      <a:r>
                        <a:rPr lang="en-US" sz="2000" b="1" kern="1200" dirty="0">
                          <a:solidFill>
                            <a:srgbClr val="003399"/>
                          </a:solidFill>
                          <a:effectLst/>
                          <a:latin typeface="Arial"/>
                          <a:ea typeface="MS Mincho"/>
                          <a:cs typeface="MS Mincho"/>
                        </a:rPr>
                        <a:t>32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0930" marR="100930" marT="50145" marB="50145" anchor="ctr">
                    <a:lnL>
                      <a:noFill/>
                    </a:lnL>
                    <a:lnR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58775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58775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58775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58775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Default Design">
    <a:majorFont>
      <a:latin typeface="Arial"/>
      <a:ea typeface="ＭＳ Ｐゴシック"/>
      <a:cs typeface=""/>
    </a:majorFont>
    <a:minorFont>
      <a:latin typeface="Arial"/>
      <a:ea typeface="ＭＳ Ｐゴシック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Default Design">
    <a:majorFont>
      <a:latin typeface="Arial"/>
      <a:ea typeface="ＭＳ Ｐゴシック"/>
      <a:cs typeface=""/>
    </a:majorFont>
    <a:minorFont>
      <a:latin typeface="Arial"/>
      <a:ea typeface="ＭＳ Ｐゴシック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34788</TotalTime>
  <Words>1393</Words>
  <Application>Microsoft Office PowerPoint</Application>
  <PresentationFormat>Custom</PresentationFormat>
  <Paragraphs>367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Default Design</vt:lpstr>
      <vt:lpstr>1_Default Design</vt:lpstr>
      <vt:lpstr>PowerPoint Presentation</vt:lpstr>
      <vt:lpstr>Survey team and papers</vt:lpstr>
      <vt:lpstr>Survey funding</vt:lpstr>
      <vt:lpstr>Interests statement</vt:lpstr>
      <vt:lpstr>Sample</vt:lpstr>
      <vt:lpstr>Response rates by region and income level</vt:lpstr>
      <vt:lpstr>Basic infrastructure</vt:lpstr>
      <vt:lpstr>Basic infrastructure by income level</vt:lpstr>
      <vt:lpstr>Components of national treatment system</vt:lpstr>
      <vt:lpstr>Components of national treatment system by income level</vt:lpstr>
      <vt:lpstr>Quitline characteristics</vt:lpstr>
      <vt:lpstr>Specialised treatment provision by income level</vt:lpstr>
      <vt:lpstr>Availability of help by income level   Can tobacco users easily get help to stop in the following settings?</vt:lpstr>
      <vt:lpstr>Availability of medications by income level</vt:lpstr>
      <vt:lpstr>Affordability of medications by income level</vt:lpstr>
      <vt:lpstr>Basic infrastructure</vt:lpstr>
      <vt:lpstr>Countries that have treatment guidelines by region and income level</vt:lpstr>
      <vt:lpstr>Guidelines content</vt:lpstr>
      <vt:lpstr>Guidelines writing process</vt:lpstr>
      <vt:lpstr>Guidelines funding and conflicts of interest</vt:lpstr>
      <vt:lpstr>Guidelines dissemination strategy</vt:lpstr>
      <vt:lpstr>Conclusions</vt:lpstr>
      <vt:lpstr>Conclusions</vt:lpstr>
      <vt:lpstr>Can tobacco users easily get help to stop in the following settings?</vt:lpstr>
      <vt:lpstr>Guidelines</vt:lpstr>
      <vt:lpstr>Guidelines</vt:lpstr>
      <vt:lpstr>What should ALL countries be doing now?</vt:lpstr>
      <vt:lpstr>One sentence summary of our results?    Offering support to tobacco users who wish to stop is not yet a priority for the majority of countries in the world </vt:lpstr>
      <vt:lpstr>Thank you   martin@martinraw.com  </vt:lpstr>
      <vt:lpstr>PowerPoint Presentation</vt:lpstr>
      <vt:lpstr>Arial 35pt red bold</vt:lpstr>
      <vt:lpstr>Arial 35pt red bold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Arial 30pt blue (middle top row)</dc:title>
  <dc:creator>Jacques Le Houezec</dc:creator>
  <cp:lastModifiedBy>Jean</cp:lastModifiedBy>
  <cp:revision>154</cp:revision>
  <cp:lastPrinted>1601-01-01T00:00:00Z</cp:lastPrinted>
  <dcterms:created xsi:type="dcterms:W3CDTF">2013-02-28T15:05:00Z</dcterms:created>
  <dcterms:modified xsi:type="dcterms:W3CDTF">2014-10-26T16:29:09Z</dcterms:modified>
</cp:coreProperties>
</file>