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xlsm" ContentType="application/vnd.ms-excel.sheet.macroEnabled.12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25" r:id="rId2"/>
    <p:sldId id="345" r:id="rId3"/>
    <p:sldId id="367" r:id="rId4"/>
    <p:sldId id="320" r:id="rId5"/>
    <p:sldId id="315" r:id="rId6"/>
    <p:sldId id="318" r:id="rId7"/>
    <p:sldId id="319" r:id="rId8"/>
    <p:sldId id="365" r:id="rId9"/>
    <p:sldId id="326" r:id="rId10"/>
    <p:sldId id="286" r:id="rId11"/>
    <p:sldId id="283" r:id="rId12"/>
    <p:sldId id="339" r:id="rId13"/>
    <p:sldId id="340" r:id="rId14"/>
    <p:sldId id="350" r:id="rId15"/>
    <p:sldId id="352" r:id="rId16"/>
    <p:sldId id="353" r:id="rId17"/>
    <p:sldId id="356" r:id="rId18"/>
    <p:sldId id="358" r:id="rId19"/>
    <p:sldId id="359" r:id="rId20"/>
    <p:sldId id="360" r:id="rId21"/>
    <p:sldId id="361" r:id="rId22"/>
    <p:sldId id="366" r:id="rId23"/>
    <p:sldId id="337" r:id="rId24"/>
    <p:sldId id="368" r:id="rId25"/>
    <p:sldId id="369" r:id="rId26"/>
    <p:sldId id="370" r:id="rId27"/>
    <p:sldId id="371" r:id="rId28"/>
    <p:sldId id="372" r:id="rId29"/>
    <p:sldId id="364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37E"/>
    <a:srgbClr val="0F1A28"/>
    <a:srgbClr val="244062"/>
    <a:srgbClr val="E1CB2E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 snapToGrid="0" snapToObjects="1">
      <p:cViewPr>
        <p:scale>
          <a:sx n="77" d="100"/>
          <a:sy n="77" d="100"/>
        </p:scale>
        <p:origin x="-117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ppentapper\Documents\Work\Lundbeck\in%20Toronto\Report\Second%20Version%20February%202012\Tables\Confidence%20Intervals\Alcohol%20Dependents%20AAF%20with%20confidence%20interval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'[Alcohol Dependents AAF with confidence intervals.xlsx]Sheet1'!$CD$40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8DCAB4"/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'[Alcohol Dependents AAF with confidence intervals.xlsx]Sheet1'!$CF$46:$CF$49</c:f>
                <c:numCache>
                  <c:formatCode>General</c:formatCode>
                  <c:ptCount val="4"/>
                  <c:pt idx="0">
                    <c:v>5.3324650589863805E-2</c:v>
                  </c:pt>
                  <c:pt idx="1">
                    <c:v>6.2283391086029913E-2</c:v>
                  </c:pt>
                  <c:pt idx="2">
                    <c:v>3.1963906915668208E-2</c:v>
                  </c:pt>
                  <c:pt idx="3">
                    <c:v>2.63701999104878E-2</c:v>
                  </c:pt>
                </c:numCache>
              </c:numRef>
            </c:plus>
            <c:minus>
              <c:numRef>
                <c:f>'[Alcohol Dependents AAF with confidence intervals.xlsx]Sheet1'!$CE$46:$CE$49</c:f>
                <c:numCache>
                  <c:formatCode>General</c:formatCode>
                  <c:ptCount val="4"/>
                  <c:pt idx="0">
                    <c:v>5.7463031302200124E-2</c:v>
                  </c:pt>
                  <c:pt idx="1">
                    <c:v>6.2283391086029913E-2</c:v>
                  </c:pt>
                  <c:pt idx="2">
                    <c:v>3.4480522615046007E-2</c:v>
                  </c:pt>
                  <c:pt idx="3">
                    <c:v>2.63701999104878E-2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strRef>
              <c:f>'[Alcohol Dependents AAF with confidence intervals.xlsx]Sheet1'!$CE$39:$CH$39</c:f>
              <c:strCache>
                <c:ptCount val="4"/>
                <c:pt idx="0">
                  <c:v>Alcohol-attributable</c:v>
                </c:pt>
                <c:pt idx="1">
                  <c:v>Alcohol-attributable (net)</c:v>
                </c:pt>
                <c:pt idx="2">
                  <c:v>Heavy drinking</c:v>
                </c:pt>
                <c:pt idx="3">
                  <c:v>Alcohol dependence</c:v>
                </c:pt>
              </c:strCache>
            </c:strRef>
          </c:cat>
          <c:val>
            <c:numRef>
              <c:f>'[Alcohol Dependents AAF with confidence intervals.xlsx]Sheet1'!$CE$40:$CH$40</c:f>
              <c:numCache>
                <c:formatCode>0.0%</c:formatCode>
                <c:ptCount val="4"/>
                <c:pt idx="0">
                  <c:v>0.16105299061611003</c:v>
                </c:pt>
                <c:pt idx="1">
                  <c:v>0.138898774352954</c:v>
                </c:pt>
                <c:pt idx="2">
                  <c:v>0.11057524526504603</c:v>
                </c:pt>
                <c:pt idx="3">
                  <c:v>0.107188429827815</c:v>
                </c:pt>
              </c:numCache>
            </c:numRef>
          </c:val>
        </c:ser>
        <c:ser>
          <c:idx val="1"/>
          <c:order val="1"/>
          <c:tx>
            <c:strRef>
              <c:f>'[Alcohol Dependents AAF with confidence intervals.xlsx]Sheet1'!$CD$41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CA411D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69214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69214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69214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69214"/>
              </a:solidFill>
              <a:ln>
                <a:solidFill>
                  <a:srgbClr val="000000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'[Alcohol Dependents AAF with confidence intervals.xlsx]Sheet1'!$CF$53:$CF$56</c:f>
                <c:numCache>
                  <c:formatCode>General</c:formatCode>
                  <c:ptCount val="4"/>
                  <c:pt idx="0">
                    <c:v>4.4446732891252907E-2</c:v>
                  </c:pt>
                  <c:pt idx="1">
                    <c:v>3.6306288009315409E-2</c:v>
                  </c:pt>
                  <c:pt idx="2">
                    <c:v>2.2488041277362605E-2</c:v>
                  </c:pt>
                  <c:pt idx="3">
                    <c:v>1.0035606589128698E-2</c:v>
                  </c:pt>
                </c:numCache>
              </c:numRef>
            </c:plus>
            <c:minus>
              <c:numRef>
                <c:f>'[Alcohol Dependents AAF with confidence intervals.xlsx]Sheet1'!$CE$53:$CE$56</c:f>
                <c:numCache>
                  <c:formatCode>General</c:formatCode>
                  <c:ptCount val="4"/>
                  <c:pt idx="0">
                    <c:v>4.5068886743484103E-2</c:v>
                  </c:pt>
                  <c:pt idx="1">
                    <c:v>3.6306288009315409E-2</c:v>
                  </c:pt>
                  <c:pt idx="2">
                    <c:v>2.4569680979106695E-2</c:v>
                  </c:pt>
                  <c:pt idx="3">
                    <c:v>1.0035606589128698E-2</c:v>
                  </c:pt>
                </c:numCache>
              </c:numRef>
            </c:minus>
          </c:errBars>
          <c:cat>
            <c:strRef>
              <c:f>'[Alcohol Dependents AAF with confidence intervals.xlsx]Sheet1'!$CE$39:$CH$39</c:f>
              <c:strCache>
                <c:ptCount val="4"/>
                <c:pt idx="0">
                  <c:v>Alcohol-attributable</c:v>
                </c:pt>
                <c:pt idx="1">
                  <c:v>Alcohol-attributable (net)</c:v>
                </c:pt>
                <c:pt idx="2">
                  <c:v>Heavy drinking</c:v>
                </c:pt>
                <c:pt idx="3">
                  <c:v>Alcohol dependence</c:v>
                </c:pt>
              </c:strCache>
            </c:strRef>
          </c:cat>
          <c:val>
            <c:numRef>
              <c:f>'[Alcohol Dependents AAF with confidence intervals.xlsx]Sheet1'!$CE$41:$CH$41</c:f>
              <c:numCache>
                <c:formatCode>0.0%</c:formatCode>
                <c:ptCount val="4"/>
                <c:pt idx="0">
                  <c:v>8.5423632297838614E-2</c:v>
                </c:pt>
                <c:pt idx="1">
                  <c:v>7.6506678318160312E-2</c:v>
                </c:pt>
                <c:pt idx="2">
                  <c:v>5.2658592934572312E-2</c:v>
                </c:pt>
                <c:pt idx="3">
                  <c:v>3.6853011512726311E-2</c:v>
                </c:pt>
              </c:numCache>
            </c:numRef>
          </c:val>
        </c:ser>
        <c:ser>
          <c:idx val="2"/>
          <c:order val="2"/>
          <c:tx>
            <c:strRef>
              <c:f>'[Alcohol Dependents AAF with confidence intervals.xlsx]Sheet1'!$CD$42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F142B"/>
            </a:solidFill>
            <a:ln>
              <a:solidFill>
                <a:srgbClr val="9F142B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'[Alcohol Dependents AAF with confidence intervals.xlsx]Sheet1'!$CF$61:$CF$64</c:f>
                <c:numCache>
                  <c:formatCode>General</c:formatCode>
                  <c:ptCount val="4"/>
                  <c:pt idx="0">
                    <c:v>5.0421081982657309E-2</c:v>
                  </c:pt>
                  <c:pt idx="1">
                    <c:v>5.8907168197056603E-2</c:v>
                  </c:pt>
                  <c:pt idx="2">
                    <c:v>2.8864776362194099E-2</c:v>
                  </c:pt>
                  <c:pt idx="3">
                    <c:v>1.8046671355804303E-2</c:v>
                  </c:pt>
                </c:numCache>
              </c:numRef>
            </c:plus>
            <c:minus>
              <c:numRef>
                <c:f>'[Alcohol Dependents AAF with confidence intervals.xlsx]Sheet1'!$CE$61:$CE$64</c:f>
                <c:numCache>
                  <c:formatCode>General</c:formatCode>
                  <c:ptCount val="4"/>
                  <c:pt idx="0">
                    <c:v>5.3409462628919997E-2</c:v>
                  </c:pt>
                  <c:pt idx="1">
                    <c:v>5.8907168197056603E-2</c:v>
                  </c:pt>
                  <c:pt idx="2">
                    <c:v>3.1239130926204811E-2</c:v>
                  </c:pt>
                  <c:pt idx="3">
                    <c:v>1.8046671355804303E-2</c:v>
                  </c:pt>
                </c:numCache>
              </c:numRef>
            </c:minus>
          </c:errBars>
          <c:cat>
            <c:strRef>
              <c:f>'[Alcohol Dependents AAF with confidence intervals.xlsx]Sheet1'!$CE$39:$CH$39</c:f>
              <c:strCache>
                <c:ptCount val="4"/>
                <c:pt idx="0">
                  <c:v>Alcohol-attributable</c:v>
                </c:pt>
                <c:pt idx="1">
                  <c:v>Alcohol-attributable (net)</c:v>
                </c:pt>
                <c:pt idx="2">
                  <c:v>Heavy drinking</c:v>
                </c:pt>
                <c:pt idx="3">
                  <c:v>Alcohol dependence</c:v>
                </c:pt>
              </c:strCache>
            </c:strRef>
          </c:cat>
          <c:val>
            <c:numRef>
              <c:f>'[Alcohol Dependents AAF with confidence intervals.xlsx]Sheet1'!$CE$42:$CH$42</c:f>
              <c:numCache>
                <c:formatCode>0.0%</c:formatCode>
                <c:ptCount val="4"/>
                <c:pt idx="0">
                  <c:v>0.13631800203000999</c:v>
                </c:pt>
                <c:pt idx="1">
                  <c:v>0.11849311870998905</c:v>
                </c:pt>
                <c:pt idx="2">
                  <c:v>9.1633306486732333E-2</c:v>
                </c:pt>
                <c:pt idx="3">
                  <c:v>8.4184869814204408E-2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50016"/>
        <c:axId val="46600576"/>
      </c:barChart>
      <c:catAx>
        <c:axId val="373500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crossAx val="46600576"/>
        <c:crosses val="autoZero"/>
        <c:auto val="1"/>
        <c:lblAlgn val="ctr"/>
        <c:lblOffset val="100"/>
        <c:noMultiLvlLbl val="0"/>
      </c:catAx>
      <c:valAx>
        <c:axId val="4660057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50000"/>
                </a:sysClr>
              </a:solidFill>
            </a:ln>
          </c:spPr>
        </c:majorGridlines>
        <c:numFmt formatCode="0.0%" sourceLinked="1"/>
        <c:majorTickMark val="out"/>
        <c:minorTickMark val="none"/>
        <c:tickLblPos val="none"/>
        <c:spPr>
          <a:ln w="19050">
            <a:solidFill>
              <a:srgbClr val="000000"/>
            </a:solidFill>
          </a:ln>
        </c:spPr>
        <c:crossAx val="3735001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ysClr val="window" lastClr="FFFFFF">
                <a:lumMod val="50000"/>
              </a:sysClr>
            </a:solidFill>
          </a:ln>
        </c:spPr>
        <c:txPr>
          <a:bodyPr/>
          <a:lstStyle/>
          <a:p>
            <a:pPr rtl="0">
              <a:defRPr sz="1000">
                <a:latin typeface="+mn-lt"/>
                <a:ea typeface="Verdana" pitchFamily="34" charset="0"/>
                <a:cs typeface="Arial" pitchFamily="34" charset="0"/>
              </a:defRPr>
            </a:pPr>
            <a:endParaRPr lang="en-US"/>
          </a:p>
        </c:txPr>
      </c:dTable>
      <c:spPr>
        <a:solidFill>
          <a:srgbClr val="E2EFE9"/>
        </a:solidFill>
      </c:spPr>
    </c:plotArea>
    <c:legend>
      <c:legendPos val="b"/>
      <c:layout>
        <c:manualLayout>
          <c:xMode val="edge"/>
          <c:yMode val="edge"/>
          <c:x val="0.39567566596935316"/>
          <c:y val="6.5929910169679501E-2"/>
          <c:w val="0.22993323098010807"/>
          <c:h val="6.7872906731729118E-2"/>
        </c:manualLayout>
      </c:layout>
      <c:overlay val="0"/>
      <c:txPr>
        <a:bodyPr/>
        <a:lstStyle/>
        <a:p>
          <a:pPr>
            <a:defRPr sz="1000">
              <a:latin typeface="+mn-lt"/>
              <a:ea typeface="Verdana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73683238195998E-2"/>
          <c:y val="3.2518525317375702E-2"/>
          <c:w val="0.93928604231965884"/>
          <c:h val="0.798829490658655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UK</c:v>
                </c:pt>
                <c:pt idx="1">
                  <c:v>Spain</c:v>
                </c:pt>
                <c:pt idx="2">
                  <c:v>Italy</c:v>
                </c:pt>
                <c:pt idx="3">
                  <c:v>Germany</c:v>
                </c:pt>
                <c:pt idx="4">
                  <c:v>Austria</c:v>
                </c:pt>
                <c:pt idx="5">
                  <c:v>Swiss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88.2</c:v>
                </c:pt>
                <c:pt idx="1">
                  <c:v>94.6</c:v>
                </c:pt>
                <c:pt idx="2">
                  <c:v>32</c:v>
                </c:pt>
                <c:pt idx="3">
                  <c:v>56.9</c:v>
                </c:pt>
                <c:pt idx="4">
                  <c:v>41.7</c:v>
                </c:pt>
                <c:pt idx="5">
                  <c:v>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UK</c:v>
                </c:pt>
                <c:pt idx="1">
                  <c:v>Spain</c:v>
                </c:pt>
                <c:pt idx="2">
                  <c:v>Italy</c:v>
                </c:pt>
                <c:pt idx="3">
                  <c:v>Germany</c:v>
                </c:pt>
                <c:pt idx="4">
                  <c:v>Austria</c:v>
                </c:pt>
                <c:pt idx="5">
                  <c:v>Swiss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11.8</c:v>
                </c:pt>
                <c:pt idx="1">
                  <c:v>5.4</c:v>
                </c:pt>
                <c:pt idx="2">
                  <c:v>68</c:v>
                </c:pt>
                <c:pt idx="3">
                  <c:v>43.1</c:v>
                </c:pt>
                <c:pt idx="4">
                  <c:v>58.3</c:v>
                </c:pt>
                <c:pt idx="5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90112"/>
        <c:axId val="33291648"/>
      </c:barChart>
      <c:catAx>
        <c:axId val="3329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291648"/>
        <c:crosses val="autoZero"/>
        <c:auto val="1"/>
        <c:lblAlgn val="ctr"/>
        <c:lblOffset val="100"/>
        <c:noMultiLvlLbl val="0"/>
      </c:catAx>
      <c:valAx>
        <c:axId val="33291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290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587312869681205"/>
          <c:y val="0.8837243106604431"/>
          <c:w val="0.17796206824209404"/>
          <c:h val="0.11627568933955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Germany</c:v>
                </c:pt>
                <c:pt idx="1">
                  <c:v>England</c:v>
                </c:pt>
                <c:pt idx="2">
                  <c:v>Austria</c:v>
                </c:pt>
                <c:pt idx="3">
                  <c:v>Switzerland</c:v>
                </c:pt>
                <c:pt idx="4">
                  <c:v>Spain</c:v>
                </c:pt>
                <c:pt idx="5">
                  <c:v>Italy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3.6</c:v>
                </c:pt>
                <c:pt idx="1">
                  <c:v>7.1</c:v>
                </c:pt>
                <c:pt idx="2">
                  <c:v>11.1</c:v>
                </c:pt>
                <c:pt idx="3">
                  <c:v>12.6</c:v>
                </c:pt>
                <c:pt idx="4">
                  <c:v>15.3</c:v>
                </c:pt>
                <c:pt idx="5">
                  <c:v>23.32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59392"/>
        <c:axId val="45322624"/>
      </c:barChart>
      <c:catAx>
        <c:axId val="452593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5322624"/>
        <c:crosses val="autoZero"/>
        <c:auto val="1"/>
        <c:lblAlgn val="ctr"/>
        <c:lblOffset val="100"/>
        <c:noMultiLvlLbl val="0"/>
      </c:catAx>
      <c:valAx>
        <c:axId val="45322624"/>
        <c:scaling>
          <c:orientation val="minMax"/>
          <c:max val="100"/>
        </c:scaling>
        <c:delete val="0"/>
        <c:axPos val="t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GB" sz="2000" b="0" dirty="0" smtClean="0"/>
                  <a:t>%</a:t>
                </a:r>
                <a:endParaRPr lang="en-GB" sz="2000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52593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 sz="1200" dirty="0"/>
              <a:t>Typical risk curve</a:t>
            </a:r>
            <a:r>
              <a:rPr lang="en-CA" sz="1200" baseline="0" dirty="0"/>
              <a:t> for alcohol </a:t>
            </a:r>
            <a:br>
              <a:rPr lang="en-CA" sz="1200" baseline="0" dirty="0"/>
            </a:br>
            <a:r>
              <a:rPr lang="en-CA" sz="1200" baseline="0" dirty="0"/>
              <a:t>(e.g., liver cirrhosis mortality)</a:t>
            </a:r>
            <a:endParaRPr lang="en-CA" sz="12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RR for mortality 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1.2214027581601696</c:v>
                </c:pt>
                <c:pt idx="2">
                  <c:v>1.4918246976412697</c:v>
                </c:pt>
                <c:pt idx="3">
                  <c:v>1.8221188003905091</c:v>
                </c:pt>
                <c:pt idx="4">
                  <c:v>2.2255409284924683</c:v>
                </c:pt>
                <c:pt idx="5">
                  <c:v>2.7182818284590451</c:v>
                </c:pt>
                <c:pt idx="6">
                  <c:v>3.3201169227365472</c:v>
                </c:pt>
                <c:pt idx="7">
                  <c:v>4.0551999668446754</c:v>
                </c:pt>
                <c:pt idx="8">
                  <c:v>4.9530324243951158</c:v>
                </c:pt>
                <c:pt idx="9">
                  <c:v>6.0496474644129483</c:v>
                </c:pt>
                <c:pt idx="10">
                  <c:v>7.3890560989306504</c:v>
                </c:pt>
                <c:pt idx="11">
                  <c:v>9.0250134994341202</c:v>
                </c:pt>
                <c:pt idx="12">
                  <c:v>11.023176380641601</c:v>
                </c:pt>
                <c:pt idx="13">
                  <c:v>13.463738035001695</c:v>
                </c:pt>
                <c:pt idx="14">
                  <c:v>16.444646771097041</c:v>
                </c:pt>
                <c:pt idx="15">
                  <c:v>20.085536923187661</c:v>
                </c:pt>
                <c:pt idx="16">
                  <c:v>24.532530197109349</c:v>
                </c:pt>
                <c:pt idx="17">
                  <c:v>29.964100047397007</c:v>
                </c:pt>
                <c:pt idx="18">
                  <c:v>36.598234443677988</c:v>
                </c:pt>
                <c:pt idx="19">
                  <c:v>44.701184493300808</c:v>
                </c:pt>
                <c:pt idx="20">
                  <c:v>54.598150033144243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67136"/>
        <c:axId val="45468672"/>
      </c:scatterChart>
      <c:valAx>
        <c:axId val="45467136"/>
        <c:scaling>
          <c:orientation val="minMax"/>
          <c:max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45468672"/>
        <c:crosses val="autoZero"/>
        <c:crossBetween val="midCat"/>
      </c:valAx>
      <c:valAx>
        <c:axId val="4546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46713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/>
              <a:t>Relative gain in risk for mortality</a:t>
            </a:r>
            <a:r>
              <a:rPr lang="en-US" sz="1100" baseline="0"/>
              <a:t> </a:t>
            </a:r>
            <a:r>
              <a:rPr lang="en-US" sz="1100"/>
              <a:t>of reducing by three drinks/day</a:t>
            </a:r>
            <a:r>
              <a:rPr lang="en-US" sz="1100" baseline="0"/>
              <a:t>  for different levels of drinking</a:t>
            </a:r>
            <a:endParaRPr lang="en-US" sz="1100"/>
          </a:p>
        </c:rich>
      </c:tx>
      <c:layout>
        <c:manualLayout>
          <c:xMode val="edge"/>
          <c:yMode val="edge"/>
          <c:x val="0.1579444444444445"/>
          <c:y val="2.398800222125123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Sheet1!$J$18</c:f>
              <c:strCache>
                <c:ptCount val="1"/>
                <c:pt idx="0">
                  <c:v>Relative gain</c:v>
                </c:pt>
              </c:strCache>
            </c:strRef>
          </c:tx>
          <c:spPr>
            <a:ln w="317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Sheet1!$I$19:$I$36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xVal>
          <c:yVal>
            <c:numRef>
              <c:f>Sheet1!$J$19:$J$36</c:f>
              <c:numCache>
                <c:formatCode>General</c:formatCode>
                <c:ptCount val="18"/>
                <c:pt idx="0">
                  <c:v>1</c:v>
                </c:pt>
                <c:pt idx="1">
                  <c:v>1.2214027581601699</c:v>
                </c:pt>
                <c:pt idx="2">
                  <c:v>1.4918246976412697</c:v>
                </c:pt>
                <c:pt idx="3">
                  <c:v>1.8221188003905091</c:v>
                </c:pt>
                <c:pt idx="4">
                  <c:v>2.2255409284924679</c:v>
                </c:pt>
                <c:pt idx="5">
                  <c:v>2.7182818284590464</c:v>
                </c:pt>
                <c:pt idx="6">
                  <c:v>3.3201169227365486</c:v>
                </c:pt>
                <c:pt idx="7">
                  <c:v>4.0551999668446754</c:v>
                </c:pt>
                <c:pt idx="8">
                  <c:v>4.9530324243951176</c:v>
                </c:pt>
                <c:pt idx="9">
                  <c:v>6.0496474644129483</c:v>
                </c:pt>
                <c:pt idx="10">
                  <c:v>7.3890560989306513</c:v>
                </c:pt>
                <c:pt idx="11">
                  <c:v>9.0250134994341185</c:v>
                </c:pt>
                <c:pt idx="12">
                  <c:v>11.023176380641605</c:v>
                </c:pt>
                <c:pt idx="13">
                  <c:v>13.463738035001699</c:v>
                </c:pt>
                <c:pt idx="14">
                  <c:v>16.444646771097048</c:v>
                </c:pt>
                <c:pt idx="15">
                  <c:v>20.085536923187661</c:v>
                </c:pt>
                <c:pt idx="16">
                  <c:v>24.532530197109331</c:v>
                </c:pt>
                <c:pt idx="17">
                  <c:v>29.964100047397014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68416"/>
        <c:axId val="46690688"/>
      </c:scatterChart>
      <c:valAx>
        <c:axId val="46668416"/>
        <c:scaling>
          <c:orientation val="minMax"/>
          <c:max val="20"/>
          <c:min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46690688"/>
        <c:crosses val="autoZero"/>
        <c:crossBetween val="midCat"/>
        <c:majorUnit val="1"/>
      </c:valAx>
      <c:valAx>
        <c:axId val="4669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66841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0.14175</cdr:x>
      <cdr:y>0.22668</cdr:y>
    </cdr:from>
    <cdr:to>
      <cdr:x>0.59849</cdr:x>
      <cdr:y>0.66268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720080"/>
          <a:ext cx="2088232" cy="138499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CA" sz="1400" b="1" dirty="0" smtClean="0">
              <a:latin typeface="Arial" pitchFamily="34" charset="0"/>
              <a:cs typeface="Arial" pitchFamily="34" charset="0"/>
            </a:rPr>
            <a:t>Reducing from 14 to 11 drinks per day reduces the mortality risk about 10 times as much as reducing from 3 to 0 drinks/day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0B004-0500-DA4F-8579-8281034E902D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29CE3-2468-9248-835B-6C15261490A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00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a-DK" smtClean="0">
              <a:ea typeface="ヒラギノ角ゴ Pro W3"/>
              <a:cs typeface="ヒラギノ角ゴ Pro W3"/>
            </a:endParaRPr>
          </a:p>
        </p:txBody>
      </p:sp>
      <p:sp>
        <p:nvSpPr>
          <p:cNvPr id="228356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4400" eaLnBrk="0" hangingPunct="0"/>
            <a:fld id="{7987804F-5C1F-4650-995C-82396FF5D29B}" type="slidenum">
              <a:rPr lang="en-US" sz="1200" b="0">
                <a:solidFill>
                  <a:srgbClr val="000000"/>
                </a:solidFill>
                <a:ea typeface="ヒラギノ角ゴ Pro W3"/>
                <a:cs typeface="ヒラギノ角ゴ Pro W3"/>
              </a:rPr>
              <a:pPr algn="r" defTabSz="914400" eaLnBrk="0" hangingPunct="0"/>
              <a:t>12</a:t>
            </a:fld>
            <a:endParaRPr lang="en-US" sz="1200" b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193E0-05CA-421E-8FF5-2D17E45030C5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17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45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7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CC40-E49D-428D-91C4-6C4D1ACA3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1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52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71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28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15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74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96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2B26-F0FC-F242-B592-621277D1EA0E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BD707-9390-8141-AF35-796B235BAA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23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2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emf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14795" y="5624342"/>
            <a:ext cx="47688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dirty="0" smtClean="0">
                <a:solidFill>
                  <a:schemeClr val="tx2"/>
                </a:solidFill>
                <a:cs typeface="Arial" charset="0"/>
              </a:rPr>
              <a:t>J. </a:t>
            </a:r>
            <a:r>
              <a:rPr lang="en-US" sz="3600" dirty="0" err="1" smtClean="0">
                <a:solidFill>
                  <a:schemeClr val="tx2"/>
                </a:solidFill>
                <a:cs typeface="Arial" charset="0"/>
              </a:rPr>
              <a:t>Rehm</a:t>
            </a:r>
            <a:r>
              <a:rPr lang="en-US" sz="3600" dirty="0" smtClean="0">
                <a:solidFill>
                  <a:schemeClr val="tx2"/>
                </a:solidFill>
                <a:cs typeface="Arial" charset="0"/>
              </a:rPr>
              <a:t> &amp; A. </a:t>
            </a:r>
            <a:r>
              <a:rPr lang="en-US" sz="3600" dirty="0" err="1" smtClean="0">
                <a:solidFill>
                  <a:schemeClr val="tx2"/>
                </a:solidFill>
                <a:cs typeface="Arial" charset="0"/>
              </a:rPr>
              <a:t>Gual</a:t>
            </a:r>
            <a:endParaRPr lang="en-US" sz="2400" dirty="0" smtClean="0">
              <a:solidFill>
                <a:schemeClr val="tx2"/>
              </a:solidFill>
              <a:cs typeface="Arial" charset="0"/>
            </a:endParaRPr>
          </a:p>
          <a:p>
            <a:pPr algn="ctr" eaLnBrk="0" hangingPunct="0"/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Leeds, November 8</a:t>
            </a:r>
            <a:r>
              <a:rPr lang="en-US" sz="2800" baseline="30000" dirty="0" smtClean="0">
                <a:solidFill>
                  <a:schemeClr val="tx2"/>
                </a:solidFill>
                <a:cs typeface="Arial" charset="0"/>
              </a:rPr>
              <a:t>th</a:t>
            </a:r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 2013</a:t>
            </a:r>
            <a:endParaRPr lang="en-US" sz="2800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7" name="Picture 11" descr="C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0" y="5973763"/>
            <a:ext cx="1368425" cy="808037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>
            <a:outerShdw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DIBAP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0" y="5311775"/>
            <a:ext cx="1368425" cy="595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154215"/>
            <a:ext cx="9144000" cy="21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CA" sz="4400" dirty="0" smtClean="0">
                <a:solidFill>
                  <a:schemeClr val="tx2"/>
                </a:solidFill>
                <a:cs typeface="Arial" charset="0"/>
              </a:rPr>
              <a:t>Alcohol </a:t>
            </a:r>
            <a:r>
              <a:rPr lang="en-CA" sz="4400" dirty="0">
                <a:solidFill>
                  <a:schemeClr val="tx2"/>
                </a:solidFill>
                <a:cs typeface="Arial" charset="0"/>
              </a:rPr>
              <a:t>treatment policy and the AMPHORA project </a:t>
            </a:r>
            <a:endParaRPr lang="en-US" sz="4400" dirty="0" smtClean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3982"/>
              </p:ext>
            </p:extLst>
          </p:nvPr>
        </p:nvGraphicFramePr>
        <p:xfrm>
          <a:off x="7943996" y="5253067"/>
          <a:ext cx="960117" cy="64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Imagen" r:id="rId5" imgW="1526760" imgH="1032840" progId="Word.Picture.8">
                  <p:embed/>
                </p:oleObj>
              </mc:Choice>
              <mc:Fallback>
                <p:oleObj name="Imagen" r:id="rId5" imgW="1526760" imgH="1032840" progId="Word.Picture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996" y="5253067"/>
                        <a:ext cx="960117" cy="646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96" y="5971782"/>
            <a:ext cx="960117" cy="6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http://african-caribbeanhealth.ca/images/header_left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87" y="429589"/>
            <a:ext cx="3223238" cy="129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39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31859C"/>
                </a:solidFill>
              </a:rPr>
              <a:t>CHAPTER 2: WHAT </a:t>
            </a:r>
            <a:r>
              <a:rPr lang="en-GB" b="1" dirty="0">
                <a:solidFill>
                  <a:srgbClr val="31859C"/>
                </a:solidFill>
              </a:rPr>
              <a:t>ALCOHOL CAN DO TO EUROPEAN SOCIETIES</a:t>
            </a:r>
            <a:r>
              <a:rPr lang="es-ES_tradnl" b="1" dirty="0">
                <a:solidFill>
                  <a:srgbClr val="31859C"/>
                </a:solidFill>
              </a:rPr>
              <a:t/>
            </a:r>
            <a:br>
              <a:rPr lang="es-ES_tradnl" b="1" dirty="0">
                <a:solidFill>
                  <a:srgbClr val="31859C"/>
                </a:solidFill>
              </a:rPr>
            </a:br>
            <a:r>
              <a:rPr lang="en-GB" sz="2700" b="1" dirty="0">
                <a:solidFill>
                  <a:srgbClr val="31859C"/>
                </a:solidFill>
              </a:rPr>
              <a:t>Jürgen </a:t>
            </a:r>
            <a:r>
              <a:rPr lang="en-GB" sz="2700" b="1" dirty="0" err="1">
                <a:solidFill>
                  <a:srgbClr val="31859C"/>
                </a:solidFill>
              </a:rPr>
              <a:t>Rehm</a:t>
            </a:r>
            <a:r>
              <a:rPr lang="en-GB" sz="2700" b="1" dirty="0">
                <a:solidFill>
                  <a:srgbClr val="31859C"/>
                </a:solidFill>
              </a:rPr>
              <a:t>, </a:t>
            </a:r>
            <a:r>
              <a:rPr lang="en-GB" sz="2700" b="1" dirty="0" err="1">
                <a:solidFill>
                  <a:srgbClr val="31859C"/>
                </a:solidFill>
              </a:rPr>
              <a:t>Gerrit</a:t>
            </a:r>
            <a:r>
              <a:rPr lang="en-GB" sz="2700" b="1" dirty="0">
                <a:solidFill>
                  <a:srgbClr val="31859C"/>
                </a:solidFill>
              </a:rPr>
              <a:t> </a:t>
            </a:r>
            <a:r>
              <a:rPr lang="en-GB" sz="2700" b="1" dirty="0" err="1">
                <a:solidFill>
                  <a:srgbClr val="31859C"/>
                </a:solidFill>
              </a:rPr>
              <a:t>Gmel</a:t>
            </a:r>
            <a:r>
              <a:rPr lang="en-GB" sz="2700" b="1" dirty="0">
                <a:solidFill>
                  <a:srgbClr val="31859C"/>
                </a:solidFill>
              </a:rPr>
              <a:t>, </a:t>
            </a:r>
            <a:r>
              <a:rPr lang="en-GB" sz="2700" b="1" dirty="0" err="1">
                <a:solidFill>
                  <a:srgbClr val="31859C"/>
                </a:solidFill>
              </a:rPr>
              <a:t>Maximilien</a:t>
            </a:r>
            <a:r>
              <a:rPr lang="en-GB" sz="2700" b="1" dirty="0">
                <a:solidFill>
                  <a:srgbClr val="31859C"/>
                </a:solidFill>
              </a:rPr>
              <a:t> X. </a:t>
            </a:r>
            <a:r>
              <a:rPr lang="en-GB" sz="2700" b="1" dirty="0" err="1">
                <a:solidFill>
                  <a:srgbClr val="31859C"/>
                </a:solidFill>
              </a:rPr>
              <a:t>Rehm</a:t>
            </a:r>
            <a:r>
              <a:rPr lang="en-GB" sz="2700" b="1" dirty="0">
                <a:solidFill>
                  <a:srgbClr val="31859C"/>
                </a:solidFill>
              </a:rPr>
              <a:t>, </a:t>
            </a:r>
            <a:r>
              <a:rPr lang="en-GB" sz="2700" b="1" dirty="0" err="1">
                <a:solidFill>
                  <a:srgbClr val="31859C"/>
                </a:solidFill>
              </a:rPr>
              <a:t>Emanuele</a:t>
            </a:r>
            <a:r>
              <a:rPr lang="en-GB" sz="2700" b="1" dirty="0">
                <a:solidFill>
                  <a:srgbClr val="31859C"/>
                </a:solidFill>
              </a:rPr>
              <a:t> </a:t>
            </a:r>
            <a:r>
              <a:rPr lang="en-GB" sz="2700" b="1" dirty="0" err="1">
                <a:solidFill>
                  <a:srgbClr val="31859C"/>
                </a:solidFill>
              </a:rPr>
              <a:t>Scafato</a:t>
            </a:r>
            <a:r>
              <a:rPr lang="en-GB" sz="2700" b="1" dirty="0">
                <a:solidFill>
                  <a:srgbClr val="31859C"/>
                </a:solidFill>
              </a:rPr>
              <a:t>, Kevin </a:t>
            </a:r>
            <a:r>
              <a:rPr lang="en-GB" sz="2700" b="1" dirty="0" smtClean="0">
                <a:solidFill>
                  <a:srgbClr val="31859C"/>
                </a:solidFill>
              </a:rPr>
              <a:t>D</a:t>
            </a:r>
            <a:r>
              <a:rPr lang="en-GB" sz="2700" b="1" dirty="0">
                <a:solidFill>
                  <a:srgbClr val="31859C"/>
                </a:solidFill>
              </a:rPr>
              <a:t>. Shield</a:t>
            </a:r>
            <a:endParaRPr lang="es-ES" sz="2700" dirty="0">
              <a:solidFill>
                <a:srgbClr val="31859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9464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We </a:t>
            </a:r>
            <a:r>
              <a:rPr lang="en-GB" dirty="0"/>
              <a:t>have estimated alcohol-attributable mortality and burden of </a:t>
            </a:r>
            <a:r>
              <a:rPr lang="en-GB" dirty="0" smtClean="0"/>
              <a:t>disease</a:t>
            </a:r>
          </a:p>
          <a:p>
            <a:r>
              <a:rPr lang="en-GB" dirty="0" smtClean="0"/>
              <a:t>Using the </a:t>
            </a:r>
            <a:r>
              <a:rPr lang="en-GB" dirty="0"/>
              <a:t>methodology of the Comparative Risk Assessment for alcohol within the Global Burden of Disease and Injury 2005/2010 Study (GBD</a:t>
            </a:r>
            <a:r>
              <a:rPr lang="en-GB" dirty="0" smtClean="0"/>
              <a:t>).  </a:t>
            </a:r>
          </a:p>
          <a:p>
            <a:r>
              <a:rPr lang="en-GB" dirty="0" smtClean="0"/>
              <a:t>In </a:t>
            </a:r>
            <a:r>
              <a:rPr lang="en-GB" dirty="0"/>
              <a:t>addition, we </a:t>
            </a:r>
            <a:r>
              <a:rPr lang="en-GB" dirty="0" smtClean="0"/>
              <a:t>have tried </a:t>
            </a:r>
            <a:r>
              <a:rPr lang="en-GB" dirty="0"/>
              <a:t>to develop guidelines for monitoring and surveillance based on efforts of the EU, the World Health Organization and the GBD </a:t>
            </a:r>
            <a:r>
              <a:rPr lang="en-GB" dirty="0" smtClean="0"/>
              <a:t>study.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9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31859C"/>
                </a:solidFill>
              </a:rPr>
              <a:t>Alcohol-attributable </a:t>
            </a:r>
            <a:r>
              <a:rPr lang="en-GB" b="1" dirty="0" smtClean="0">
                <a:solidFill>
                  <a:srgbClr val="31859C"/>
                </a:solidFill>
              </a:rPr>
              <a:t>mortality (2004)</a:t>
            </a:r>
            <a:endParaRPr lang="es-ES" dirty="0">
              <a:solidFill>
                <a:srgbClr val="31859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529100"/>
            <a:ext cx="8229600" cy="930641"/>
          </a:xfrm>
        </p:spPr>
        <p:txBody>
          <a:bodyPr>
            <a:noAutofit/>
          </a:bodyPr>
          <a:lstStyle/>
          <a:p>
            <a:r>
              <a:rPr lang="en-GB" sz="2400" dirty="0" smtClean="0"/>
              <a:t>Premature </a:t>
            </a:r>
            <a:r>
              <a:rPr lang="en-GB" sz="2400" dirty="0"/>
              <a:t>deaths </a:t>
            </a:r>
            <a:r>
              <a:rPr lang="en-GB" sz="2400" dirty="0" smtClean="0"/>
              <a:t>are </a:t>
            </a:r>
            <a:r>
              <a:rPr lang="en-GB" sz="2400" dirty="0"/>
              <a:t>defined as deaths in the age group between 15 and 64 years of age.</a:t>
            </a:r>
            <a:endParaRPr lang="es-ES_tradnl" sz="2400" dirty="0"/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94705"/>
              </p:ext>
            </p:extLst>
          </p:nvPr>
        </p:nvGraphicFramePr>
        <p:xfrm>
          <a:off x="921881" y="2128341"/>
          <a:ext cx="7682948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737"/>
                <a:gridCol w="1920737"/>
                <a:gridCol w="1920737"/>
                <a:gridCol w="1920737"/>
              </a:tblGrid>
              <a:tr h="370840">
                <a:tc>
                  <a:txBody>
                    <a:bodyPr/>
                    <a:lstStyle/>
                    <a:p>
                      <a:endParaRPr lang="es-ES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u="none" dirty="0" err="1" smtClean="0"/>
                        <a:t>Men</a:t>
                      </a:r>
                      <a:endParaRPr lang="es-ES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u="none" dirty="0" err="1" smtClean="0"/>
                        <a:t>Women</a:t>
                      </a:r>
                      <a:endParaRPr lang="es-ES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u="none" dirty="0" smtClean="0"/>
                        <a:t>Total</a:t>
                      </a:r>
                      <a:endParaRPr lang="es-ES" b="1" i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i="0" u="none" dirty="0" smtClean="0"/>
                        <a:t>% of </a:t>
                      </a:r>
                      <a:r>
                        <a:rPr lang="es-ES" b="1" i="0" u="none" dirty="0" err="1" smtClean="0"/>
                        <a:t>premature</a:t>
                      </a:r>
                      <a:r>
                        <a:rPr lang="es-ES" b="1" i="0" u="none" dirty="0" smtClean="0"/>
                        <a:t> </a:t>
                      </a:r>
                      <a:r>
                        <a:rPr lang="es-ES" b="1" i="0" u="none" dirty="0" err="1" smtClean="0"/>
                        <a:t>deaths</a:t>
                      </a:r>
                      <a:endParaRPr lang="es-ES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u="none" dirty="0" smtClean="0"/>
                        <a:t>13,9%</a:t>
                      </a:r>
                      <a:endParaRPr lang="es-ES" sz="3200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u="none" dirty="0" smtClean="0"/>
                        <a:t>7,7%</a:t>
                      </a:r>
                      <a:endParaRPr lang="es-ES" sz="3200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u="none" dirty="0" smtClean="0"/>
                        <a:t>11,9%</a:t>
                      </a:r>
                      <a:endParaRPr lang="es-ES" sz="3200" b="1" i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95% CI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8,1 – 19,2%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3,1 – 12,1%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6,5 – 16,9%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i="0" dirty="0" err="1" smtClean="0"/>
                        <a:t>Number</a:t>
                      </a:r>
                      <a:r>
                        <a:rPr lang="es-ES" b="1" i="0" dirty="0" smtClean="0"/>
                        <a:t> of </a:t>
                      </a:r>
                      <a:r>
                        <a:rPr lang="es-ES" b="1" i="0" dirty="0" err="1" smtClean="0"/>
                        <a:t>premature</a:t>
                      </a:r>
                      <a:r>
                        <a:rPr lang="es-ES" b="1" i="0" dirty="0" smtClean="0"/>
                        <a:t> </a:t>
                      </a:r>
                      <a:r>
                        <a:rPr lang="es-ES" b="1" i="0" dirty="0" err="1" smtClean="0"/>
                        <a:t>deaths</a:t>
                      </a:r>
                      <a:endParaRPr lang="es-ES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dirty="0" smtClean="0"/>
                        <a:t>94.500</a:t>
                      </a:r>
                      <a:endParaRPr lang="es-ES" sz="3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dirty="0" smtClean="0"/>
                        <a:t>25.000</a:t>
                      </a:r>
                      <a:endParaRPr lang="es-ES" sz="3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dirty="0" smtClean="0"/>
                        <a:t>119.500</a:t>
                      </a:r>
                      <a:endParaRPr lang="es-ES" sz="32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95% CI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55.500</a:t>
                      </a:r>
                      <a:r>
                        <a:rPr lang="es-ES" baseline="0" dirty="0" smtClean="0"/>
                        <a:t> – 130.500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10.500 – 40.000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66.000 – 170.500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i="0" dirty="0" err="1" smtClean="0"/>
                        <a:t>Proportion</a:t>
                      </a:r>
                      <a:endParaRPr lang="es-E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dirty="0" err="1" smtClean="0"/>
                        <a:t>One</a:t>
                      </a:r>
                      <a:r>
                        <a:rPr lang="es-ES" sz="3200" b="1" i="0" dirty="0" smtClean="0"/>
                        <a:t> in 7</a:t>
                      </a:r>
                      <a:endParaRPr lang="es-ES" sz="3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dirty="0" err="1" smtClean="0"/>
                        <a:t>One</a:t>
                      </a:r>
                      <a:r>
                        <a:rPr lang="es-ES" sz="3200" b="1" i="0" dirty="0" smtClean="0"/>
                        <a:t> in 13</a:t>
                      </a:r>
                      <a:endParaRPr lang="es-ES" sz="3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3200" b="1" i="0" dirty="0" err="1" smtClean="0"/>
                        <a:t>One</a:t>
                      </a:r>
                      <a:r>
                        <a:rPr lang="es-ES" sz="3200" b="1" i="0" dirty="0" smtClean="0"/>
                        <a:t> in</a:t>
                      </a:r>
                      <a:r>
                        <a:rPr lang="es-ES" sz="3200" b="1" i="0" baseline="0" dirty="0" smtClean="0"/>
                        <a:t> 8</a:t>
                      </a:r>
                      <a:endParaRPr lang="es-ES" sz="3200" b="1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0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48" name="Rectangle 20"/>
          <p:cNvSpPr>
            <a:spLocks noChangeArrowheads="1"/>
          </p:cNvSpPr>
          <p:nvPr/>
        </p:nvSpPr>
        <p:spPr bwMode="auto">
          <a:xfrm>
            <a:off x="7373938" y="5765800"/>
            <a:ext cx="1770062" cy="109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57568394"/>
              </p:ext>
            </p:extLst>
          </p:nvPr>
        </p:nvGraphicFramePr>
        <p:xfrm>
          <a:off x="258763" y="1029521"/>
          <a:ext cx="8089900" cy="444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94" name="TextBox 2"/>
          <p:cNvSpPr txBox="1">
            <a:spLocks noChangeArrowheads="1"/>
          </p:cNvSpPr>
          <p:nvPr/>
        </p:nvSpPr>
        <p:spPr bwMode="auto">
          <a:xfrm>
            <a:off x="649288" y="1651000"/>
            <a:ext cx="347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GB" sz="1000" b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25</a:t>
            </a:r>
          </a:p>
        </p:txBody>
      </p:sp>
      <p:sp>
        <p:nvSpPr>
          <p:cNvPr id="46095" name="TextBox 4"/>
          <p:cNvSpPr txBox="1">
            <a:spLocks noChangeArrowheads="1"/>
          </p:cNvSpPr>
          <p:nvPr/>
        </p:nvSpPr>
        <p:spPr bwMode="auto">
          <a:xfrm>
            <a:off x="649288" y="2295525"/>
            <a:ext cx="347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GB" sz="1000" b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20</a:t>
            </a:r>
          </a:p>
        </p:txBody>
      </p:sp>
      <p:sp>
        <p:nvSpPr>
          <p:cNvPr id="46096" name="TextBox 5"/>
          <p:cNvSpPr txBox="1">
            <a:spLocks noChangeArrowheads="1"/>
          </p:cNvSpPr>
          <p:nvPr/>
        </p:nvSpPr>
        <p:spPr bwMode="auto">
          <a:xfrm>
            <a:off x="649288" y="2940050"/>
            <a:ext cx="347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GB" sz="1000" b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15</a:t>
            </a:r>
          </a:p>
        </p:txBody>
      </p:sp>
      <p:sp>
        <p:nvSpPr>
          <p:cNvPr id="46097" name="TextBox 6"/>
          <p:cNvSpPr txBox="1">
            <a:spLocks noChangeArrowheads="1"/>
          </p:cNvSpPr>
          <p:nvPr/>
        </p:nvSpPr>
        <p:spPr bwMode="auto">
          <a:xfrm>
            <a:off x="649288" y="3565525"/>
            <a:ext cx="347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GB" sz="1000" b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10</a:t>
            </a:r>
          </a:p>
        </p:txBody>
      </p:sp>
      <p:sp>
        <p:nvSpPr>
          <p:cNvPr id="46098" name="TextBox 7"/>
          <p:cNvSpPr txBox="1">
            <a:spLocks noChangeArrowheads="1"/>
          </p:cNvSpPr>
          <p:nvPr/>
        </p:nvSpPr>
        <p:spPr bwMode="auto">
          <a:xfrm>
            <a:off x="731838" y="4229100"/>
            <a:ext cx="2651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GB" sz="1000" b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5</a:t>
            </a:r>
          </a:p>
        </p:txBody>
      </p:sp>
      <p:sp>
        <p:nvSpPr>
          <p:cNvPr id="46099" name="TextBox 8"/>
          <p:cNvSpPr txBox="1">
            <a:spLocks noChangeArrowheads="1"/>
          </p:cNvSpPr>
          <p:nvPr/>
        </p:nvSpPr>
        <p:spPr bwMode="auto">
          <a:xfrm>
            <a:off x="731838" y="4852988"/>
            <a:ext cx="265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GB" sz="1000" b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0</a:t>
            </a:r>
          </a:p>
        </p:txBody>
      </p:sp>
      <p:sp>
        <p:nvSpPr>
          <p:cNvPr id="46100" name="TextBox 9"/>
          <p:cNvSpPr txBox="1">
            <a:spLocks noChangeArrowheads="1"/>
          </p:cNvSpPr>
          <p:nvPr/>
        </p:nvSpPr>
        <p:spPr bwMode="auto">
          <a:xfrm rot="16200000">
            <a:off x="-333375" y="3146426"/>
            <a:ext cx="1709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GB" sz="100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Percentage of deaths</a:t>
            </a:r>
          </a:p>
        </p:txBody>
      </p:sp>
      <p:sp>
        <p:nvSpPr>
          <p:cNvPr id="2273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GB" b="0"/>
          </a:p>
        </p:txBody>
      </p:sp>
      <p:sp>
        <p:nvSpPr>
          <p:cNvPr id="46089" name="TextBox 4"/>
          <p:cNvSpPr txBox="1">
            <a:spLocks noChangeArrowheads="1"/>
          </p:cNvSpPr>
          <p:nvPr/>
        </p:nvSpPr>
        <p:spPr bwMode="auto">
          <a:xfrm>
            <a:off x="66675" y="5476727"/>
            <a:ext cx="9005888" cy="884070"/>
          </a:xfrm>
          <a:prstGeom prst="rect">
            <a:avLst/>
          </a:prstGeom>
          <a:solidFill>
            <a:srgbClr val="31537E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 defTabSz="914400"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Heavy </a:t>
            </a:r>
            <a:r>
              <a:rPr lang="da-DK" sz="2400" dirty="0" err="1" smtClean="0">
                <a:solidFill>
                  <a:schemeClr val="bg1"/>
                </a:solidFill>
              </a:rPr>
              <a:t>drinking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accounts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>
                <a:solidFill>
                  <a:schemeClr val="bg1"/>
                </a:solidFill>
              </a:rPr>
              <a:t>for </a:t>
            </a:r>
            <a:r>
              <a:rPr lang="da-DK" sz="2400" dirty="0" smtClean="0">
                <a:solidFill>
                  <a:schemeClr val="bg1"/>
                </a:solidFill>
              </a:rPr>
              <a:t>78 </a:t>
            </a:r>
            <a:r>
              <a:rPr lang="da-DK" sz="2400" dirty="0">
                <a:solidFill>
                  <a:schemeClr val="bg1"/>
                </a:solidFill>
              </a:rPr>
              <a:t>% ( </a:t>
            </a:r>
            <a:r>
              <a:rPr lang="da-DK" sz="2400" dirty="0" smtClean="0">
                <a:solidFill>
                  <a:schemeClr val="bg1"/>
                </a:solidFill>
              </a:rPr>
              <a:t>9,2% </a:t>
            </a:r>
            <a:r>
              <a:rPr lang="da-DK" sz="2400" dirty="0">
                <a:solidFill>
                  <a:schemeClr val="bg1"/>
                </a:solidFill>
              </a:rPr>
              <a:t>of 11,8%) of the net </a:t>
            </a:r>
            <a:r>
              <a:rPr lang="da-DK" sz="2400" dirty="0" err="1">
                <a:solidFill>
                  <a:schemeClr val="bg1"/>
                </a:solidFill>
              </a:rPr>
              <a:t>burden</a:t>
            </a:r>
            <a:r>
              <a:rPr lang="da-DK" sz="2400" dirty="0">
                <a:solidFill>
                  <a:schemeClr val="bg1"/>
                </a:solidFill>
              </a:rPr>
              <a:t/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 and </a:t>
            </a:r>
            <a:r>
              <a:rPr lang="da-DK" sz="2400" dirty="0" smtClean="0">
                <a:solidFill>
                  <a:schemeClr val="bg1"/>
                </a:solidFill>
              </a:rPr>
              <a:t>68 </a:t>
            </a:r>
            <a:r>
              <a:rPr lang="da-DK" sz="2400" dirty="0">
                <a:solidFill>
                  <a:schemeClr val="bg1"/>
                </a:solidFill>
              </a:rPr>
              <a:t>% of the total </a:t>
            </a:r>
            <a:r>
              <a:rPr lang="da-DK" sz="2400" dirty="0" err="1">
                <a:solidFill>
                  <a:schemeClr val="bg1"/>
                </a:solidFill>
              </a:rPr>
              <a:t>alcohol-attributable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burden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smtClean="0">
                <a:solidFill>
                  <a:schemeClr val="bg1"/>
                </a:solidFill>
              </a:rPr>
              <a:t>(9,2% </a:t>
            </a:r>
            <a:r>
              <a:rPr lang="da-DK" sz="2400" dirty="0">
                <a:solidFill>
                  <a:schemeClr val="bg1"/>
                </a:solidFill>
              </a:rPr>
              <a:t>of 13,6%)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6675" y="6484422"/>
            <a:ext cx="9005888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r>
              <a:rPr lang="en-US" sz="1200" b="0" dirty="0">
                <a:latin typeface="+mn-lt"/>
                <a:ea typeface="ヒラギノ角ゴ Pro W3" charset="-128"/>
                <a:cs typeface="+mn-cs"/>
              </a:rPr>
              <a:t> </a:t>
            </a:r>
            <a:r>
              <a:rPr lang="en-US" sz="1200" b="0" dirty="0" err="1">
                <a:latin typeface="+mn-lt"/>
                <a:ea typeface="ヒラギノ角ゴ Pro W3" charset="-128"/>
                <a:cs typeface="+mn-cs"/>
              </a:rPr>
              <a:t>Rehm</a:t>
            </a:r>
            <a:r>
              <a:rPr lang="en-US" sz="1200" b="0" dirty="0">
                <a:latin typeface="+mn-lt"/>
                <a:ea typeface="ヒラギノ角ゴ Pro W3" charset="-128"/>
                <a:cs typeface="+mn-cs"/>
              </a:rPr>
              <a:t> et al. 2012. Alcohol consumption, alcohol dependence, and attributable burden of disease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101573" y="5053022"/>
            <a:ext cx="6967537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CA" sz="1600" dirty="0">
                <a:latin typeface="+mn-lt"/>
                <a:ea typeface="MS PGothic" pitchFamily="34" charset="-128"/>
                <a:cs typeface="+mn-cs"/>
              </a:rPr>
              <a:t>Alcohol-attributable deaths </a:t>
            </a:r>
            <a:r>
              <a:rPr lang="en-US" sz="1600" dirty="0">
                <a:latin typeface="+mn-lt"/>
                <a:ea typeface="MS PGothic" pitchFamily="34" charset="-128"/>
                <a:cs typeface="+mn-cs"/>
              </a:rPr>
              <a:t>for people 15 to 64 years of age</a:t>
            </a:r>
            <a:endParaRPr lang="en-GB" sz="16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124521"/>
            <a:ext cx="8229600" cy="652789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b="1" dirty="0">
                <a:solidFill>
                  <a:srgbClr val="4F81BD"/>
                </a:solidFill>
                <a:ea typeface="MS Gothic"/>
                <a:cs typeface="Times New Roman"/>
              </a:rPr>
              <a:t>The role of heavy </a:t>
            </a:r>
            <a:r>
              <a:rPr lang="en-GB" b="1" dirty="0" smtClean="0">
                <a:solidFill>
                  <a:srgbClr val="4F81BD"/>
                </a:solidFill>
                <a:ea typeface="MS Gothic"/>
                <a:cs typeface="Times New Roman"/>
              </a:rPr>
              <a:t>drinking and AD</a:t>
            </a:r>
            <a:endParaRPr lang="es-ES_tradnl" sz="4800" b="1" i="1" dirty="0">
              <a:effectLst/>
              <a:latin typeface="Arial"/>
              <a:ea typeface="Times New Roma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7746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7373938" y="5765800"/>
            <a:ext cx="1770062" cy="109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a-DK"/>
          </a:p>
        </p:txBody>
      </p:sp>
      <p:sp>
        <p:nvSpPr>
          <p:cNvPr id="117763" name="Title 1"/>
          <p:cNvSpPr>
            <a:spLocks noGrp="1"/>
          </p:cNvSpPr>
          <p:nvPr>
            <p:ph type="title"/>
          </p:nvPr>
        </p:nvSpPr>
        <p:spPr>
          <a:xfrm>
            <a:off x="395288" y="147484"/>
            <a:ext cx="8494712" cy="12207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31859C"/>
                </a:solidFill>
              </a:rPr>
              <a:t>Alcohol dependence incurs an enormous financial burden on society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117975" y="2452688"/>
            <a:ext cx="2647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j-lt"/>
                <a:ea typeface="ヒラギノ角ゴ Pro W3" pitchFamily="17" charset="-128"/>
                <a:cs typeface="+mn-cs"/>
              </a:rPr>
              <a:t>Total = €155.8 billion</a:t>
            </a:r>
          </a:p>
        </p:txBody>
      </p:sp>
      <p:graphicFrame>
        <p:nvGraphicFramePr>
          <p:cNvPr id="117762" name="Object 2"/>
          <p:cNvGraphicFramePr>
            <a:graphicFrameLocks noGrp="1"/>
          </p:cNvGraphicFramePr>
          <p:nvPr/>
        </p:nvGraphicFramePr>
        <p:xfrm>
          <a:off x="728663" y="2470150"/>
          <a:ext cx="775335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Hoja de cálculo" r:id="rId4" imgW="8105879" imgH="3476557" progId="Excel.Sheet.8">
                  <p:embed/>
                </p:oleObj>
              </mc:Choice>
              <mc:Fallback>
                <p:oleObj name="Hoja de cálculo" r:id="rId4" imgW="8105879" imgH="3476557" progId="Excel.Sheet.8">
                  <p:embed/>
                  <p:pic>
                    <p:nvPicPr>
                      <p:cNvPr id="0" name="Picture 5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2470150"/>
                        <a:ext cx="7753350" cy="332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4500" y="1546225"/>
            <a:ext cx="8298447" cy="58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Verdana" pitchFamily="34" charset="0"/>
              </a:rPr>
              <a:t>Breakdown of costs, in billions, attributable to alcohol-related problems in the EU in 2010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04263" y="6572250"/>
            <a:ext cx="1096875" cy="2462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dirty="0" err="1">
                <a:solidFill>
                  <a:schemeClr val="accent2"/>
                </a:solidFill>
                <a:latin typeface="+mn-lt"/>
                <a:ea typeface="ヒラギノ角ゴ Pro W3" pitchFamily="17" charset="-128"/>
                <a:cs typeface="+mn-cs"/>
              </a:rPr>
              <a:t>Rehm</a:t>
            </a:r>
            <a:r>
              <a:rPr lang="en-GB" sz="1000" b="0" dirty="0">
                <a:solidFill>
                  <a:schemeClr val="accent2"/>
                </a:solidFill>
                <a:latin typeface="+mn-lt"/>
                <a:ea typeface="ヒラギノ角ゴ Pro W3" pitchFamily="17" charset="-128"/>
                <a:cs typeface="+mn-cs"/>
              </a:rPr>
              <a:t> et </a:t>
            </a:r>
            <a:r>
              <a:rPr lang="en-GB" sz="1000" b="0" dirty="0" smtClean="0">
                <a:solidFill>
                  <a:schemeClr val="accent2"/>
                </a:solidFill>
                <a:latin typeface="+mn-lt"/>
                <a:ea typeface="ヒラギノ角ゴ Pro W3" pitchFamily="17" charset="-128"/>
                <a:cs typeface="+mn-cs"/>
              </a:rPr>
              <a:t>al, </a:t>
            </a:r>
            <a:r>
              <a:rPr lang="en-GB" sz="1000" b="0" dirty="0">
                <a:solidFill>
                  <a:schemeClr val="accent2"/>
                </a:solidFill>
                <a:latin typeface="+mn-lt"/>
                <a:ea typeface="ヒラギノ角ゴ Pro W3" pitchFamily="17" charset="-128"/>
                <a:cs typeface="+mn-cs"/>
              </a:rPr>
              <a:t>2012</a:t>
            </a:r>
          </a:p>
        </p:txBody>
      </p:sp>
      <p:sp>
        <p:nvSpPr>
          <p:cNvPr id="117767" name="Rectangle 2"/>
          <p:cNvSpPr>
            <a:spLocks noChangeArrowheads="1"/>
          </p:cNvSpPr>
          <p:nvPr/>
        </p:nvSpPr>
        <p:spPr bwMode="auto">
          <a:xfrm>
            <a:off x="171450" y="6440488"/>
            <a:ext cx="5581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CA" sz="1000" b="0"/>
              <a:t>Social costs defined as costs to society, i.e., all costs arising from alcohol consumption that are not borne exclusively by the drinker, such as spending on the drinks </a:t>
            </a:r>
            <a:endParaRPr lang="en-GB" sz="1000" b="0"/>
          </a:p>
        </p:txBody>
      </p:sp>
    </p:spTree>
    <p:extLst>
      <p:ext uri="{BB962C8B-B14F-4D97-AF65-F5344CB8AC3E}">
        <p14:creationId xmlns:p14="http://schemas.microsoft.com/office/powerpoint/2010/main" val="7046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5554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31859C"/>
                </a:solidFill>
              </a:rPr>
              <a:t>CHAPTER 9. ALCOHOL INTERVENTIONS AND TREATMENTS IN EUROPE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-12419" b="-12419"/>
          <a:stretch>
            <a:fillRect/>
          </a:stretch>
        </p:blipFill>
        <p:spPr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103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31859C"/>
                </a:solidFill>
              </a:rPr>
              <a:t>CHAPTER 9. ALCOHOL INTERVENTIONS AND TREATMENTS IN </a:t>
            </a:r>
            <a:r>
              <a:rPr lang="en-GB" b="1" dirty="0" smtClean="0">
                <a:solidFill>
                  <a:srgbClr val="31859C"/>
                </a:solidFill>
              </a:rPr>
              <a:t>EUROPE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776821"/>
            <a:ext cx="8229600" cy="334934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1. Alcohol treatment system characteristics</a:t>
            </a:r>
            <a:endParaRPr lang="es-ES_tradnl" dirty="0"/>
          </a:p>
          <a:p>
            <a:pPr marL="0" indent="0">
              <a:buNone/>
            </a:pPr>
            <a:r>
              <a:rPr lang="en-GB" b="1" dirty="0"/>
              <a:t>2. I</a:t>
            </a:r>
            <a:r>
              <a:rPr lang="en-GB" b="1" dirty="0" smtClean="0"/>
              <a:t>mplementation </a:t>
            </a:r>
            <a:r>
              <a:rPr lang="en-GB" b="1" dirty="0"/>
              <a:t>of </a:t>
            </a:r>
            <a:r>
              <a:rPr lang="en-GB" b="1" dirty="0" smtClean="0"/>
              <a:t>Screening and Brief Interventions </a:t>
            </a:r>
            <a:r>
              <a:rPr lang="en-GB" b="1" dirty="0"/>
              <a:t>at the practitioner level</a:t>
            </a:r>
            <a:endParaRPr lang="es-ES_tradnl" dirty="0"/>
          </a:p>
          <a:p>
            <a:pPr marL="0" indent="0">
              <a:buNone/>
            </a:pPr>
            <a:r>
              <a:rPr lang="en-GB" b="1" dirty="0"/>
              <a:t>3. The gap between need for and access to </a:t>
            </a:r>
            <a:r>
              <a:rPr lang="en-GB" b="1" dirty="0" smtClean="0"/>
              <a:t>treatment for </a:t>
            </a:r>
            <a:r>
              <a:rPr lang="en-GB" b="1" dirty="0"/>
              <a:t>alcohol dependence.</a:t>
            </a:r>
            <a:endParaRPr lang="es-ES_tradnl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42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Descriptive study of alcohol intervention systems in six European countries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492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Key informants </a:t>
            </a:r>
            <a:r>
              <a:rPr lang="en-GB" dirty="0" smtClean="0"/>
              <a:t>(government </a:t>
            </a:r>
            <a:r>
              <a:rPr lang="en-GB" dirty="0"/>
              <a:t>officials; senior public health </a:t>
            </a:r>
            <a:r>
              <a:rPr lang="en-GB" dirty="0" smtClean="0"/>
              <a:t>specialists; </a:t>
            </a:r>
            <a:r>
              <a:rPr lang="en-GB" dirty="0"/>
              <a:t>senior alcohol treatment </a:t>
            </a:r>
            <a:r>
              <a:rPr lang="en-GB" dirty="0" smtClean="0"/>
              <a:t>providers</a:t>
            </a:r>
            <a:r>
              <a:rPr lang="en-GB" dirty="0"/>
              <a:t>; senior </a:t>
            </a:r>
            <a:r>
              <a:rPr lang="en-GB" dirty="0" smtClean="0"/>
              <a:t>PHC practitioners).  </a:t>
            </a:r>
          </a:p>
          <a:p>
            <a:r>
              <a:rPr lang="en-GB" dirty="0"/>
              <a:t>F</a:t>
            </a:r>
            <a:r>
              <a:rPr lang="en-GB" dirty="0" smtClean="0"/>
              <a:t>ormal </a:t>
            </a:r>
            <a:r>
              <a:rPr lang="en-GB" dirty="0"/>
              <a:t>literature search of available published and unpublished official information on provision of alcohol </a:t>
            </a:r>
            <a:r>
              <a:rPr lang="en-GB" dirty="0" smtClean="0"/>
              <a:t>interventions</a:t>
            </a:r>
          </a:p>
          <a:p>
            <a:r>
              <a:rPr lang="en-GB" dirty="0"/>
              <a:t>Semi-structured questionnaires </a:t>
            </a:r>
            <a:r>
              <a:rPr lang="en-GB" dirty="0" smtClean="0"/>
              <a:t>based </a:t>
            </a:r>
            <a:r>
              <a:rPr lang="en-GB" dirty="0"/>
              <a:t>on previous </a:t>
            </a:r>
            <a:r>
              <a:rPr lang="en-GB" dirty="0" smtClean="0"/>
              <a:t>published, mapping </a:t>
            </a:r>
            <a:r>
              <a:rPr lang="en-GB" dirty="0"/>
              <a:t>the provision of alcohol interventions, </a:t>
            </a:r>
            <a:r>
              <a:rPr lang="en-GB" dirty="0" smtClean="0"/>
              <a:t>(PHEPA</a:t>
            </a:r>
            <a:r>
              <a:rPr lang="en-GB" dirty="0"/>
              <a:t>, UK National Audit </a:t>
            </a:r>
            <a:r>
              <a:rPr lang="en-GB" dirty="0" smtClean="0"/>
              <a:t>Office - 2008, and WHO - 2010</a:t>
            </a:r>
            <a:r>
              <a:rPr lang="en-GB" dirty="0"/>
              <a:t>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25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Problems</a:t>
            </a:r>
            <a:r>
              <a:rPr lang="es-ES" b="1" dirty="0" smtClean="0"/>
              <a:t> </a:t>
            </a:r>
            <a:r>
              <a:rPr lang="es-ES" b="1" dirty="0" err="1" smtClean="0"/>
              <a:t>found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Drawing meaningful comparisons on national prevalence </a:t>
            </a:r>
            <a:r>
              <a:rPr lang="en-GB" dirty="0" smtClean="0"/>
              <a:t>of </a:t>
            </a:r>
            <a:r>
              <a:rPr lang="en-GB" dirty="0"/>
              <a:t>AUD and numbers receiving an alcohol-specific intervention presented challenges.  </a:t>
            </a:r>
            <a:endParaRPr lang="en-GB" dirty="0" smtClean="0"/>
          </a:p>
          <a:p>
            <a:r>
              <a:rPr lang="en-GB" dirty="0" smtClean="0"/>
              <a:t>Data are available </a:t>
            </a:r>
            <a:r>
              <a:rPr lang="en-GB" dirty="0"/>
              <a:t>across all countries on patients who have received specialist </a:t>
            </a:r>
            <a:r>
              <a:rPr lang="en-GB" dirty="0" smtClean="0"/>
              <a:t>treatment, </a:t>
            </a:r>
            <a:r>
              <a:rPr lang="en-GB" dirty="0"/>
              <a:t>but methods of coding and recording are </a:t>
            </a:r>
            <a:r>
              <a:rPr lang="en-GB" dirty="0" smtClean="0"/>
              <a:t>different.  </a:t>
            </a:r>
          </a:p>
          <a:p>
            <a:r>
              <a:rPr lang="en-GB" dirty="0" smtClean="0"/>
              <a:t>In </a:t>
            </a:r>
            <a:r>
              <a:rPr lang="en-GB" dirty="0"/>
              <a:t>the case of hospital discharge diagnoses it is unclear if patients identified with alcohol dependence actually received an alcohol intervention as opposed to being in hospital only for treatment of a physical illness (e.g. alcoholic liver disease).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resulting between-country comparisons are therefore less robust than would be ideal.  </a:t>
            </a:r>
            <a:endParaRPr lang="en-GB" dirty="0" smtClean="0"/>
          </a:p>
          <a:p>
            <a:r>
              <a:rPr lang="en-GB" dirty="0"/>
              <a:t>Countries were able to provide little recorded or monitored information on SBI taking place within non-specialist settings 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64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285" y="274638"/>
            <a:ext cx="8516761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Implementation of Screening and Brief Interventions at the practitioner level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91571"/>
            <a:ext cx="8229600" cy="39345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</a:t>
            </a:r>
            <a:r>
              <a:rPr lang="en-GB" dirty="0" smtClean="0"/>
              <a:t>andom </a:t>
            </a:r>
            <a:r>
              <a:rPr lang="en-GB" dirty="0"/>
              <a:t>sample of 100 primary care staff </a:t>
            </a:r>
            <a:r>
              <a:rPr lang="en-GB" dirty="0" smtClean="0"/>
              <a:t>in </a:t>
            </a:r>
            <a:r>
              <a:rPr lang="en-GB" dirty="0"/>
              <a:t>each </a:t>
            </a:r>
            <a:r>
              <a:rPr lang="en-GB" dirty="0" smtClean="0"/>
              <a:t>country: 683 participants.</a:t>
            </a:r>
          </a:p>
          <a:p>
            <a:r>
              <a:rPr lang="en-GB" dirty="0"/>
              <a:t>F</a:t>
            </a:r>
            <a:r>
              <a:rPr lang="en-GB" dirty="0" smtClean="0"/>
              <a:t>ive A&amp;E departments </a:t>
            </a:r>
            <a:r>
              <a:rPr lang="en-GB" dirty="0"/>
              <a:t>in each country.  </a:t>
            </a:r>
            <a:r>
              <a:rPr lang="en-GB" dirty="0" smtClean="0"/>
              <a:t>20 staff </a:t>
            </a:r>
            <a:r>
              <a:rPr lang="en-GB" dirty="0"/>
              <a:t>from each department were invited to complete </a:t>
            </a:r>
            <a:r>
              <a:rPr lang="en-GB" dirty="0" smtClean="0"/>
              <a:t>the survey</a:t>
            </a:r>
            <a:r>
              <a:rPr lang="es-ES_tradnl" dirty="0" smtClean="0"/>
              <a:t> 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urvey based </a:t>
            </a:r>
            <a:r>
              <a:rPr lang="en-GB" dirty="0"/>
              <a:t>on the </a:t>
            </a:r>
            <a:r>
              <a:rPr lang="en-GB" dirty="0" smtClean="0"/>
              <a:t>UK </a:t>
            </a:r>
            <a:r>
              <a:rPr lang="en-GB" dirty="0"/>
              <a:t>(</a:t>
            </a:r>
            <a:r>
              <a:rPr lang="en-GB" dirty="0" err="1"/>
              <a:t>Kaner</a:t>
            </a:r>
            <a:r>
              <a:rPr lang="en-GB" dirty="0"/>
              <a:t> et al., 2008; Deluca et al., 2008), US and WHO surveys of health professionals on the identification and management of AUDs, which </a:t>
            </a:r>
            <a:r>
              <a:rPr lang="en-GB" dirty="0" smtClean="0"/>
              <a:t>included </a:t>
            </a:r>
            <a:r>
              <a:rPr lang="en-GB" dirty="0"/>
              <a:t>the Short Alcohol and Alcohol Problems Perception Questionnaire (SAAPPQ, Anderson and Clement, 1987).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7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err="1"/>
              <a:t>Sample</a:t>
            </a:r>
            <a:r>
              <a:rPr lang="es-ES" sz="3600" b="1" dirty="0"/>
              <a:t> </a:t>
            </a:r>
            <a:r>
              <a:rPr lang="es-ES" sz="3600" b="1" dirty="0" err="1"/>
              <a:t>demographics</a:t>
            </a:r>
            <a:r>
              <a:rPr lang="es-ES" sz="3600" b="1" dirty="0"/>
              <a:t> and </a:t>
            </a:r>
            <a:r>
              <a:rPr lang="es-ES" sz="3600" b="1" dirty="0" err="1"/>
              <a:t>patients</a:t>
            </a:r>
            <a:r>
              <a:rPr lang="es-ES" sz="3600" b="1" dirty="0"/>
              <a:t> </a:t>
            </a:r>
            <a:r>
              <a:rPr lang="es-ES" sz="3600" b="1" dirty="0" err="1"/>
              <a:t>seen</a:t>
            </a:r>
            <a:r>
              <a:rPr lang="es-ES" sz="3600" b="1" dirty="0"/>
              <a:t> and </a:t>
            </a:r>
            <a:r>
              <a:rPr lang="es-ES" sz="3600" b="1" dirty="0" err="1"/>
              <a:t>screened</a:t>
            </a:r>
            <a:r>
              <a:rPr lang="es-ES" sz="3600" b="1" dirty="0"/>
              <a:t> positive </a:t>
            </a:r>
            <a:r>
              <a:rPr lang="es-ES" sz="3600" b="1" dirty="0" err="1"/>
              <a:t>for</a:t>
            </a:r>
            <a:r>
              <a:rPr lang="es-ES" sz="3600" b="1" dirty="0"/>
              <a:t> AUD per </a:t>
            </a:r>
            <a:r>
              <a:rPr lang="es-ES" sz="3600" b="1" dirty="0" err="1"/>
              <a:t>week</a:t>
            </a:r>
            <a:r>
              <a:rPr lang="es-ES" sz="3600" b="1" dirty="0"/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91167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206"/>
                <a:gridCol w="1344752"/>
                <a:gridCol w="1108175"/>
                <a:gridCol w="1344751"/>
                <a:gridCol w="217471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Country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Gender </a:t>
                      </a:r>
                      <a:endParaRPr lang="en-GB" sz="2000" b="1" dirty="0" smtClean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% males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Age (Mean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Patients per week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Patients screen positive/week (%)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Austria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46.5%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mbria"/>
                          <a:cs typeface="Times New Roman"/>
                        </a:rPr>
                        <a:t>55.2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285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6.54 (2.5%)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Germany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53.4%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mbria"/>
                          <a:cs typeface="Times New Roman"/>
                        </a:rPr>
                        <a:t>53.8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203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7.76 (3.8%)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Italy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74.2%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mbria"/>
                          <a:cs typeface="Times New Roman"/>
                        </a:rPr>
                        <a:t>56.2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117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5.18 (4.4%)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Spain (Catalonia)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23.3%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mbria"/>
                          <a:cs typeface="Times New Roman"/>
                        </a:rPr>
                        <a:t>47.3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149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4.14 (2.8%)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Switzerland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61.8%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mbria"/>
                          <a:cs typeface="Times New Roman"/>
                        </a:rPr>
                        <a:t>52.5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98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4.40 (4.5%)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UK (England)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52.4%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46.5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110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3.87 (3.5%)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Total (mean) 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mbria"/>
                          <a:cs typeface="Times New Roman"/>
                        </a:rPr>
                        <a:t>56.3%</a:t>
                      </a:r>
                      <a:endParaRPr lang="es-ES_tradn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52.7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154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5.34 (3.5%)</a:t>
                      </a:r>
                      <a:endParaRPr lang="es-ES_tradn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98967"/>
            <a:ext cx="8221663" cy="952500"/>
          </a:xfrm>
        </p:spPr>
        <p:txBody>
          <a:bodyPr/>
          <a:lstStyle/>
          <a:p>
            <a:r>
              <a:rPr lang="en-GB" dirty="0" smtClean="0"/>
              <a:t>Conflicts of interest  J. </a:t>
            </a:r>
            <a:r>
              <a:rPr lang="en-GB" dirty="0" err="1" smtClean="0"/>
              <a:t>Rehm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12B0A-96EC-4C46-A2D2-A3B9500E7C12}" type="slidenum">
              <a:rPr lang="en-GB" smtClean="0">
                <a:solidFill>
                  <a:srgbClr val="A5A07B"/>
                </a:solidFill>
              </a:rPr>
              <a:pPr>
                <a:defRPr/>
              </a:pPr>
              <a:t>2</a:t>
            </a:fld>
            <a:endParaRPr lang="en-GB">
              <a:solidFill>
                <a:srgbClr val="A5A07B"/>
              </a:solidFill>
            </a:endParaRPr>
          </a:p>
        </p:txBody>
      </p:sp>
      <p:graphicFrame>
        <p:nvGraphicFramePr>
          <p:cNvPr id="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71336"/>
              </p:ext>
            </p:extLst>
          </p:nvPr>
        </p:nvGraphicFramePr>
        <p:xfrm>
          <a:off x="457200" y="1151467"/>
          <a:ext cx="8219256" cy="5374989"/>
        </p:xfrm>
        <a:graphic>
          <a:graphicData uri="http://schemas.openxmlformats.org/drawingml/2006/table">
            <a:tbl>
              <a:tblPr/>
              <a:tblGrid>
                <a:gridCol w="2947380"/>
                <a:gridCol w="5271876"/>
              </a:tblGrid>
              <a:tr h="61341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 Bold"/>
                        </a:rPr>
                        <a:t>Interest</a:t>
                      </a:r>
                    </a:p>
                  </a:txBody>
                  <a:tcPr marL="50400" marR="50400" marT="67183" marB="671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 Bold"/>
                        </a:rPr>
                        <a:t>Name of organisation</a:t>
                      </a:r>
                    </a:p>
                  </a:txBody>
                  <a:tcPr marL="50400" marR="50400" marT="67183" marB="6718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976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 roles and affiliations</a:t>
                      </a:r>
                    </a:p>
                  </a:txBody>
                  <a:tcPr marL="50400" marR="50400" marT="67183" marB="671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CA" sz="1600" dirty="0" smtClean="0"/>
                        <a:t>Director, Social and Epidemiological Research (SER) Department, Centre for Addiction and Mental Health, Toronto, Canada </a:t>
                      </a:r>
                    </a:p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CA" sz="1600" dirty="0" smtClean="0"/>
                        <a:t>Professor and Chair, Addiction Policy, </a:t>
                      </a:r>
                      <a:r>
                        <a:rPr lang="en-CA" sz="1600" dirty="0" err="1" smtClean="0"/>
                        <a:t>Dalla</a:t>
                      </a:r>
                      <a:r>
                        <a:rPr lang="en-CA" sz="1600" dirty="0" smtClean="0"/>
                        <a:t> Lana School of Public Health, University of Toronto (</a:t>
                      </a:r>
                      <a:r>
                        <a:rPr lang="en-CA" sz="1600" dirty="0" err="1" smtClean="0"/>
                        <a:t>UofT</a:t>
                      </a:r>
                      <a:r>
                        <a:rPr lang="en-CA" sz="1600" dirty="0" smtClean="0"/>
                        <a:t>), Canada </a:t>
                      </a:r>
                    </a:p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CA" sz="1600" dirty="0" smtClean="0"/>
                        <a:t>Head, PAHO/WHO Collaborating Centre for Mental Health &amp; Addiction Head, Epidemiological Research Unit, </a:t>
                      </a:r>
                      <a:r>
                        <a:rPr lang="en-CA" sz="1600" dirty="0" err="1" smtClean="0"/>
                        <a:t>Technische</a:t>
                      </a:r>
                      <a:r>
                        <a:rPr lang="en-CA" sz="1600" dirty="0" smtClean="0"/>
                        <a:t> </a:t>
                      </a:r>
                      <a:r>
                        <a:rPr lang="en-CA" sz="1600" dirty="0" err="1" smtClean="0"/>
                        <a:t>Universität</a:t>
                      </a:r>
                      <a:r>
                        <a:rPr lang="en-CA" sz="1600" dirty="0" smtClean="0"/>
                        <a:t> Dresden, </a:t>
                      </a:r>
                      <a:r>
                        <a:rPr lang="en-CA" sz="1600" dirty="0" err="1" smtClean="0"/>
                        <a:t>Klinische</a:t>
                      </a:r>
                      <a:r>
                        <a:rPr lang="en-CA" sz="1600" dirty="0" smtClean="0"/>
                        <a:t> </a:t>
                      </a:r>
                      <a:r>
                        <a:rPr lang="en-CA" sz="1600" dirty="0" err="1" smtClean="0"/>
                        <a:t>Psychologie</a:t>
                      </a:r>
                      <a:r>
                        <a:rPr lang="en-CA" sz="1600" dirty="0" smtClean="0"/>
                        <a:t> &amp; </a:t>
                      </a:r>
                      <a:r>
                        <a:rPr lang="en-CA" sz="1600" dirty="0" err="1" smtClean="0"/>
                        <a:t>Psychotherapie</a:t>
                      </a:r>
                      <a:r>
                        <a:rPr lang="en-CA" sz="1600" dirty="0" smtClean="0"/>
                        <a:t>, Dresden, Germany  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400" marR="50400" marT="67200" marB="67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6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Grants </a:t>
                      </a:r>
                    </a:p>
                  </a:txBody>
                  <a:tcPr marL="50400" marR="50400" marT="67183" marB="671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 FP-7, CIHR,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Lundbeck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German government </a:t>
                      </a:r>
                    </a:p>
                  </a:txBody>
                  <a:tcPr marL="50400" marR="50400" marT="67200" marB="67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6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Honoraria</a:t>
                      </a:r>
                    </a:p>
                  </a:txBody>
                  <a:tcPr marL="50400" marR="50400" marT="67183" marB="671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Lundbeck</a:t>
                      </a:r>
                      <a:endParaRPr kumimoji="0" lang="en-GB" sz="2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400" marR="50400" marT="67200" marB="67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64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Advisory board/consultant</a:t>
                      </a:r>
                    </a:p>
                  </a:txBody>
                  <a:tcPr marL="50400" marR="50400" marT="67183" marB="671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HQ, WHO Euro, PAHO, Belgium Alcohol Plan, UK alcohol guidelines,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Lundbeck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</a:txBody>
                  <a:tcPr marL="50400" marR="50400" marT="67200" marB="67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Are </a:t>
            </a:r>
            <a:r>
              <a:rPr lang="es-ES" b="1" dirty="0" err="1"/>
              <a:t>GPs</a:t>
            </a:r>
            <a:r>
              <a:rPr lang="es-ES" b="1" dirty="0"/>
              <a:t> familiar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standardized</a:t>
            </a:r>
            <a:r>
              <a:rPr lang="es-ES" b="1" dirty="0"/>
              <a:t> alcohol </a:t>
            </a:r>
            <a:r>
              <a:rPr lang="es-ES" b="1" dirty="0" err="1"/>
              <a:t>screening</a:t>
            </a:r>
            <a:r>
              <a:rPr lang="es-ES" b="1" dirty="0"/>
              <a:t> </a:t>
            </a:r>
            <a:r>
              <a:rPr lang="es-ES" b="1" dirty="0" err="1"/>
              <a:t>tools</a:t>
            </a:r>
            <a:r>
              <a:rPr lang="es-ES" b="1" dirty="0"/>
              <a:t>? </a:t>
            </a:r>
          </a:p>
        </p:txBody>
      </p:sp>
      <p:graphicFrame>
        <p:nvGraphicFramePr>
          <p:cNvPr id="5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15164"/>
              </p:ext>
            </p:extLst>
          </p:nvPr>
        </p:nvGraphicFramePr>
        <p:xfrm>
          <a:off x="614477" y="1447800"/>
          <a:ext cx="7664712" cy="507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1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Are </a:t>
            </a:r>
            <a:r>
              <a:rPr lang="es-ES" b="1" dirty="0" err="1"/>
              <a:t>GPs</a:t>
            </a:r>
            <a:r>
              <a:rPr lang="es-ES" b="1" dirty="0"/>
              <a:t> familiar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brief</a:t>
            </a:r>
            <a:r>
              <a:rPr lang="es-ES" b="1" dirty="0"/>
              <a:t> </a:t>
            </a:r>
            <a:r>
              <a:rPr lang="es-ES" b="1" dirty="0" err="1"/>
              <a:t>interventions</a:t>
            </a:r>
            <a:r>
              <a:rPr lang="es-ES" b="1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665248"/>
              </p:ext>
            </p:extLst>
          </p:nvPr>
        </p:nvGraphicFramePr>
        <p:xfrm>
          <a:off x="308805" y="1600201"/>
          <a:ext cx="8589642" cy="481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Gráfico" r:id="rId4" imgW="5357520" imgH="2998800" progId="Excel.Sheet.8">
                  <p:embed/>
                </p:oleObj>
              </mc:Choice>
              <mc:Fallback>
                <p:oleObj name="Gráfico" r:id="rId4" imgW="5357520" imgH="2998800" progId="Excel.Sheet.8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05" y="1600201"/>
                        <a:ext cx="8589642" cy="4812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8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gap between need for and access to treatment for alcohol dependence</a:t>
            </a:r>
            <a:r>
              <a:rPr lang="en-GB" b="1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Need </a:t>
            </a:r>
            <a:r>
              <a:rPr lang="en-GB" b="1" dirty="0"/>
              <a:t>for </a:t>
            </a:r>
            <a:r>
              <a:rPr lang="en-GB" b="1" dirty="0" smtClean="0"/>
              <a:t>treatment</a:t>
            </a:r>
            <a:r>
              <a:rPr lang="es-ES_tradnl" dirty="0" smtClean="0"/>
              <a:t>: </a:t>
            </a:r>
            <a:r>
              <a:rPr lang="en-GB" dirty="0" smtClean="0"/>
              <a:t>Data </a:t>
            </a:r>
            <a:r>
              <a:rPr lang="en-GB" dirty="0"/>
              <a:t>was combined from country reports, </a:t>
            </a:r>
            <a:r>
              <a:rPr lang="en-GB" dirty="0" smtClean="0"/>
              <a:t>to </a:t>
            </a:r>
            <a:r>
              <a:rPr lang="en-GB" dirty="0"/>
              <a:t>estimate the prevalence of alcohol dependence in each country.  </a:t>
            </a:r>
            <a:endParaRPr lang="es-ES_tradnl" dirty="0"/>
          </a:p>
          <a:p>
            <a:r>
              <a:rPr lang="en-GB" b="1" dirty="0" smtClean="0"/>
              <a:t>Access </a:t>
            </a:r>
            <a:r>
              <a:rPr lang="en-GB" b="1" dirty="0"/>
              <a:t>to </a:t>
            </a:r>
            <a:r>
              <a:rPr lang="en-GB" b="1" dirty="0" smtClean="0"/>
              <a:t>treatment</a:t>
            </a:r>
            <a:r>
              <a:rPr lang="es-ES_tradnl" dirty="0" smtClean="0"/>
              <a:t>: </a:t>
            </a:r>
            <a:r>
              <a:rPr lang="en-GB" dirty="0" smtClean="0"/>
              <a:t>All </a:t>
            </a:r>
            <a:r>
              <a:rPr lang="en-GB" dirty="0"/>
              <a:t>available published or unpublished national data on patients accessing specialist treatment was identified. </a:t>
            </a:r>
            <a:r>
              <a:rPr lang="en-GB" dirty="0" smtClean="0"/>
              <a:t>Data </a:t>
            </a:r>
            <a:r>
              <a:rPr lang="en-GB" dirty="0"/>
              <a:t>on self-help and mutual aid organisations was not included.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96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43711609"/>
              </p:ext>
            </p:extLst>
          </p:nvPr>
        </p:nvGraphicFramePr>
        <p:xfrm>
          <a:off x="457200" y="73742"/>
          <a:ext cx="7551174" cy="514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3677" y="5442155"/>
            <a:ext cx="812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Per cent of adults who would benefit from treatment for sustained heavy alcohol use who actually receive treatment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09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Part 3: What would happen if people received more treatment?</a:t>
            </a:r>
            <a:endParaRPr lang="en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Based on </a:t>
            </a:r>
          </a:p>
          <a:p>
            <a:pPr marL="0" indent="0">
              <a:buNone/>
            </a:pPr>
            <a:r>
              <a:rPr lang="en-CA" dirty="0" err="1"/>
              <a:t>Rehm</a:t>
            </a:r>
            <a:r>
              <a:rPr lang="en-CA" dirty="0"/>
              <a:t>, J., Shield, K.D., </a:t>
            </a:r>
            <a:r>
              <a:rPr lang="en-CA" dirty="0" err="1"/>
              <a:t>Rehm</a:t>
            </a:r>
            <a:r>
              <a:rPr lang="en-CA" dirty="0"/>
              <a:t>, M.X., </a:t>
            </a:r>
            <a:r>
              <a:rPr lang="en-CA" dirty="0" err="1"/>
              <a:t>Gmel</a:t>
            </a:r>
            <a:r>
              <a:rPr lang="en-CA" dirty="0"/>
              <a:t>, G., &amp; Frick. U. (2013).  Modelling the impact of alcohol dependence on mortality burden and the effect of available treatment interventions in the European Union.  </a:t>
            </a:r>
            <a:r>
              <a:rPr lang="en-CA" u="sng" dirty="0"/>
              <a:t>European </a:t>
            </a:r>
            <a:r>
              <a:rPr lang="en-CA" u="sng" dirty="0" err="1"/>
              <a:t>Neuropsychopharmacology</a:t>
            </a:r>
            <a:r>
              <a:rPr lang="en-CA" dirty="0"/>
              <a:t>, </a:t>
            </a:r>
            <a:r>
              <a:rPr lang="en-CA" u="sng" dirty="0"/>
              <a:t>23</a:t>
            </a:r>
            <a:r>
              <a:rPr lang="en-CA" dirty="0"/>
              <a:t>(2), 89-97.  doi:10.1016/j.euroneuro.2012.08.001 </a:t>
            </a:r>
          </a:p>
        </p:txBody>
      </p:sp>
    </p:spTree>
    <p:extLst>
      <p:ext uri="{BB962C8B-B14F-4D97-AF65-F5344CB8AC3E}">
        <p14:creationId xmlns:p14="http://schemas.microsoft.com/office/powerpoint/2010/main" val="968882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1" y="198967"/>
            <a:ext cx="8221663" cy="952500"/>
          </a:xfrm>
          <a:ln/>
        </p:spPr>
        <p:txBody>
          <a:bodyPr>
            <a:noAutofit/>
          </a:bodyPr>
          <a:lstStyle/>
          <a:p>
            <a:r>
              <a:rPr lang="en-CA" altLang="en-US" sz="3600" b="1" dirty="0" smtClean="0">
                <a:solidFill>
                  <a:schemeClr val="accent3">
                    <a:lumMod val="75000"/>
                  </a:schemeClr>
                </a:solidFill>
              </a:rPr>
              <a:t>Simulations: what burden could be prevented by increasing treatment rates?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</p:spPr>
        <p:txBody>
          <a:bodyPr>
            <a:normAutofit lnSpcReduction="10000"/>
          </a:bodyPr>
          <a:lstStyle/>
          <a:p>
            <a:r>
              <a:rPr lang="en-CA" altLang="en-US" smtClean="0"/>
              <a:t>Most conservative estimate: mortality burden!</a:t>
            </a:r>
          </a:p>
          <a:p>
            <a:r>
              <a:rPr lang="en-CA" altLang="en-US" smtClean="0"/>
              <a:t>Approach bottom up: estimates for each country and then aggregated</a:t>
            </a:r>
          </a:p>
          <a:p>
            <a:r>
              <a:rPr lang="en-CA" altLang="en-US" smtClean="0"/>
              <a:t>Approach was selected as current treatment rates are lowest for all mental disorders: under 10% in the EU!</a:t>
            </a:r>
          </a:p>
          <a:p>
            <a:r>
              <a:rPr lang="en-CA" altLang="en-US" smtClean="0"/>
              <a:t>Effectiveness of treatment was based on Cochrane reviews</a:t>
            </a:r>
          </a:p>
          <a:p>
            <a:r>
              <a:rPr lang="en-CA" altLang="en-US" smtClean="0"/>
              <a:t>Five scenarios selected</a:t>
            </a:r>
          </a:p>
          <a:p>
            <a:endParaRPr lang="en-CA" altLang="en-US" smtClean="0"/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1546226" y="6483351"/>
            <a:ext cx="7597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9pPr>
          </a:lstStyle>
          <a:p>
            <a:pPr algn="r" eaLnBrk="1" hangingPunct="1"/>
            <a:r>
              <a:rPr lang="en-CA" altLang="en-US" sz="1000">
                <a:solidFill>
                  <a:srgbClr val="898989"/>
                </a:solidFill>
              </a:rPr>
              <a:t> Rehm et al., 2012 Alcohol consumption, alcohol dependence, and attributable burden of disease</a:t>
            </a:r>
          </a:p>
        </p:txBody>
      </p:sp>
    </p:spTree>
    <p:extLst>
      <p:ext uri="{BB962C8B-B14F-4D97-AF65-F5344CB8AC3E}">
        <p14:creationId xmlns:p14="http://schemas.microsoft.com/office/powerpoint/2010/main" val="32623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Number of deaths avoided over one year in men by treatment for AD in the EU in 2004 by five different treatment modalities (up to 13% of all alcohol-attributable deaths)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9834"/>
            <a:ext cx="8610600" cy="49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1546226" y="6557434"/>
            <a:ext cx="7597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9pPr>
          </a:lstStyle>
          <a:p>
            <a:pPr algn="r" eaLnBrk="1" hangingPunct="1"/>
            <a:r>
              <a:rPr lang="en-CA" altLang="en-US" sz="1000">
                <a:solidFill>
                  <a:srgbClr val="898989"/>
                </a:solidFill>
              </a:rPr>
              <a:t> Rehm et al., 2012 Alcohol consumption, alcohol dependence, and attributable burden of disease</a:t>
            </a:r>
          </a:p>
        </p:txBody>
      </p:sp>
    </p:spTree>
    <p:extLst>
      <p:ext uri="{BB962C8B-B14F-4D97-AF65-F5344CB8AC3E}">
        <p14:creationId xmlns:p14="http://schemas.microsoft.com/office/powerpoint/2010/main" val="42729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Number of deaths avoided over one year in women by treatment for AD in the EU in 2004 by five different treatment modalities (up to 9% of all alcohol-attributable deaths)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09185"/>
            <a:ext cx="8534400" cy="499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546226" y="6483351"/>
            <a:ext cx="7597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lissLight" pitchFamily="2" charset="0"/>
                <a:ea typeface="ヒラギノ角ゴ Pro W3" pitchFamily="-105" charset="-128"/>
              </a:defRPr>
            </a:lvl9pPr>
          </a:lstStyle>
          <a:p>
            <a:pPr algn="r" eaLnBrk="1" hangingPunct="1"/>
            <a:r>
              <a:rPr lang="en-CA" altLang="en-US" sz="1000" dirty="0">
                <a:solidFill>
                  <a:srgbClr val="898989"/>
                </a:solidFill>
              </a:rPr>
              <a:t> </a:t>
            </a:r>
            <a:r>
              <a:rPr lang="en-CA" altLang="en-US" sz="1000" dirty="0" err="1">
                <a:solidFill>
                  <a:srgbClr val="898989"/>
                </a:solidFill>
              </a:rPr>
              <a:t>Rehm</a:t>
            </a:r>
            <a:r>
              <a:rPr lang="en-CA" altLang="en-US" sz="1000" dirty="0">
                <a:solidFill>
                  <a:srgbClr val="898989"/>
                </a:solidFill>
              </a:rPr>
              <a:t> et al., 2012 Alcohol consumption, alcohol dependence, and attributable burden of disease</a:t>
            </a:r>
          </a:p>
        </p:txBody>
      </p:sp>
    </p:spTree>
    <p:extLst>
      <p:ext uri="{BB962C8B-B14F-4D97-AF65-F5344CB8AC3E}">
        <p14:creationId xmlns:p14="http://schemas.microsoft.com/office/powerpoint/2010/main" val="1412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3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433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CA" altLang="en-US" sz="2800" dirty="0" smtClean="0"/>
              <a:t>It reduces level of consumption either to abstinence or by sizable reduction of heavy drinking.  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1" y="198967"/>
            <a:ext cx="8221663" cy="952500"/>
          </a:xfrm>
          <a:ln/>
        </p:spPr>
        <p:txBody>
          <a:bodyPr>
            <a:noAutofit/>
          </a:bodyPr>
          <a:lstStyle/>
          <a:p>
            <a:r>
              <a:rPr lang="en-CA" altLang="en-US" sz="3600" b="1" dirty="0" smtClean="0">
                <a:solidFill>
                  <a:schemeClr val="accent3">
                    <a:lumMod val="75000"/>
                  </a:schemeClr>
                </a:solidFill>
              </a:rPr>
              <a:t>Why is alcohol dependence treatment successful?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B563F-E928-41A4-8CBC-B5AB8D1D8676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51520" y="2660915"/>
          <a:ext cx="410445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139952" y="2180861"/>
          <a:ext cx="4572000" cy="423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556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In </a:t>
            </a:r>
            <a:r>
              <a:rPr lang="es-ES" dirty="0" err="1" smtClean="0">
                <a:solidFill>
                  <a:schemeClr val="bg1"/>
                </a:solidFill>
              </a:rPr>
              <a:t>summary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en-US" sz="3600" dirty="0" smtClean="0"/>
              <a:t>Alcohol dependence has a big impact in terms of disability and premature mortality in Europe</a:t>
            </a:r>
          </a:p>
          <a:p>
            <a:pPr lvl="0"/>
            <a:r>
              <a:rPr lang="en-US" sz="3600" dirty="0" smtClean="0"/>
              <a:t>There </a:t>
            </a:r>
            <a:r>
              <a:rPr lang="en-US" sz="3600" dirty="0"/>
              <a:t>is considerable variation in the implementation of alcohol interventions across </a:t>
            </a:r>
            <a:r>
              <a:rPr lang="en-US" sz="3600" dirty="0" smtClean="0"/>
              <a:t>Europe.</a:t>
            </a:r>
            <a:endParaRPr lang="es-ES_tradnl" sz="3600" dirty="0"/>
          </a:p>
          <a:p>
            <a:pPr lvl="0"/>
            <a:r>
              <a:rPr lang="en-US" sz="3600" dirty="0"/>
              <a:t>There is a need </a:t>
            </a:r>
            <a:r>
              <a:rPr lang="en-US" sz="3600" dirty="0" smtClean="0"/>
              <a:t>to </a:t>
            </a:r>
            <a:r>
              <a:rPr lang="en-US" sz="3600" dirty="0"/>
              <a:t>implement evidence based alcohol </a:t>
            </a:r>
            <a:r>
              <a:rPr lang="en-US" sz="3600" dirty="0" smtClean="0"/>
              <a:t>interventions and to reduce the treatment gap.</a:t>
            </a:r>
            <a:endParaRPr lang="es-ES_tradnl" sz="3600" dirty="0"/>
          </a:p>
          <a:p>
            <a:pPr lvl="0"/>
            <a:r>
              <a:rPr lang="en-US" sz="3600" dirty="0"/>
              <a:t>There is a lack of comparable high quality information on the prevalence of alcohol use disorders and access to interventions.</a:t>
            </a:r>
            <a:endParaRPr lang="es-ES_tradnl" sz="3600" dirty="0"/>
          </a:p>
          <a:p>
            <a:pPr lvl="0"/>
            <a:r>
              <a:rPr lang="en-US" sz="3600" dirty="0"/>
              <a:t>A Europe-wide system for </a:t>
            </a:r>
            <a:r>
              <a:rPr lang="en-US" sz="3600" dirty="0" smtClean="0"/>
              <a:t>estimating alcohol consumption,  </a:t>
            </a:r>
            <a:r>
              <a:rPr lang="en-US" sz="3600" dirty="0"/>
              <a:t>prevalence of alcohol use disorders and monitoring implementation of early identification and treatment is needed.</a:t>
            </a:r>
            <a:endParaRPr lang="es-ES_tradnl" sz="36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6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98967"/>
            <a:ext cx="8221663" cy="952500"/>
          </a:xfrm>
        </p:spPr>
        <p:txBody>
          <a:bodyPr/>
          <a:lstStyle/>
          <a:p>
            <a:r>
              <a:rPr lang="en-GB" dirty="0" smtClean="0"/>
              <a:t>Conflicts of interest T. </a:t>
            </a:r>
            <a:r>
              <a:rPr lang="en-GB" dirty="0" err="1" smtClean="0"/>
              <a:t>Gual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12B0A-96EC-4C46-A2D2-A3B9500E7C12}" type="slidenum">
              <a:rPr lang="en-GB" smtClean="0">
                <a:solidFill>
                  <a:srgbClr val="A5A07B"/>
                </a:solidFill>
              </a:rPr>
              <a:pPr>
                <a:defRPr/>
              </a:pPr>
              <a:t>3</a:t>
            </a:fld>
            <a:endParaRPr lang="en-GB">
              <a:solidFill>
                <a:srgbClr val="A5A07B"/>
              </a:solidFill>
            </a:endParaRPr>
          </a:p>
        </p:txBody>
      </p:sp>
      <p:graphicFrame>
        <p:nvGraphicFramePr>
          <p:cNvPr id="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88204"/>
              </p:ext>
            </p:extLst>
          </p:nvPr>
        </p:nvGraphicFramePr>
        <p:xfrm>
          <a:off x="457200" y="1604796"/>
          <a:ext cx="8219256" cy="4361576"/>
        </p:xfrm>
        <a:graphic>
          <a:graphicData uri="http://schemas.openxmlformats.org/drawingml/2006/table">
            <a:tbl>
              <a:tblPr/>
              <a:tblGrid>
                <a:gridCol w="2947380"/>
                <a:gridCol w="5271876"/>
              </a:tblGrid>
              <a:tr h="61341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 Bold"/>
                        </a:rPr>
                        <a:t>Interest</a:t>
                      </a:r>
                    </a:p>
                  </a:txBody>
                  <a:tcPr marL="50400" marR="50400" marT="67183" marB="671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 Bold"/>
                        </a:rPr>
                        <a:t>Name of organisation</a:t>
                      </a:r>
                    </a:p>
                  </a:txBody>
                  <a:tcPr marL="50400" marR="50400" marT="67183" marB="6718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976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 roles and affiliations</a:t>
                      </a:r>
                    </a:p>
                  </a:txBody>
                  <a:tcPr marL="50400" marR="50400" marT="67183" marB="671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Addictions Unit, Psychiatry Department, Neurosciences Institute, Hospital Clinic, University of Barcelona; IDIBAPS; Vice President of INEBRIA </a:t>
                      </a:r>
                    </a:p>
                  </a:txBody>
                  <a:tcPr marL="50400" marR="50400" marT="67200" marB="67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6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Grants </a:t>
                      </a:r>
                    </a:p>
                  </a:txBody>
                  <a:tcPr marL="50400" marR="50400" marT="67183" marB="671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FP-7, SANCO, RETICS,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Lundbeck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D&amp;A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Pharma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</a:txBody>
                  <a:tcPr marL="50400" marR="50400" marT="67200" marB="67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6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Honoraria</a:t>
                      </a:r>
                    </a:p>
                  </a:txBody>
                  <a:tcPr marL="50400" marR="50400" marT="67183" marB="671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Lundbeck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D&amp;A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Pharma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Servier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Lilly,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Abbvie</a:t>
                      </a:r>
                      <a:endParaRPr kumimoji="0" lang="en-GB" sz="2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400" marR="50400" marT="67200" marB="67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64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Advisory board/consultant</a:t>
                      </a:r>
                    </a:p>
                  </a:txBody>
                  <a:tcPr marL="50400" marR="50400" marT="67183" marB="671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Lundbeck, D&amp;A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Pharma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GB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Socidrogalcohol</a:t>
                      </a:r>
                      <a:r>
                        <a:rPr kumimoji="0" lang="en-GB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(Alcohol Clinical Guidelines) 2013</a:t>
                      </a:r>
                    </a:p>
                  </a:txBody>
                  <a:tcPr marL="50400" marR="50400" marT="67200" marB="672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5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7763"/>
            <a:ext cx="8675688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10191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solidFill>
                  <a:schemeClr val="tx2"/>
                </a:solidFill>
                <a:cs typeface="Arial" charset="0"/>
              </a:rPr>
              <a:t>Alcohol </a:t>
            </a:r>
            <a:r>
              <a:rPr lang="en-US" sz="4000" dirty="0">
                <a:solidFill>
                  <a:schemeClr val="tx2"/>
                </a:solidFill>
                <a:cs typeface="Arial" charset="0"/>
              </a:rPr>
              <a:t>Measures for Public Health Research </a:t>
            </a:r>
            <a:r>
              <a:rPr lang="en-US" sz="4000" dirty="0" smtClean="0">
                <a:solidFill>
                  <a:schemeClr val="tx2"/>
                </a:solidFill>
                <a:cs typeface="Arial" charset="0"/>
              </a:rPr>
              <a:t>Alliance  2009-2012</a:t>
            </a:r>
            <a:endParaRPr lang="en-US" sz="4000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983912" y="159596"/>
            <a:ext cx="721518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rgbClr val="0070C0"/>
                </a:solidFill>
                <a:latin typeface="Calibri" charset="0"/>
                <a:cs typeface="Arial" charset="0"/>
              </a:rPr>
              <a:t>Who are the AMPHORA partners</a:t>
            </a:r>
          </a:p>
          <a:p>
            <a:endParaRPr lang="en-GB" sz="1400" dirty="0">
              <a:latin typeface="Calibri" charset="0"/>
              <a:cs typeface="Arial" charset="0"/>
            </a:endParaRPr>
          </a:p>
          <a:p>
            <a:r>
              <a:rPr lang="en-GB" sz="2400" dirty="0">
                <a:latin typeface="Calibri" charset="0"/>
                <a:cs typeface="Arial" charset="0"/>
              </a:rPr>
              <a:t>13 European countries </a:t>
            </a:r>
          </a:p>
          <a:p>
            <a:r>
              <a:rPr lang="en-GB" sz="2400" dirty="0">
                <a:latin typeface="Calibri" charset="0"/>
                <a:cs typeface="Arial" charset="0"/>
              </a:rPr>
              <a:t>33 partner organizations </a:t>
            </a:r>
          </a:p>
          <a:p>
            <a:r>
              <a:rPr lang="en-GB" sz="2400" dirty="0">
                <a:latin typeface="Calibri" charset="0"/>
                <a:cs typeface="Arial" charset="0"/>
              </a:rPr>
              <a:t>More than 50 </a:t>
            </a:r>
            <a:r>
              <a:rPr lang="en-GB" sz="2400" dirty="0" smtClean="0">
                <a:latin typeface="Calibri" charset="0"/>
                <a:cs typeface="Arial" charset="0"/>
              </a:rPr>
              <a:t>researchers</a:t>
            </a:r>
            <a:endParaRPr lang="en-GB" sz="2400" dirty="0">
              <a:latin typeface="Calibri" charset="0"/>
              <a:cs typeface="Arial" charset="0"/>
            </a:endParaRPr>
          </a:p>
        </p:txBody>
      </p:sp>
      <p:pic>
        <p:nvPicPr>
          <p:cNvPr id="40965" name="Picture 5" descr="foto grup Amphora_Toni_retal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" y="2290190"/>
            <a:ext cx="91440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0419" y="5410743"/>
            <a:ext cx="868483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buClr>
                <a:srgbClr val="FFA704"/>
              </a:buClr>
            </a:pPr>
            <a:r>
              <a:rPr lang="en-GB" sz="2400" b="1" i="1" dirty="0" smtClean="0">
                <a:solidFill>
                  <a:srgbClr val="31859C"/>
                </a:solidFill>
              </a:rPr>
              <a:t>Our goals:</a:t>
            </a:r>
          </a:p>
          <a:p>
            <a:pPr>
              <a:lnSpc>
                <a:spcPct val="125000"/>
              </a:lnSpc>
              <a:spcBef>
                <a:spcPct val="0"/>
              </a:spcBef>
              <a:buClr>
                <a:srgbClr val="FFA704"/>
              </a:buClr>
            </a:pPr>
            <a:r>
              <a:rPr lang="en-GB" sz="2400" b="1" i="1" dirty="0" smtClean="0">
                <a:solidFill>
                  <a:srgbClr val="31859C"/>
                </a:solidFill>
              </a:rPr>
              <a:t>To </a:t>
            </a:r>
            <a:r>
              <a:rPr lang="en-GB" sz="2400" b="1" i="1" dirty="0">
                <a:solidFill>
                  <a:srgbClr val="31859C"/>
                </a:solidFill>
              </a:rPr>
              <a:t>add European knowledge to alcohol </a:t>
            </a:r>
            <a:r>
              <a:rPr lang="en-GB" sz="2400" b="1" i="1" dirty="0" smtClean="0">
                <a:solidFill>
                  <a:srgbClr val="31859C"/>
                </a:solidFill>
              </a:rPr>
              <a:t>policy</a:t>
            </a:r>
          </a:p>
          <a:p>
            <a:pPr>
              <a:lnSpc>
                <a:spcPct val="125000"/>
              </a:lnSpc>
              <a:spcBef>
                <a:spcPct val="0"/>
              </a:spcBef>
              <a:buClr>
                <a:srgbClr val="FFA704"/>
              </a:buClr>
            </a:pPr>
            <a:r>
              <a:rPr lang="en-GB" sz="2400" b="1" i="1" dirty="0">
                <a:solidFill>
                  <a:srgbClr val="31859C"/>
                </a:solidFill>
              </a:rPr>
              <a:t>T</a:t>
            </a:r>
            <a:r>
              <a:rPr lang="en-GB" sz="2400" b="1" i="1" dirty="0" smtClean="0">
                <a:solidFill>
                  <a:srgbClr val="31859C"/>
                </a:solidFill>
              </a:rPr>
              <a:t>o </a:t>
            </a:r>
            <a:r>
              <a:rPr lang="en-GB" sz="2400" b="1" i="1" dirty="0">
                <a:solidFill>
                  <a:srgbClr val="31859C"/>
                </a:solidFill>
              </a:rPr>
              <a:t>disseminate this knowledge to those engaged in making policy</a:t>
            </a:r>
          </a:p>
        </p:txBody>
      </p:sp>
    </p:spTree>
    <p:extLst>
      <p:ext uri="{BB962C8B-B14F-4D97-AF65-F5344CB8AC3E}">
        <p14:creationId xmlns:p14="http://schemas.microsoft.com/office/powerpoint/2010/main" val="11727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06" y="357390"/>
            <a:ext cx="6126163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98006" y="48034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Berzelius Symposium 84</a:t>
            </a:r>
            <a:endParaRPr lang="es-ES_tradnl" dirty="0"/>
          </a:p>
          <a:p>
            <a:r>
              <a:rPr lang="en-GB" b="1" dirty="0"/>
              <a:t>European Debate on Evidence-based Alcohol Policy</a:t>
            </a:r>
            <a:endParaRPr lang="es-ES_tradnl" b="1" dirty="0"/>
          </a:p>
          <a:p>
            <a:r>
              <a:rPr lang="en-GB" dirty="0"/>
              <a:t>Fifth European Alcohol Policy Conference </a:t>
            </a:r>
            <a:endParaRPr lang="es-ES_tradnl" dirty="0"/>
          </a:p>
          <a:p>
            <a:r>
              <a:rPr lang="en-GB" b="1" dirty="0"/>
              <a:t>18 – 19 October 2012 in Stockholm - Sweden</a:t>
            </a:r>
            <a:endParaRPr lang="es-ES_tradnl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88688"/>
              </p:ext>
            </p:extLst>
          </p:nvPr>
        </p:nvGraphicFramePr>
        <p:xfrm>
          <a:off x="7994188" y="357390"/>
          <a:ext cx="6858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Imagen" r:id="rId4" imgW="1526760" imgH="1032840" progId="Word.Picture.8">
                  <p:embed/>
                </p:oleObj>
              </mc:Choice>
              <mc:Fallback>
                <p:oleObj name="Imagen" r:id="rId4" imgW="1526760" imgH="1032840" progId="Word.Picture.8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188" y="357390"/>
                        <a:ext cx="685800" cy="4619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 descr="AMPHORA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75" y="4682999"/>
            <a:ext cx="13954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uec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19" y="5776723"/>
            <a:ext cx="24765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88" y="108944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2-10-18 a la(s) 22.4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331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6033316"/>
            <a:ext cx="9144000" cy="805802"/>
          </a:xfrm>
          <a:prstGeom prst="rect">
            <a:avLst/>
          </a:prstGeom>
          <a:solidFill>
            <a:srgbClr val="F3E8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31859C"/>
                </a:solidFill>
              </a:rPr>
              <a:t>www.amphoraproject.net</a:t>
            </a:r>
            <a:endParaRPr lang="es-ES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2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70347"/>
              </p:ext>
            </p:extLst>
          </p:nvPr>
        </p:nvGraphicFramePr>
        <p:xfrm>
          <a:off x="977682" y="1455193"/>
          <a:ext cx="8032750" cy="4664079"/>
        </p:xfrm>
        <a:graphic>
          <a:graphicData uri="http://schemas.openxmlformats.org/drawingml/2006/table">
            <a:tbl>
              <a:tblPr/>
              <a:tblGrid>
                <a:gridCol w="8032750"/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WP1 Coordination and Related Issues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WP2 Epidemiology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WP3 Culture and Alcohol Policy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WP4 Alcohol Marketing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WP5 Availability of Alcohol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WP6 Early Identification and Management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WP7 Drinking Environments and Harm Reduction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WP8 Infrastructures for Alcohol Policy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WP9 </a:t>
                      </a: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From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Science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Policy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-171450"/>
            <a:ext cx="7772400" cy="1739900"/>
          </a:xfrm>
        </p:spPr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  <a:latin typeface="Calibri" charset="0"/>
                <a:cs typeface="Arial" charset="0"/>
              </a:rPr>
              <a:t>AMPHORA </a:t>
            </a:r>
            <a:r>
              <a:rPr lang="en-GB" sz="5400" b="1" dirty="0" smtClean="0">
                <a:solidFill>
                  <a:srgbClr val="0070C0"/>
                </a:solidFill>
                <a:latin typeface="Calibri" charset="0"/>
                <a:cs typeface="Arial" charset="0"/>
              </a:rPr>
              <a:t>project</a:t>
            </a:r>
            <a:endParaRPr lang="en-GB" sz="5400" b="1" dirty="0">
              <a:solidFill>
                <a:srgbClr val="AC0029"/>
              </a:solidFill>
              <a:latin typeface="Times New Roman" charset="0"/>
            </a:endParaRP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477619" y="2099422"/>
            <a:ext cx="468313" cy="360363"/>
          </a:xfrm>
          <a:prstGeom prst="star5">
            <a:avLst/>
          </a:prstGeom>
          <a:solidFill>
            <a:srgbClr val="AC002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77619" y="4119018"/>
            <a:ext cx="468313" cy="360362"/>
          </a:xfrm>
          <a:prstGeom prst="star5">
            <a:avLst/>
          </a:prstGeom>
          <a:solidFill>
            <a:srgbClr val="AC002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5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84" y="259159"/>
            <a:ext cx="4559084" cy="6391513"/>
          </a:xfrm>
          <a:prstGeom prst="rect">
            <a:avLst/>
          </a:prstGeom>
          <a:ln>
            <a:solidFill>
              <a:srgbClr val="4F81BD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" name="CuadroTexto 1"/>
          <p:cNvSpPr txBox="1"/>
          <p:nvPr/>
        </p:nvSpPr>
        <p:spPr>
          <a:xfrm>
            <a:off x="5416746" y="2332372"/>
            <a:ext cx="34599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E-</a:t>
            </a:r>
            <a:r>
              <a:rPr lang="es-ES" sz="3600" b="1" dirty="0" err="1" smtClean="0"/>
              <a:t>book</a:t>
            </a:r>
            <a:endParaRPr lang="es-ES" sz="3600" b="1" dirty="0" smtClean="0"/>
          </a:p>
          <a:p>
            <a:endParaRPr lang="es-ES" sz="2800" dirty="0" smtClean="0"/>
          </a:p>
          <a:p>
            <a:r>
              <a:rPr lang="es-ES" sz="2800" dirty="0" err="1" smtClean="0"/>
              <a:t>Second</a:t>
            </a:r>
            <a:r>
              <a:rPr lang="es-ES" sz="2800" dirty="0" smtClean="0"/>
              <a:t> </a:t>
            </a:r>
            <a:r>
              <a:rPr lang="es-ES" sz="2800" dirty="0" err="1" smtClean="0"/>
              <a:t>edition</a:t>
            </a:r>
            <a:r>
              <a:rPr lang="es-ES" sz="2800" dirty="0" smtClean="0"/>
              <a:t> </a:t>
            </a:r>
            <a:r>
              <a:rPr lang="es-ES" sz="2800" dirty="0" err="1" smtClean="0"/>
              <a:t>available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web</a:t>
            </a:r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67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CE3F17"/>
    </a:dk2>
    <a:lt2>
      <a:srgbClr val="AD2110"/>
    </a:lt2>
    <a:accent1>
      <a:srgbClr val="DD795A"/>
    </a:accent1>
    <a:accent2>
      <a:srgbClr val="A5A07B"/>
    </a:accent2>
    <a:accent3>
      <a:srgbClr val="FFFFFF"/>
    </a:accent3>
    <a:accent4>
      <a:srgbClr val="000000"/>
    </a:accent4>
    <a:accent5>
      <a:srgbClr val="EBBEB5"/>
    </a:accent5>
    <a:accent6>
      <a:srgbClr val="95916F"/>
    </a:accent6>
    <a:hlink>
      <a:srgbClr val="808080"/>
    </a:hlink>
    <a:folHlink>
      <a:srgbClr val="B3B3B3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undbeck symposium 2012">
    <a:dk1>
      <a:srgbClr val="000000"/>
    </a:dk1>
    <a:lt1>
      <a:srgbClr val="FFFFFF"/>
    </a:lt1>
    <a:dk2>
      <a:srgbClr val="CA411D"/>
    </a:dk2>
    <a:lt2>
      <a:srgbClr val="252D65"/>
    </a:lt2>
    <a:accent1>
      <a:srgbClr val="EF9C00"/>
    </a:accent1>
    <a:accent2>
      <a:srgbClr val="64ABAF"/>
    </a:accent2>
    <a:accent3>
      <a:srgbClr val="252D65"/>
    </a:accent3>
    <a:accent4>
      <a:srgbClr val="A5A07B"/>
    </a:accent4>
    <a:accent5>
      <a:srgbClr val="CA411D"/>
    </a:accent5>
    <a:accent6>
      <a:srgbClr val="00BABA"/>
    </a:accent6>
    <a:hlink>
      <a:srgbClr val="808080"/>
    </a:hlink>
    <a:folHlink>
      <a:srgbClr val="B3B3B3"/>
    </a:folHlink>
  </a:clrScheme>
  <a:fontScheme name="Lundbeck symposium 2012">
    <a:majorFont>
      <a:latin typeface="Arial"/>
      <a:ea typeface=""/>
      <a:cs typeface="Arial"/>
    </a:majorFont>
    <a:minorFont>
      <a:latin typeface="Arial"/>
      <a:ea typeface="ヒラギノ角ゴ Pro W3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undbeck symposium 2012">
    <a:dk1>
      <a:srgbClr val="000000"/>
    </a:dk1>
    <a:lt1>
      <a:srgbClr val="FFFFFF"/>
    </a:lt1>
    <a:dk2>
      <a:srgbClr val="CA411D"/>
    </a:dk2>
    <a:lt2>
      <a:srgbClr val="252D65"/>
    </a:lt2>
    <a:accent1>
      <a:srgbClr val="EF9C00"/>
    </a:accent1>
    <a:accent2>
      <a:srgbClr val="64ABAF"/>
    </a:accent2>
    <a:accent3>
      <a:srgbClr val="252D65"/>
    </a:accent3>
    <a:accent4>
      <a:srgbClr val="A5A07B"/>
    </a:accent4>
    <a:accent5>
      <a:srgbClr val="CA411D"/>
    </a:accent5>
    <a:accent6>
      <a:srgbClr val="00BABA"/>
    </a:accent6>
    <a:hlink>
      <a:srgbClr val="808080"/>
    </a:hlink>
    <a:folHlink>
      <a:srgbClr val="B3B3B3"/>
    </a:folHlink>
  </a:clrScheme>
  <a:fontScheme name="Lundbeck symposium 2012">
    <a:majorFont>
      <a:latin typeface="Arial"/>
      <a:ea typeface=""/>
      <a:cs typeface="Arial"/>
    </a:majorFont>
    <a:minorFont>
      <a:latin typeface="Arial"/>
      <a:ea typeface="ヒラギノ角ゴ Pro W3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1513</Words>
  <Application>Microsoft Office PowerPoint</Application>
  <PresentationFormat>On-screen Show (4:3)</PresentationFormat>
  <Paragraphs>197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Tema de Office</vt:lpstr>
      <vt:lpstr>Imagen</vt:lpstr>
      <vt:lpstr>Hoja de cálculo</vt:lpstr>
      <vt:lpstr>Gráfico</vt:lpstr>
      <vt:lpstr>PowerPoint Presentation</vt:lpstr>
      <vt:lpstr>Conflicts of interest  J. Rehm</vt:lpstr>
      <vt:lpstr>Conflicts of interest T. Gual</vt:lpstr>
      <vt:lpstr>PowerPoint Presentation</vt:lpstr>
      <vt:lpstr>PowerPoint Presentation</vt:lpstr>
      <vt:lpstr>PowerPoint Presentation</vt:lpstr>
      <vt:lpstr>PowerPoint Presentation</vt:lpstr>
      <vt:lpstr>AMPHORA project</vt:lpstr>
      <vt:lpstr>PowerPoint Presentation</vt:lpstr>
      <vt:lpstr>CHAPTER 2: WHAT ALCOHOL CAN DO TO EUROPEAN SOCIETIES Jürgen Rehm, Gerrit Gmel, Maximilien X. Rehm, Emanuele Scafato, Kevin D. Shield</vt:lpstr>
      <vt:lpstr>Alcohol-attributable mortality (2004)</vt:lpstr>
      <vt:lpstr>The role of heavy drinking and AD</vt:lpstr>
      <vt:lpstr>Alcohol dependence incurs an enormous financial burden on society</vt:lpstr>
      <vt:lpstr>CHAPTER 9. ALCOHOL INTERVENTIONS AND TREATMENTS IN EUROPE</vt:lpstr>
      <vt:lpstr>CHAPTER 9. ALCOHOL INTERVENTIONS AND TREATMENTS IN EUROPE</vt:lpstr>
      <vt:lpstr>Descriptive study of alcohol intervention systems in six European countries </vt:lpstr>
      <vt:lpstr>Problems found</vt:lpstr>
      <vt:lpstr>Implementation of Screening and Brief Interventions at the practitioner level</vt:lpstr>
      <vt:lpstr>Sample demographics and patients seen and screened positive for AUD per week </vt:lpstr>
      <vt:lpstr>Are GPs familiar with standardized alcohol screening tools? </vt:lpstr>
      <vt:lpstr>Are GPs familiar with brief interventions </vt:lpstr>
      <vt:lpstr>The gap between need for and access to treatment for alcohol dependence.</vt:lpstr>
      <vt:lpstr>PowerPoint Presentation</vt:lpstr>
      <vt:lpstr>Part 3: What would happen if people received more treatment?</vt:lpstr>
      <vt:lpstr>Simulations: what burden could be prevented by increasing treatment rates?</vt:lpstr>
      <vt:lpstr>Number of deaths avoided over one year in men by treatment for AD in the EU in 2004 by five different treatment modalities (up to 13% of all alcohol-attributable deaths)</vt:lpstr>
      <vt:lpstr>Number of deaths avoided over one year in women by treatment for AD in the EU in 2004 by five different treatment modalities (up to 9% of all alcohol-attributable deaths)</vt:lpstr>
      <vt:lpstr>Why is alcohol dependence treatment successful?</vt:lpstr>
      <vt:lpstr>In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 GUAL</dc:creator>
  <cp:lastModifiedBy>Jean</cp:lastModifiedBy>
  <cp:revision>95</cp:revision>
  <dcterms:created xsi:type="dcterms:W3CDTF">2012-10-14T10:05:38Z</dcterms:created>
  <dcterms:modified xsi:type="dcterms:W3CDTF">2014-10-26T16:29:50Z</dcterms:modified>
</cp:coreProperties>
</file>