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tags/tag14.xml" ContentType="application/vnd.openxmlformats-officedocument.presentationml.tags+xml"/>
  <Override PartName="/ppt/tags/tag1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21"/>
  </p:handoutMasterIdLst>
  <p:sldIdLst>
    <p:sldId id="256" r:id="rId2"/>
    <p:sldId id="257" r:id="rId3"/>
    <p:sldId id="258" r:id="rId4"/>
    <p:sldId id="260" r:id="rId5"/>
    <p:sldId id="281" r:id="rId6"/>
    <p:sldId id="280" r:id="rId7"/>
    <p:sldId id="267" r:id="rId8"/>
    <p:sldId id="292" r:id="rId9"/>
    <p:sldId id="282" r:id="rId10"/>
    <p:sldId id="287" r:id="rId11"/>
    <p:sldId id="294" r:id="rId12"/>
    <p:sldId id="296" r:id="rId13"/>
    <p:sldId id="288" r:id="rId14"/>
    <p:sldId id="298" r:id="rId15"/>
    <p:sldId id="273" r:id="rId16"/>
    <p:sldId id="286" r:id="rId17"/>
    <p:sldId id="285" r:id="rId18"/>
    <p:sldId id="278" r:id="rId19"/>
    <p:sldId id="266" r:id="rId20"/>
  </p:sldIdLst>
  <p:sldSz cx="9144000" cy="6858000" type="screen4x3"/>
  <p:notesSz cx="6881813" cy="10015538"/>
  <p:custDataLst>
    <p:tags r:id="rId22"/>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ymarie" initials="" lastIdx="1" clrIdx="0"/>
  <p:cmAuthor id="1" name="jack" initials="j"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86" d="100"/>
          <a:sy n="86" d="100"/>
        </p:scale>
        <p:origin x="-72" y="24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2-11-06T11:03:00.680" idx="2">
    <p:pos x="10" y="10"/>
    <p:text>la gen te no necesariamente sabe que son AA, NA and CA - yo ni se que es CA - cocaina? cannabis, cafeina? ciclismo? hahah</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500063"/>
          </a:xfrm>
          <a:prstGeom prst="rect">
            <a:avLst/>
          </a:prstGeom>
        </p:spPr>
        <p:txBody>
          <a:bodyPr vert="horz" lIns="96551" tIns="48276" rIns="96551" bIns="48276" rtlCol="0"/>
          <a:lstStyle>
            <a:lvl1pPr algn="l" fontAlgn="auto">
              <a:spcBef>
                <a:spcPts val="0"/>
              </a:spcBef>
              <a:spcAft>
                <a:spcPts val="0"/>
              </a:spcAft>
              <a:defRPr sz="1300">
                <a:latin typeface="+mn-lt"/>
              </a:defRPr>
            </a:lvl1pPr>
          </a:lstStyle>
          <a:p>
            <a:pPr>
              <a:defRPr/>
            </a:pPr>
            <a:endParaRPr lang="en-GB"/>
          </a:p>
        </p:txBody>
      </p:sp>
      <p:sp>
        <p:nvSpPr>
          <p:cNvPr id="3" name="Date Placeholder 2"/>
          <p:cNvSpPr>
            <a:spLocks noGrp="1"/>
          </p:cNvSpPr>
          <p:nvPr>
            <p:ph type="dt" sz="quarter" idx="1"/>
          </p:nvPr>
        </p:nvSpPr>
        <p:spPr>
          <a:xfrm>
            <a:off x="3897313" y="0"/>
            <a:ext cx="2982912" cy="500063"/>
          </a:xfrm>
          <a:prstGeom prst="rect">
            <a:avLst/>
          </a:prstGeom>
        </p:spPr>
        <p:txBody>
          <a:bodyPr vert="horz" lIns="96551" tIns="48276" rIns="96551" bIns="48276" rtlCol="0"/>
          <a:lstStyle>
            <a:lvl1pPr algn="r" fontAlgn="auto">
              <a:spcBef>
                <a:spcPts val="0"/>
              </a:spcBef>
              <a:spcAft>
                <a:spcPts val="0"/>
              </a:spcAft>
              <a:defRPr sz="1300" smtClean="0">
                <a:latin typeface="+mn-lt"/>
              </a:defRPr>
            </a:lvl1pPr>
          </a:lstStyle>
          <a:p>
            <a:pPr>
              <a:defRPr/>
            </a:pPr>
            <a:fld id="{1EA88C40-B0A1-41D3-AAA1-AC1F72C8B601}" type="datetimeFigureOut">
              <a:rPr lang="en-GB"/>
              <a:pPr>
                <a:defRPr/>
              </a:pPr>
              <a:t>09/11/2012</a:t>
            </a:fld>
            <a:endParaRPr lang="en-GB"/>
          </a:p>
        </p:txBody>
      </p:sp>
      <p:sp>
        <p:nvSpPr>
          <p:cNvPr id="4" name="Footer Placeholder 3"/>
          <p:cNvSpPr>
            <a:spLocks noGrp="1"/>
          </p:cNvSpPr>
          <p:nvPr>
            <p:ph type="ftr" sz="quarter" idx="2"/>
          </p:nvPr>
        </p:nvSpPr>
        <p:spPr>
          <a:xfrm>
            <a:off x="0" y="9512300"/>
            <a:ext cx="2982913" cy="501650"/>
          </a:xfrm>
          <a:prstGeom prst="rect">
            <a:avLst/>
          </a:prstGeom>
        </p:spPr>
        <p:txBody>
          <a:bodyPr vert="horz" lIns="96551" tIns="48276" rIns="96551" bIns="48276" rtlCol="0" anchor="b"/>
          <a:lstStyle>
            <a:lvl1pPr algn="l" fontAlgn="auto">
              <a:spcBef>
                <a:spcPts val="0"/>
              </a:spcBef>
              <a:spcAft>
                <a:spcPts val="0"/>
              </a:spcAft>
              <a:defRPr sz="1300">
                <a:latin typeface="+mn-lt"/>
              </a:defRPr>
            </a:lvl1pPr>
          </a:lstStyle>
          <a:p>
            <a:pPr>
              <a:defRPr/>
            </a:pPr>
            <a:endParaRPr lang="en-GB"/>
          </a:p>
        </p:txBody>
      </p:sp>
      <p:sp>
        <p:nvSpPr>
          <p:cNvPr id="5" name="Slide Number Placeholder 4"/>
          <p:cNvSpPr>
            <a:spLocks noGrp="1"/>
          </p:cNvSpPr>
          <p:nvPr>
            <p:ph type="sldNum" sz="quarter" idx="3"/>
          </p:nvPr>
        </p:nvSpPr>
        <p:spPr>
          <a:xfrm>
            <a:off x="3897313" y="9512300"/>
            <a:ext cx="2982912" cy="501650"/>
          </a:xfrm>
          <a:prstGeom prst="rect">
            <a:avLst/>
          </a:prstGeom>
        </p:spPr>
        <p:txBody>
          <a:bodyPr vert="horz" lIns="96551" tIns="48276" rIns="96551" bIns="48276" rtlCol="0" anchor="b"/>
          <a:lstStyle>
            <a:lvl1pPr algn="r" fontAlgn="auto">
              <a:spcBef>
                <a:spcPts val="0"/>
              </a:spcBef>
              <a:spcAft>
                <a:spcPts val="0"/>
              </a:spcAft>
              <a:defRPr sz="1300" smtClean="0">
                <a:latin typeface="+mn-lt"/>
              </a:defRPr>
            </a:lvl1pPr>
          </a:lstStyle>
          <a:p>
            <a:pPr>
              <a:defRPr/>
            </a:pPr>
            <a:fld id="{52972D6E-0D4A-448B-B111-7B28C0BD945C}"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F3CD107D-11F8-4FC1-9B0E-DA731A790696}" type="datetimeFigureOut">
              <a:rPr lang="en-GB"/>
              <a:pPr>
                <a:defRPr/>
              </a:pPr>
              <a:t>09/11/2012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631A2A1-CB70-46A3-AAB2-CEFF366EAD10}"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D8ABD34-769D-4675-88AB-5F7B5D13B9CC}" type="datetimeFigureOut">
              <a:rPr lang="en-GB"/>
              <a:pPr>
                <a:defRPr/>
              </a:pPr>
              <a:t>09/11/2012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389BAC6-B83B-4923-B4B7-4F234005DE4E}"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03E852E-98A6-4481-A66D-DD4F5A37B2A3}" type="datetimeFigureOut">
              <a:rPr lang="en-GB"/>
              <a:pPr>
                <a:defRPr/>
              </a:pPr>
              <a:t>09/11/2012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11E9BFC-77A3-4E0F-B1F5-0C774BAACA6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A9C9F6D-4231-4C96-BBD3-E696A5A568D0}" type="datetimeFigureOut">
              <a:rPr lang="en-GB"/>
              <a:pPr>
                <a:defRPr/>
              </a:pPr>
              <a:t>09/11/2012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3B1509C-59F1-431C-93C1-A6A3EE23C864}"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29BC225-4FAD-4041-9322-9E6BF7FBFD3E}" type="datetimeFigureOut">
              <a:rPr lang="en-GB"/>
              <a:pPr>
                <a:defRPr/>
              </a:pPr>
              <a:t>09/11/2012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4808917-94FA-492B-AF0D-B6C4EF394D81}"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D34C1630-87D7-46D2-9F46-957671C57AAD}" type="datetimeFigureOut">
              <a:rPr lang="en-GB"/>
              <a:pPr>
                <a:defRPr/>
              </a:pPr>
              <a:t>09/11/2012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909994E-4293-4DA2-B87E-130760AAB00E}"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B10847D3-B858-4C4B-8743-228E875CB03E}" type="datetimeFigureOut">
              <a:rPr lang="en-GB"/>
              <a:pPr>
                <a:defRPr/>
              </a:pPr>
              <a:t>09/11/2012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A695B78A-A032-4E9B-840F-220603679CE2}"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AEE79BD-42EA-4855-BD4D-FC4BC70FCB44}" type="datetimeFigureOut">
              <a:rPr lang="en-GB"/>
              <a:pPr>
                <a:defRPr/>
              </a:pPr>
              <a:t>09/11/2012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963D15FC-D6E9-4B92-A272-3C55C2ABE7F8}"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4D3C12-0318-47E3-956F-890C17C6CBED}" type="datetimeFigureOut">
              <a:rPr lang="en-GB"/>
              <a:pPr>
                <a:defRPr/>
              </a:pPr>
              <a:t>09/11/2012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7BF06D23-EBA3-4734-95F4-3E31B69757DB}"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BDF647D-6CD8-4352-918E-BC2E10B72990}" type="datetimeFigureOut">
              <a:rPr lang="en-GB"/>
              <a:pPr>
                <a:defRPr/>
              </a:pPr>
              <a:t>09/11/2012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76A5F1D-AF81-4527-B886-AFB3A8841EE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8D92DEA-8D10-4EB6-9AFB-B4E7148F660B}" type="datetimeFigureOut">
              <a:rPr lang="en-GB"/>
              <a:pPr>
                <a:defRPr/>
              </a:pPr>
              <a:t>09/11/2012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7D49345-DF1F-43B8-BB47-C6C7B3BA855D}"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6B0FBF63-6D99-4C20-9260-D4DB1839C8CA}" type="datetimeFigureOut">
              <a:rPr lang="en-GB"/>
              <a:pPr>
                <a:defRPr/>
              </a:pPr>
              <a:t>09/11/2012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B442A08-654B-410E-8AF6-5444ECD3E36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31" r:id="rId1"/>
    <p:sldLayoutId id="2147483730" r:id="rId2"/>
    <p:sldLayoutId id="2147483729" r:id="rId3"/>
    <p:sldLayoutId id="2147483728" r:id="rId4"/>
    <p:sldLayoutId id="2147483727" r:id="rId5"/>
    <p:sldLayoutId id="2147483726" r:id="rId6"/>
    <p:sldLayoutId id="2147483725" r:id="rId7"/>
    <p:sldLayoutId id="2147483724" r:id="rId8"/>
    <p:sldLayoutId id="2147483723" r:id="rId9"/>
    <p:sldLayoutId id="2147483722" r:id="rId10"/>
    <p:sldLayoutId id="214748372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4067175" y="404813"/>
            <a:ext cx="4392613" cy="4032250"/>
          </a:xfrm>
        </p:spPr>
        <p:txBody>
          <a:bodyPr/>
          <a:lstStyle/>
          <a:p>
            <a:r>
              <a:rPr lang="en-GB" sz="4000" b="1" smtClean="0">
                <a:latin typeface="Corbel" pitchFamily="34" charset="0"/>
              </a:rPr>
              <a:t>Time and Change: </a:t>
            </a:r>
            <a:br>
              <a:rPr lang="en-GB" sz="4000" b="1" smtClean="0">
                <a:latin typeface="Corbel" pitchFamily="34" charset="0"/>
              </a:rPr>
            </a:br>
            <a:r>
              <a:rPr lang="en-GB" sz="4000" b="1" smtClean="0">
                <a:latin typeface="Corbel" pitchFamily="34" charset="0"/>
              </a:rPr>
              <a:t>A Developmental Model of Young Men’s Recovery </a:t>
            </a:r>
          </a:p>
        </p:txBody>
      </p:sp>
      <p:sp>
        <p:nvSpPr>
          <p:cNvPr id="3" name="Subtitle 2"/>
          <p:cNvSpPr>
            <a:spLocks noGrp="1"/>
          </p:cNvSpPr>
          <p:nvPr>
            <p:ph type="subTitle" idx="1"/>
          </p:nvPr>
        </p:nvSpPr>
        <p:spPr>
          <a:xfrm>
            <a:off x="1979613" y="5229225"/>
            <a:ext cx="6264275" cy="936625"/>
          </a:xfrm>
        </p:spPr>
        <p:txBody>
          <a:bodyPr rtlCol="0">
            <a:normAutofit fontScale="77500" lnSpcReduction="20000"/>
          </a:bodyPr>
          <a:lstStyle/>
          <a:p>
            <a:pPr fontAlgn="auto">
              <a:spcAft>
                <a:spcPts val="0"/>
              </a:spcAft>
              <a:buFont typeface="Arial" pitchFamily="34" charset="0"/>
              <a:buNone/>
              <a:defRPr/>
            </a:pPr>
            <a:r>
              <a:rPr lang="en-GB" sz="2400" dirty="0" smtClean="0">
                <a:solidFill>
                  <a:schemeClr val="accent2">
                    <a:lumMod val="50000"/>
                  </a:schemeClr>
                </a:solidFill>
              </a:rPr>
              <a:t>Lymarie Rodriguez</a:t>
            </a:r>
          </a:p>
          <a:p>
            <a:pPr fontAlgn="auto">
              <a:spcAft>
                <a:spcPts val="0"/>
              </a:spcAft>
              <a:buFont typeface="Arial" pitchFamily="34" charset="0"/>
              <a:buNone/>
              <a:defRPr/>
            </a:pPr>
            <a:r>
              <a:rPr lang="en-GB" sz="2400" dirty="0" smtClean="0">
                <a:solidFill>
                  <a:schemeClr val="accent2">
                    <a:lumMod val="50000"/>
                  </a:schemeClr>
                </a:solidFill>
              </a:rPr>
              <a:t>Department of Psychological Sciences</a:t>
            </a:r>
          </a:p>
          <a:p>
            <a:pPr fontAlgn="auto">
              <a:spcAft>
                <a:spcPts val="0"/>
              </a:spcAft>
              <a:buFont typeface="Arial" pitchFamily="34" charset="0"/>
              <a:buNone/>
              <a:defRPr/>
            </a:pPr>
            <a:r>
              <a:rPr lang="en-GB" sz="2400" dirty="0" smtClean="0">
                <a:solidFill>
                  <a:schemeClr val="accent2">
                    <a:lumMod val="50000"/>
                  </a:schemeClr>
                </a:solidFill>
              </a:rPr>
              <a:t>Birkbeck University of London</a:t>
            </a:r>
            <a:endParaRPr lang="en-GB" sz="2400" dirty="0">
              <a:solidFill>
                <a:schemeClr val="accent2">
                  <a:lumMod val="50000"/>
                </a:schemeClr>
              </a:solidFill>
            </a:endParaRPr>
          </a:p>
        </p:txBody>
      </p:sp>
      <p:pic>
        <p:nvPicPr>
          <p:cNvPr id="14339" name="Picture 2"/>
          <p:cNvPicPr>
            <a:picLocks noChangeAspect="1" noChangeArrowheads="1"/>
          </p:cNvPicPr>
          <p:nvPr/>
        </p:nvPicPr>
        <p:blipFill>
          <a:blip r:embed="rId3"/>
          <a:srcRect/>
          <a:stretch>
            <a:fillRect/>
          </a:stretch>
        </p:blipFill>
        <p:spPr bwMode="auto">
          <a:xfrm>
            <a:off x="755650" y="404813"/>
            <a:ext cx="3168650" cy="4608512"/>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algn="l"/>
            <a:r>
              <a:rPr lang="en-GB" smtClean="0">
                <a:solidFill>
                  <a:srgbClr val="953735"/>
                </a:solidFill>
              </a:rPr>
              <a:t>Middle recovery</a:t>
            </a:r>
            <a:endParaRPr lang="en-GB" smtClean="0"/>
          </a:p>
        </p:txBody>
      </p:sp>
      <p:sp>
        <p:nvSpPr>
          <p:cNvPr id="23554" name="Content Placeholder 2"/>
          <p:cNvSpPr>
            <a:spLocks noGrp="1"/>
          </p:cNvSpPr>
          <p:nvPr>
            <p:ph idx="1"/>
          </p:nvPr>
        </p:nvSpPr>
        <p:spPr>
          <a:xfrm>
            <a:off x="457200" y="1600200"/>
            <a:ext cx="8229600" cy="2549525"/>
          </a:xfrm>
        </p:spPr>
        <p:txBody>
          <a:bodyPr/>
          <a:lstStyle/>
          <a:p>
            <a:pPr marL="0" indent="0">
              <a:buFont typeface="Arial" charset="0"/>
              <a:buNone/>
            </a:pPr>
            <a:r>
              <a:rPr lang="en-GB" sz="1800" b="1" i="1" smtClean="0">
                <a:ea typeface="MS Mincho"/>
                <a:cs typeface="Times New Roman" pitchFamily="18" charset="0"/>
              </a:rPr>
              <a:t>Alcoholic/addict identity</a:t>
            </a:r>
          </a:p>
          <a:p>
            <a:pPr marL="0" indent="0">
              <a:buFont typeface="Arial" charset="0"/>
              <a:buNone/>
            </a:pPr>
            <a:endParaRPr lang="en-GB" sz="1800" smtClean="0">
              <a:ea typeface="MS Mincho"/>
              <a:cs typeface="Times New Roman" pitchFamily="18" charset="0"/>
            </a:endParaRPr>
          </a:p>
          <a:p>
            <a:pPr marL="0" indent="0">
              <a:buFont typeface="Arial" charset="0"/>
              <a:buNone/>
            </a:pPr>
            <a:r>
              <a:rPr lang="en-GB" sz="1800" smtClean="0">
                <a:ea typeface="MS Mincho"/>
                <a:cs typeface="Times New Roman" pitchFamily="18" charset="0"/>
              </a:rPr>
              <a:t>When I’m in meetings you know my name’s James and I’m a recovering alcoholic you know or my name’s James and I’m an addict and I do you know</a:t>
            </a:r>
            <a:r>
              <a:rPr lang="en-GB" sz="1800" b="1" smtClean="0">
                <a:ea typeface="MS Mincho"/>
                <a:cs typeface="Times New Roman" pitchFamily="18" charset="0"/>
              </a:rPr>
              <a:t> </a:t>
            </a:r>
            <a:r>
              <a:rPr lang="en-GB" sz="1800" smtClean="0">
                <a:ea typeface="MS Mincho"/>
                <a:cs typeface="Times New Roman" pitchFamily="18" charset="0"/>
              </a:rPr>
              <a:t>I, I, I erm believe, I believe that I do suffer from the disease of addiction and I notice in lots of aspects of my life especially with food that’s a big issue for me now. </a:t>
            </a:r>
          </a:p>
          <a:p>
            <a:pPr marL="0" indent="0">
              <a:buFont typeface="Arial" charset="0"/>
              <a:buNone/>
            </a:pPr>
            <a:r>
              <a:rPr lang="en-GB" sz="1800" i="1" smtClean="0">
                <a:ea typeface="MS Mincho"/>
                <a:cs typeface="Times New Roman" pitchFamily="18" charset="0"/>
              </a:rPr>
              <a:t>- James</a:t>
            </a:r>
          </a:p>
          <a:p>
            <a:pPr marL="0" indent="0">
              <a:buFont typeface="Arial" charset="0"/>
              <a:buNone/>
            </a:pPr>
            <a:endParaRPr lang="en-GB" sz="1800" i="1" smtClean="0">
              <a:ea typeface="MS Mincho"/>
              <a:cs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l" fontAlgn="auto">
              <a:spcAft>
                <a:spcPts val="0"/>
              </a:spcAft>
              <a:defRPr/>
            </a:pPr>
            <a:r>
              <a:rPr lang="en-GB" dirty="0" smtClean="0">
                <a:solidFill>
                  <a:schemeClr val="accent2">
                    <a:lumMod val="75000"/>
                  </a:schemeClr>
                </a:solidFill>
              </a:rPr>
              <a:t>Middle recovery</a:t>
            </a:r>
            <a:endParaRPr lang="en-GB" dirty="0">
              <a:solidFill>
                <a:schemeClr val="accent2">
                  <a:lumMod val="75000"/>
                </a:schemeClr>
              </a:solidFill>
            </a:endParaRPr>
          </a:p>
        </p:txBody>
      </p:sp>
      <p:sp>
        <p:nvSpPr>
          <p:cNvPr id="24578" name="Content Placeholder 2"/>
          <p:cNvSpPr>
            <a:spLocks noGrp="1"/>
          </p:cNvSpPr>
          <p:nvPr>
            <p:ph idx="1"/>
          </p:nvPr>
        </p:nvSpPr>
        <p:spPr/>
        <p:txBody>
          <a:bodyPr/>
          <a:lstStyle/>
          <a:p>
            <a:pPr marL="0" indent="0">
              <a:buFont typeface="Arial" charset="0"/>
              <a:buNone/>
            </a:pPr>
            <a:r>
              <a:rPr lang="en-GB" sz="2000" b="1" i="1" smtClean="0"/>
              <a:t>Self and others</a:t>
            </a:r>
          </a:p>
          <a:p>
            <a:pPr marL="0" indent="0">
              <a:buFont typeface="Arial" charset="0"/>
              <a:buNone/>
            </a:pPr>
            <a:endParaRPr lang="en-GB" sz="1800" b="1" i="1" smtClean="0"/>
          </a:p>
          <a:p>
            <a:pPr marL="0" indent="0">
              <a:buFont typeface="Arial" charset="0"/>
              <a:buNone/>
            </a:pPr>
            <a:r>
              <a:rPr lang="en-GB" sz="1800" smtClean="0"/>
              <a:t>I want to keep knowing myself and have good relationships. I now really value my relationships. They are the most important thing in my life. </a:t>
            </a:r>
          </a:p>
          <a:p>
            <a:pPr marL="0" indent="0">
              <a:buFont typeface="Arial" charset="0"/>
              <a:buNone/>
            </a:pPr>
            <a:r>
              <a:rPr lang="en-GB" sz="1800" i="1" smtClean="0"/>
              <a:t>- Sean</a:t>
            </a:r>
          </a:p>
          <a:p>
            <a:pPr marL="0" indent="0">
              <a:buFont typeface="Arial" charset="0"/>
              <a:buNone/>
            </a:pPr>
            <a:endParaRPr lang="en-GB" sz="1800" i="1" smtClean="0"/>
          </a:p>
          <a:p>
            <a:pPr marL="0" indent="0">
              <a:buFont typeface="Arial" charset="0"/>
              <a:buNone/>
            </a:pPr>
            <a:r>
              <a:rPr lang="en-GB" sz="1800" smtClean="0"/>
              <a:t>I think all my relationships are sort of changing...I started to reevaluate my relationships with people in a lot of ways and look at the reasons, not necessarily with family but the reasons why I might be friends with such person or why, why I’m feeling, why I’m feeling, how do I do, it’s sort of like I’ve just got a new perspective on things really. </a:t>
            </a:r>
          </a:p>
          <a:p>
            <a:pPr marL="0" indent="0">
              <a:buFont typeface="Arial" charset="0"/>
              <a:buNone/>
            </a:pPr>
            <a:r>
              <a:rPr lang="en-GB" sz="1800" i="1" smtClean="0"/>
              <a:t>- Henry</a:t>
            </a:r>
          </a:p>
          <a:p>
            <a:pPr marL="0" indent="0">
              <a:buFont typeface="Arial" charset="0"/>
              <a:buNone/>
            </a:pPr>
            <a:endParaRPr lang="en-GB" sz="1800" i="1" smtClean="0"/>
          </a:p>
          <a:p>
            <a:pPr marL="0" indent="0">
              <a:buFont typeface="Arial" charset="0"/>
              <a:buNone/>
            </a:pPr>
            <a:endParaRPr lang="en-GB" sz="1800" i="1" smtClean="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algn="l"/>
            <a:r>
              <a:rPr lang="en-GB" smtClean="0">
                <a:solidFill>
                  <a:srgbClr val="953735"/>
                </a:solidFill>
              </a:rPr>
              <a:t>Long-term recovery</a:t>
            </a:r>
            <a:endParaRPr lang="en-GB" smtClean="0"/>
          </a:p>
        </p:txBody>
      </p:sp>
      <p:sp>
        <p:nvSpPr>
          <p:cNvPr id="25602" name="Content Placeholder 2"/>
          <p:cNvSpPr>
            <a:spLocks noGrp="1"/>
          </p:cNvSpPr>
          <p:nvPr>
            <p:ph idx="1"/>
          </p:nvPr>
        </p:nvSpPr>
        <p:spPr/>
        <p:txBody>
          <a:bodyPr/>
          <a:lstStyle/>
          <a:p>
            <a:pPr marL="0" indent="0">
              <a:buFont typeface="Arial" charset="0"/>
              <a:buNone/>
            </a:pPr>
            <a:r>
              <a:rPr lang="en-GB" sz="1800" b="1" i="1" smtClean="0">
                <a:solidFill>
                  <a:srgbClr val="000000"/>
                </a:solidFill>
              </a:rPr>
              <a:t>Towards a balanced self &amp; masculinity</a:t>
            </a:r>
          </a:p>
          <a:p>
            <a:pPr marL="0" indent="0">
              <a:buFont typeface="Arial" charset="0"/>
              <a:buNone/>
            </a:pPr>
            <a:endParaRPr lang="en-GB" sz="1800" i="1" smtClean="0">
              <a:solidFill>
                <a:srgbClr val="000000"/>
              </a:solidFill>
            </a:endParaRPr>
          </a:p>
          <a:p>
            <a:pPr marL="0" indent="0">
              <a:buFont typeface="Arial" charset="0"/>
              <a:buNone/>
            </a:pPr>
            <a:r>
              <a:rPr lang="en-GB" sz="1800" smtClean="0">
                <a:solidFill>
                  <a:srgbClr val="000000"/>
                </a:solidFill>
              </a:rPr>
              <a:t>There’s always the positive side and negative side to things. I believe I had this negative and unhealthy side, which is my addiction. But I also believe there’s a nice part of me, a loving part of me, a caring part of me, a compassionate part of me, understanding part of me, which is all based in love…I’ve learnt to listen to this side rather that just let myself be overpowered by the negative side.  </a:t>
            </a:r>
          </a:p>
          <a:p>
            <a:pPr marL="0" indent="0">
              <a:buFont typeface="Arial" charset="0"/>
              <a:buNone/>
            </a:pPr>
            <a:r>
              <a:rPr lang="en-GB" sz="1800" i="1" smtClean="0">
                <a:solidFill>
                  <a:srgbClr val="000000"/>
                </a:solidFill>
              </a:rPr>
              <a:t>- Sean  </a:t>
            </a:r>
          </a:p>
          <a:p>
            <a:pPr marL="0" indent="0">
              <a:buFont typeface="Arial" charset="0"/>
              <a:buNone/>
            </a:pPr>
            <a:endParaRPr lang="en-GB" sz="1800" i="1" smtClean="0">
              <a:solidFill>
                <a:srgbClr val="000000"/>
              </a:solidFill>
            </a:endParaRPr>
          </a:p>
          <a:p>
            <a:pPr marL="0" indent="0">
              <a:buFont typeface="Arial" charset="0"/>
              <a:buNone/>
            </a:pPr>
            <a:r>
              <a:rPr lang="en-GB" sz="1800" smtClean="0">
                <a:solidFill>
                  <a:srgbClr val="000000"/>
                </a:solidFill>
              </a:rPr>
              <a:t>I believe in being loving and really understand that when someone asks me to help them, it’s a commitment to pass on my experience with love.  </a:t>
            </a:r>
          </a:p>
          <a:p>
            <a:pPr marL="0" indent="0">
              <a:buFont typeface="Arial" charset="0"/>
              <a:buNone/>
            </a:pPr>
            <a:r>
              <a:rPr lang="en-GB" sz="1800" i="1" smtClean="0">
                <a:solidFill>
                  <a:srgbClr val="000000"/>
                </a:solidFill>
              </a:rPr>
              <a:t>- Mark</a:t>
            </a:r>
          </a:p>
          <a:p>
            <a:pPr marL="0" indent="0">
              <a:buFont typeface="Arial" charset="0"/>
              <a:buNone/>
            </a:pPr>
            <a:endParaRPr lang="en-GB" sz="1800" i="1" smtClean="0">
              <a:solidFill>
                <a:srgbClr val="000000"/>
              </a:solidFill>
            </a:endParaRPr>
          </a:p>
          <a:p>
            <a:pPr marL="0" indent="0">
              <a:buFont typeface="Arial" charset="0"/>
              <a:buNone/>
            </a:pPr>
            <a:endParaRPr lang="en-GB" smtClean="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algn="l"/>
            <a:r>
              <a:rPr lang="en-GB" smtClean="0">
                <a:solidFill>
                  <a:srgbClr val="953735"/>
                </a:solidFill>
              </a:rPr>
              <a:t>Long-term recovery</a:t>
            </a:r>
            <a:endParaRPr lang="en-GB" smtClean="0"/>
          </a:p>
        </p:txBody>
      </p:sp>
      <p:sp>
        <p:nvSpPr>
          <p:cNvPr id="26626" name="Content Placeholder 2"/>
          <p:cNvSpPr>
            <a:spLocks noGrp="1"/>
          </p:cNvSpPr>
          <p:nvPr>
            <p:ph idx="1"/>
          </p:nvPr>
        </p:nvSpPr>
        <p:spPr/>
        <p:txBody>
          <a:bodyPr/>
          <a:lstStyle/>
          <a:p>
            <a:pPr marL="0" indent="0">
              <a:buFont typeface="Arial" charset="0"/>
              <a:buNone/>
            </a:pPr>
            <a:r>
              <a:rPr lang="en-GB" sz="1800" b="1" i="1" smtClean="0"/>
              <a:t>Self and identity</a:t>
            </a:r>
          </a:p>
          <a:p>
            <a:pPr marL="0" indent="0">
              <a:buFont typeface="Arial" charset="0"/>
              <a:buNone/>
            </a:pPr>
            <a:endParaRPr lang="en-GB" sz="1800" b="1" i="1" smtClean="0"/>
          </a:p>
          <a:p>
            <a:pPr marL="0" indent="0">
              <a:buFont typeface="Arial" charset="0"/>
              <a:buNone/>
            </a:pPr>
            <a:r>
              <a:rPr lang="en-GB" sz="1800" smtClean="0">
                <a:ea typeface="MS Mincho"/>
                <a:cs typeface="Times New Roman" pitchFamily="18" charset="0"/>
              </a:rPr>
              <a:t>My ‘recovery’ has now become a phrase I am less inclined to use a great deal as it seems to indicate I am or was in some way ill. I feel like a pretty balanced human being these days. I love going to the meetings as I really love the sense of unity and hope. I live my life outside of recovery now, and try to integrate more of the ‘real’ world in my life. </a:t>
            </a:r>
          </a:p>
          <a:p>
            <a:pPr marL="0" indent="0">
              <a:buFont typeface="Arial" charset="0"/>
              <a:buNone/>
            </a:pPr>
            <a:r>
              <a:rPr lang="en-GB" sz="1800" i="1" smtClean="0">
                <a:ea typeface="MS Mincho"/>
                <a:cs typeface="Times New Roman" pitchFamily="18" charset="0"/>
              </a:rPr>
              <a:t>- Mark</a:t>
            </a:r>
          </a:p>
          <a:p>
            <a:pPr marL="0" indent="0">
              <a:buFont typeface="Arial" charset="0"/>
              <a:buNone/>
            </a:pPr>
            <a:endParaRPr lang="en-GB" sz="1800" b="1" i="1" smtClean="0"/>
          </a:p>
          <a:p>
            <a:pPr marL="0" indent="0">
              <a:buFont typeface="Arial" charset="0"/>
              <a:buNone/>
            </a:pPr>
            <a:endParaRPr lang="en-GB" sz="1800" b="1" i="1" smtClean="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l" fontAlgn="auto">
              <a:spcAft>
                <a:spcPts val="0"/>
              </a:spcAft>
              <a:defRPr/>
            </a:pPr>
            <a:r>
              <a:rPr lang="en-GB" dirty="0" smtClean="0">
                <a:solidFill>
                  <a:schemeClr val="accent2">
                    <a:lumMod val="75000"/>
                  </a:schemeClr>
                </a:solidFill>
              </a:rPr>
              <a:t>Long-term recovery</a:t>
            </a:r>
            <a:endParaRPr lang="en-GB" dirty="0">
              <a:solidFill>
                <a:schemeClr val="accent2">
                  <a:lumMod val="75000"/>
                </a:schemeClr>
              </a:solidFill>
            </a:endParaRPr>
          </a:p>
        </p:txBody>
      </p:sp>
      <p:sp>
        <p:nvSpPr>
          <p:cNvPr id="27650" name="Content Placeholder 2"/>
          <p:cNvSpPr>
            <a:spLocks noGrp="1"/>
          </p:cNvSpPr>
          <p:nvPr>
            <p:ph idx="1"/>
          </p:nvPr>
        </p:nvSpPr>
        <p:spPr/>
        <p:txBody>
          <a:bodyPr/>
          <a:lstStyle/>
          <a:p>
            <a:pPr marL="0" indent="0">
              <a:buFont typeface="Arial" charset="0"/>
              <a:buNone/>
            </a:pPr>
            <a:r>
              <a:rPr lang="en-GB" sz="2000" b="1" i="1" smtClean="0">
                <a:solidFill>
                  <a:srgbClr val="000000"/>
                </a:solidFill>
              </a:rPr>
              <a:t>Becoming</a:t>
            </a:r>
          </a:p>
          <a:p>
            <a:pPr marL="0" indent="0">
              <a:buFont typeface="Arial" charset="0"/>
              <a:buNone/>
            </a:pPr>
            <a:endParaRPr lang="en-GB" sz="1800" smtClean="0">
              <a:solidFill>
                <a:srgbClr val="000000"/>
              </a:solidFill>
            </a:endParaRPr>
          </a:p>
          <a:p>
            <a:pPr marL="0" indent="0">
              <a:buFont typeface="Arial" charset="0"/>
              <a:buNone/>
            </a:pPr>
            <a:r>
              <a:rPr lang="en-GB" sz="1800" smtClean="0">
                <a:solidFill>
                  <a:srgbClr val="000000"/>
                </a:solidFill>
              </a:rPr>
              <a:t>I would like to see myself as useful to others…would like to learn to be more free from fear and to learn to love more. I would like to live in the country (near the sea) and garden more. I would like to cook more.  </a:t>
            </a:r>
          </a:p>
          <a:p>
            <a:pPr marL="0" indent="0">
              <a:buFont typeface="Arial" charset="0"/>
              <a:buNone/>
            </a:pPr>
            <a:r>
              <a:rPr lang="en-GB" sz="1800" i="1" smtClean="0">
                <a:solidFill>
                  <a:srgbClr val="000000"/>
                </a:solidFill>
              </a:rPr>
              <a:t>- Danny</a:t>
            </a:r>
          </a:p>
          <a:p>
            <a:pPr marL="0" indent="0">
              <a:buFont typeface="Arial" charset="0"/>
              <a:buNone/>
            </a:pPr>
            <a:endParaRPr lang="en-GB" sz="1800" smtClean="0">
              <a:solidFill>
                <a:srgbClr val="000000"/>
              </a:solidFill>
            </a:endParaRPr>
          </a:p>
          <a:p>
            <a:pPr marL="0" indent="0">
              <a:buFont typeface="Arial" charset="0"/>
              <a:buNone/>
            </a:pPr>
            <a:endParaRPr lang="en-GB" sz="1800" smtClean="0">
              <a:solidFill>
                <a:srgbClr val="000000"/>
              </a:solidFill>
            </a:endParaRPr>
          </a:p>
          <a:p>
            <a:pPr marL="0" indent="0">
              <a:buFont typeface="Arial" charset="0"/>
              <a:buNone/>
            </a:pPr>
            <a:r>
              <a:rPr lang="en-GB" sz="1800" smtClean="0">
                <a:solidFill>
                  <a:srgbClr val="000000"/>
                </a:solidFill>
              </a:rPr>
              <a:t>I want to develop spiritually as well I want to lay a portion of each day aside to focus on that because I do feel better when I take the time out to think you know, to think and try to give more importance to that. </a:t>
            </a:r>
          </a:p>
          <a:p>
            <a:pPr marL="0" indent="0">
              <a:buFont typeface="Arial" charset="0"/>
              <a:buNone/>
            </a:pPr>
            <a:r>
              <a:rPr lang="en-GB" sz="1800" i="1" smtClean="0">
                <a:solidFill>
                  <a:srgbClr val="000000"/>
                </a:solidFill>
              </a:rPr>
              <a:t>- James</a:t>
            </a:r>
          </a:p>
          <a:p>
            <a:pPr marL="0" indent="0">
              <a:buFont typeface="Arial" charset="0"/>
              <a:buNone/>
            </a:pPr>
            <a:endParaRPr lang="en-GB" sz="1800" smtClean="0"/>
          </a:p>
          <a:p>
            <a:pPr marL="0" indent="0">
              <a:buFont typeface="Arial" charset="0"/>
              <a:buNone/>
            </a:pPr>
            <a:endParaRPr lang="en-GB" sz="1800" i="1" smtClean="0"/>
          </a:p>
          <a:p>
            <a:pPr marL="0" indent="0">
              <a:buFont typeface="Arial" charset="0"/>
              <a:buNone/>
            </a:pPr>
            <a:endParaRPr lang="en-GB" sz="1800" smtClean="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291512" cy="1143000"/>
          </a:xfrm>
        </p:spPr>
        <p:txBody>
          <a:bodyPr rtlCol="0">
            <a:normAutofit/>
          </a:bodyPr>
          <a:lstStyle/>
          <a:p>
            <a:pPr algn="l" fontAlgn="auto">
              <a:spcAft>
                <a:spcPts val="0"/>
              </a:spcAft>
              <a:defRPr/>
            </a:pPr>
            <a:r>
              <a:rPr lang="en-GB" dirty="0" smtClean="0">
                <a:solidFill>
                  <a:schemeClr val="accent2">
                    <a:lumMod val="75000"/>
                  </a:schemeClr>
                </a:solidFill>
              </a:rPr>
              <a:t>Stages of Recovery</a:t>
            </a:r>
            <a:endParaRPr lang="en-GB" dirty="0">
              <a:solidFill>
                <a:schemeClr val="accent2">
                  <a:lumMod val="75000"/>
                </a:schemeClr>
              </a:solidFill>
            </a:endParaRPr>
          </a:p>
        </p:txBody>
      </p:sp>
      <p:graphicFrame>
        <p:nvGraphicFramePr>
          <p:cNvPr id="4" name="Content Placeholder 3"/>
          <p:cNvGraphicFramePr>
            <a:graphicFrameLocks noGrp="1"/>
          </p:cNvGraphicFramePr>
          <p:nvPr>
            <p:ph idx="1"/>
          </p:nvPr>
        </p:nvGraphicFramePr>
        <p:xfrm>
          <a:off x="539750" y="1700213"/>
          <a:ext cx="7993063" cy="3962400"/>
        </p:xfrm>
        <a:graphic>
          <a:graphicData uri="http://schemas.openxmlformats.org/drawingml/2006/table">
            <a:tbl>
              <a:tblPr firstRow="1" firstCol="1" bandRow="1"/>
              <a:tblGrid>
                <a:gridCol w="3888432"/>
                <a:gridCol w="4104456"/>
              </a:tblGrid>
              <a:tr h="3960440">
                <a:tc>
                  <a:txBody>
                    <a:bodyPr/>
                    <a:lstStyle/>
                    <a:p>
                      <a:pPr algn="just">
                        <a:lnSpc>
                          <a:spcPct val="200000"/>
                        </a:lnSpc>
                      </a:pPr>
                      <a:r>
                        <a:rPr lang="en-GB" sz="1800" b="1" i="0" u="none" dirty="0">
                          <a:effectLst/>
                          <a:latin typeface="Calibri"/>
                          <a:cs typeface="Times New Roman"/>
                        </a:rPr>
                        <a:t>Developmental model of recovery </a:t>
                      </a:r>
                      <a:endParaRPr lang="en-GB" sz="1800" i="0" u="none" dirty="0">
                        <a:effectLst/>
                        <a:latin typeface="Calibri"/>
                        <a:cs typeface="Times New Roman"/>
                      </a:endParaRPr>
                    </a:p>
                    <a:p>
                      <a:endParaRPr lang="en-GB" sz="1600" i="1" dirty="0" smtClean="0">
                        <a:effectLst/>
                        <a:latin typeface="Calibri"/>
                        <a:cs typeface="Times New Roman"/>
                      </a:endParaRPr>
                    </a:p>
                    <a:p>
                      <a:r>
                        <a:rPr lang="en-GB" sz="1600" i="1" dirty="0" smtClean="0">
                          <a:effectLst/>
                          <a:latin typeface="Calibri"/>
                          <a:cs typeface="Times New Roman"/>
                        </a:rPr>
                        <a:t>Early </a:t>
                      </a:r>
                      <a:r>
                        <a:rPr lang="en-GB" sz="1600" i="1" dirty="0">
                          <a:effectLst/>
                          <a:latin typeface="Calibri"/>
                          <a:cs typeface="Times New Roman"/>
                        </a:rPr>
                        <a:t>recovery</a:t>
                      </a:r>
                      <a:r>
                        <a:rPr lang="en-GB" sz="1600" dirty="0">
                          <a:effectLst/>
                          <a:latin typeface="Calibri"/>
                          <a:cs typeface="Times New Roman"/>
                        </a:rPr>
                        <a:t>: Focus on </a:t>
                      </a:r>
                      <a:r>
                        <a:rPr lang="en-GB" sz="1600" dirty="0" smtClean="0">
                          <a:effectLst/>
                          <a:latin typeface="Calibri"/>
                          <a:cs typeface="Times New Roman"/>
                        </a:rPr>
                        <a:t>abstinence</a:t>
                      </a:r>
                    </a:p>
                    <a:p>
                      <a:endParaRPr lang="en-GB" sz="1600" dirty="0">
                        <a:effectLst/>
                        <a:latin typeface="Calibri"/>
                        <a:cs typeface="Times New Roman"/>
                      </a:endParaRPr>
                    </a:p>
                    <a:p>
                      <a:r>
                        <a:rPr lang="en-GB" sz="1600" i="1" dirty="0">
                          <a:effectLst/>
                          <a:latin typeface="Calibri"/>
                          <a:cs typeface="Times New Roman"/>
                        </a:rPr>
                        <a:t>Middle recovery</a:t>
                      </a:r>
                      <a:r>
                        <a:rPr lang="en-GB" sz="1600" dirty="0">
                          <a:effectLst/>
                          <a:latin typeface="Calibri"/>
                          <a:cs typeface="Times New Roman"/>
                        </a:rPr>
                        <a:t>: Focus on developing a new life </a:t>
                      </a:r>
                      <a:r>
                        <a:rPr lang="en-GB" sz="1600" dirty="0" smtClean="0">
                          <a:effectLst/>
                          <a:latin typeface="Calibri"/>
                          <a:cs typeface="Times New Roman"/>
                        </a:rPr>
                        <a:t>structure</a:t>
                      </a:r>
                    </a:p>
                    <a:p>
                      <a:endParaRPr lang="en-GB" sz="1600" dirty="0">
                        <a:effectLst/>
                        <a:latin typeface="Calibri"/>
                        <a:cs typeface="Times New Roman"/>
                      </a:endParaRPr>
                    </a:p>
                    <a:p>
                      <a:r>
                        <a:rPr lang="en-GB" sz="1600" i="1" dirty="0">
                          <a:effectLst/>
                          <a:latin typeface="Calibri"/>
                          <a:cs typeface="Times New Roman"/>
                        </a:rPr>
                        <a:t>Long-term recovery</a:t>
                      </a:r>
                      <a:r>
                        <a:rPr lang="en-GB" sz="1600" dirty="0">
                          <a:effectLst/>
                          <a:latin typeface="Calibri"/>
                          <a:cs typeface="Times New Roman"/>
                        </a:rPr>
                        <a:t>:</a:t>
                      </a:r>
                      <a:r>
                        <a:rPr lang="en-GB" sz="1600" i="1" dirty="0">
                          <a:effectLst/>
                          <a:latin typeface="Calibri"/>
                          <a:cs typeface="Times New Roman"/>
                        </a:rPr>
                        <a:t> </a:t>
                      </a:r>
                      <a:r>
                        <a:rPr lang="en-GB" sz="1600" dirty="0">
                          <a:effectLst/>
                          <a:latin typeface="Calibri"/>
                          <a:cs typeface="Times New Roman"/>
                        </a:rPr>
                        <a:t>Focus on self-actualizing </a:t>
                      </a:r>
                      <a:r>
                        <a:rPr lang="en-GB" sz="1600" dirty="0" smtClean="0">
                          <a:effectLst/>
                          <a:latin typeface="Calibri"/>
                          <a:cs typeface="Times New Roman"/>
                        </a:rPr>
                        <a:t>possibilities</a:t>
                      </a:r>
                    </a:p>
                    <a:p>
                      <a:endParaRPr lang="en-GB" sz="1600" dirty="0" smtClean="0">
                        <a:effectLst/>
                        <a:latin typeface="Calibri"/>
                        <a:cs typeface="Times New Roman"/>
                      </a:endParaRPr>
                    </a:p>
                    <a:p>
                      <a:endParaRPr lang="en-GB" sz="1600" dirty="0" smtClean="0">
                        <a:effectLst/>
                        <a:latin typeface="Calibri"/>
                        <a:cs typeface="Times New Roman"/>
                      </a:endParaRPr>
                    </a:p>
                    <a:p>
                      <a:endParaRPr lang="en-GB" sz="1600" dirty="0" smtClean="0">
                        <a:effectLst/>
                        <a:latin typeface="Calibri"/>
                        <a:cs typeface="Times New Roman"/>
                      </a:endParaRPr>
                    </a:p>
                    <a:p>
                      <a:r>
                        <a:rPr lang="en-GB" sz="1600" dirty="0" smtClean="0">
                          <a:effectLst/>
                          <a:latin typeface="Calibri"/>
                          <a:cs typeface="Times New Roman"/>
                        </a:rPr>
                        <a:t>(Brown,</a:t>
                      </a:r>
                      <a:r>
                        <a:rPr lang="en-GB" sz="1600" baseline="0" dirty="0" smtClean="0">
                          <a:effectLst/>
                          <a:latin typeface="Calibri"/>
                          <a:cs typeface="Times New Roman"/>
                        </a:rPr>
                        <a:t> 1985; Chapman, 1991;  Flores, 2001; Laudet &amp; White, </a:t>
                      </a:r>
                      <a:r>
                        <a:rPr lang="en-GB" sz="1600" baseline="0" dirty="0" smtClean="0">
                          <a:effectLst/>
                          <a:latin typeface="+mn-lt"/>
                          <a:cs typeface="Times New Roman"/>
                        </a:rPr>
                        <a:t>2008; Margolis, Kilpatrick, &amp; Mooney, 2000)</a:t>
                      </a:r>
                      <a:endParaRPr lang="en-GB" sz="1600" dirty="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200000"/>
                        </a:lnSpc>
                      </a:pPr>
                      <a:r>
                        <a:rPr lang="en-GB" sz="1800" b="1" u="none" dirty="0">
                          <a:effectLst/>
                          <a:latin typeface="Calibri"/>
                          <a:cs typeface="Times New Roman"/>
                        </a:rPr>
                        <a:t>Self-managed change </a:t>
                      </a:r>
                      <a:r>
                        <a:rPr lang="en-GB" sz="1800" b="1" u="none" dirty="0" smtClean="0">
                          <a:effectLst/>
                          <a:latin typeface="Calibri"/>
                          <a:cs typeface="Times New Roman"/>
                        </a:rPr>
                        <a:t>stages</a:t>
                      </a:r>
                      <a:r>
                        <a:rPr lang="en-GB" sz="1800" b="1" u="none" baseline="0" dirty="0" smtClean="0">
                          <a:effectLst/>
                          <a:latin typeface="Calibri"/>
                          <a:cs typeface="Times New Roman"/>
                        </a:rPr>
                        <a:t> </a:t>
                      </a:r>
                      <a:endParaRPr lang="en-GB" sz="1800" u="none" dirty="0">
                        <a:effectLst/>
                        <a:latin typeface="Calibri"/>
                        <a:cs typeface="Times New Roman"/>
                      </a:endParaRPr>
                    </a:p>
                    <a:p>
                      <a:endParaRPr lang="en-GB" sz="1600" i="1" dirty="0" smtClean="0">
                        <a:effectLst/>
                        <a:latin typeface="Calibri"/>
                        <a:cs typeface="Times New Roman"/>
                      </a:endParaRPr>
                    </a:p>
                    <a:p>
                      <a:r>
                        <a:rPr lang="en-GB" sz="1600" i="1" dirty="0" smtClean="0">
                          <a:effectLst/>
                          <a:latin typeface="Calibri"/>
                          <a:cs typeface="Times New Roman"/>
                        </a:rPr>
                        <a:t>Stage </a:t>
                      </a:r>
                      <a:r>
                        <a:rPr lang="en-GB" sz="1600" i="1" dirty="0">
                          <a:effectLst/>
                          <a:latin typeface="Calibri"/>
                          <a:cs typeface="Times New Roman"/>
                        </a:rPr>
                        <a:t>1</a:t>
                      </a:r>
                      <a:r>
                        <a:rPr lang="en-GB" sz="1600" dirty="0">
                          <a:effectLst/>
                          <a:latin typeface="Calibri"/>
                          <a:cs typeface="Times New Roman"/>
                        </a:rPr>
                        <a:t>: Resolving to </a:t>
                      </a:r>
                      <a:r>
                        <a:rPr lang="en-GB" sz="1600" dirty="0" smtClean="0">
                          <a:effectLst/>
                          <a:latin typeface="Calibri"/>
                          <a:cs typeface="Times New Roman"/>
                        </a:rPr>
                        <a:t>stop</a:t>
                      </a:r>
                    </a:p>
                    <a:p>
                      <a:endParaRPr lang="en-GB" sz="1600" dirty="0">
                        <a:effectLst/>
                        <a:latin typeface="Calibri"/>
                        <a:cs typeface="Times New Roman"/>
                      </a:endParaRPr>
                    </a:p>
                    <a:p>
                      <a:r>
                        <a:rPr lang="en-GB" sz="1600" i="1" dirty="0">
                          <a:effectLst/>
                          <a:latin typeface="Calibri"/>
                          <a:cs typeface="Times New Roman"/>
                        </a:rPr>
                        <a:t>Stage 2</a:t>
                      </a:r>
                      <a:r>
                        <a:rPr lang="en-GB" sz="1600" dirty="0">
                          <a:effectLst/>
                          <a:latin typeface="Calibri"/>
                          <a:cs typeface="Times New Roman"/>
                        </a:rPr>
                        <a:t>: Breaking away from the </a:t>
                      </a:r>
                      <a:r>
                        <a:rPr lang="en-GB" sz="1600" dirty="0" smtClean="0">
                          <a:effectLst/>
                          <a:latin typeface="Calibri"/>
                          <a:cs typeface="Times New Roman"/>
                        </a:rPr>
                        <a:t>addiction</a:t>
                      </a:r>
                    </a:p>
                    <a:p>
                      <a:endParaRPr lang="en-GB" sz="1600" dirty="0">
                        <a:effectLst/>
                        <a:latin typeface="Calibri"/>
                        <a:cs typeface="Times New Roman"/>
                      </a:endParaRPr>
                    </a:p>
                    <a:p>
                      <a:r>
                        <a:rPr lang="en-GB" sz="1600" i="1" dirty="0">
                          <a:effectLst/>
                          <a:latin typeface="Calibri"/>
                          <a:cs typeface="Times New Roman"/>
                        </a:rPr>
                        <a:t>Stage 3</a:t>
                      </a:r>
                      <a:r>
                        <a:rPr lang="en-GB" sz="1600" dirty="0">
                          <a:effectLst/>
                          <a:latin typeface="Calibri"/>
                          <a:cs typeface="Times New Roman"/>
                        </a:rPr>
                        <a:t>: Staying </a:t>
                      </a:r>
                      <a:r>
                        <a:rPr lang="en-GB" sz="1600" dirty="0" smtClean="0">
                          <a:effectLst/>
                          <a:latin typeface="Calibri"/>
                          <a:cs typeface="Times New Roman"/>
                        </a:rPr>
                        <a:t>abstinent</a:t>
                      </a:r>
                    </a:p>
                    <a:p>
                      <a:endParaRPr lang="en-GB" sz="1600" dirty="0">
                        <a:effectLst/>
                        <a:latin typeface="Calibri"/>
                        <a:cs typeface="Times New Roman"/>
                      </a:endParaRPr>
                    </a:p>
                    <a:p>
                      <a:r>
                        <a:rPr lang="en-GB" sz="1600" i="1" dirty="0">
                          <a:effectLst/>
                          <a:latin typeface="Calibri"/>
                          <a:cs typeface="Times New Roman"/>
                        </a:rPr>
                        <a:t>Stage 4</a:t>
                      </a:r>
                      <a:r>
                        <a:rPr lang="en-GB" sz="1600" dirty="0">
                          <a:effectLst/>
                          <a:latin typeface="Calibri"/>
                          <a:cs typeface="Times New Roman"/>
                        </a:rPr>
                        <a:t>: Becoming and being ‘ordinary</a:t>
                      </a:r>
                      <a:r>
                        <a:rPr lang="en-GB" sz="1600" dirty="0" smtClean="0">
                          <a:effectLst/>
                          <a:latin typeface="Calibri"/>
                          <a:cs typeface="Times New Roman"/>
                        </a:rPr>
                        <a:t>’</a:t>
                      </a:r>
                    </a:p>
                    <a:p>
                      <a:endParaRPr lang="en-GB" sz="1600" dirty="0" smtClean="0">
                        <a:effectLst/>
                        <a:latin typeface="Calibri"/>
                        <a:cs typeface="Times New Roman"/>
                      </a:endParaRPr>
                    </a:p>
                    <a:p>
                      <a:endParaRPr lang="en-GB" sz="1600" dirty="0" smtClean="0">
                        <a:effectLst/>
                        <a:latin typeface="Calibri"/>
                        <a:cs typeface="Times New Roman"/>
                      </a:endParaRPr>
                    </a:p>
                    <a:p>
                      <a:endParaRPr lang="en-GB" sz="1600" dirty="0" smtClean="0">
                        <a:effectLst/>
                        <a:latin typeface="Calibri"/>
                        <a:cs typeface="Times New Roman"/>
                      </a:endParaRPr>
                    </a:p>
                    <a:p>
                      <a:r>
                        <a:rPr lang="en-GB" sz="1600" dirty="0" smtClean="0">
                          <a:effectLst/>
                          <a:latin typeface="Calibri"/>
                          <a:cs typeface="Times New Roman"/>
                        </a:rPr>
                        <a:t>(Biernacki, 1986;</a:t>
                      </a:r>
                      <a:r>
                        <a:rPr lang="en-GB" sz="1600" baseline="0" dirty="0" smtClean="0">
                          <a:effectLst/>
                          <a:latin typeface="Calibri"/>
                          <a:cs typeface="Times New Roman"/>
                        </a:rPr>
                        <a:t> </a:t>
                      </a:r>
                      <a:r>
                        <a:rPr kumimoji="0" lang="en-GB" sz="1600" b="0" i="0" u="none" strike="noStrike" kern="1200" cap="none" spc="0" normalizeH="0" baseline="0" noProof="0" dirty="0" smtClean="0">
                          <a:ln>
                            <a:noFill/>
                          </a:ln>
                          <a:solidFill>
                            <a:prstClr val="black"/>
                          </a:solidFill>
                          <a:effectLst/>
                          <a:uLnTx/>
                          <a:uFillTx/>
                          <a:latin typeface="+mn-lt"/>
                          <a:ea typeface="+mn-ea"/>
                          <a:cs typeface="Times New Roman"/>
                        </a:rPr>
                        <a:t>Copeland, 1996; </a:t>
                      </a:r>
                      <a:r>
                        <a:rPr lang="en-GB" sz="1600" baseline="0" dirty="0" smtClean="0">
                          <a:effectLst/>
                          <a:latin typeface="Calibri"/>
                          <a:cs typeface="Times New Roman"/>
                        </a:rPr>
                        <a:t>Sobell et al., 1996)</a:t>
                      </a:r>
                      <a:endParaRPr lang="en-GB" sz="1600" dirty="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algn="l"/>
            <a:r>
              <a:rPr lang="en-GB" smtClean="0">
                <a:solidFill>
                  <a:srgbClr val="953735"/>
                </a:solidFill>
              </a:rPr>
              <a:t>Stages of Recovery</a:t>
            </a:r>
            <a:endParaRPr lang="en-GB" smtClean="0"/>
          </a:p>
        </p:txBody>
      </p:sp>
      <p:graphicFrame>
        <p:nvGraphicFramePr>
          <p:cNvPr id="4" name="Content Placeholder 3"/>
          <p:cNvGraphicFramePr>
            <a:graphicFrameLocks noGrp="1"/>
          </p:cNvGraphicFramePr>
          <p:nvPr>
            <p:ph idx="1"/>
          </p:nvPr>
        </p:nvGraphicFramePr>
        <p:xfrm>
          <a:off x="457200" y="1600200"/>
          <a:ext cx="8229600" cy="4333875"/>
        </p:xfrm>
        <a:graphic>
          <a:graphicData uri="http://schemas.openxmlformats.org/drawingml/2006/table">
            <a:tbl>
              <a:tblPr firstRow="1" bandRow="1">
                <a:tableStyleId>{5940675A-B579-460E-94D1-54222C63F5DA}</a:tableStyleId>
              </a:tblPr>
              <a:tblGrid>
                <a:gridCol w="2743200"/>
                <a:gridCol w="2743200"/>
                <a:gridCol w="2743200"/>
              </a:tblGrid>
              <a:tr h="370840">
                <a:tc>
                  <a:txBody>
                    <a:bodyPr/>
                    <a:lstStyle/>
                    <a:p>
                      <a:pPr algn="ctr"/>
                      <a:r>
                        <a:rPr lang="en-GB" dirty="0" smtClean="0"/>
                        <a:t>Early</a:t>
                      </a:r>
                      <a:r>
                        <a:rPr lang="en-GB" baseline="0" dirty="0" smtClean="0"/>
                        <a:t> Recovery</a:t>
                      </a:r>
                      <a:endParaRPr lang="en-GB" dirty="0"/>
                    </a:p>
                  </a:txBody>
                  <a:tcPr/>
                </a:tc>
                <a:tc>
                  <a:txBody>
                    <a:bodyPr/>
                    <a:lstStyle/>
                    <a:p>
                      <a:pPr algn="ctr"/>
                      <a:r>
                        <a:rPr lang="en-GB" dirty="0" smtClean="0"/>
                        <a:t>Middle Recovery</a:t>
                      </a:r>
                      <a:endParaRPr lang="en-GB" dirty="0"/>
                    </a:p>
                  </a:txBody>
                  <a:tcPr/>
                </a:tc>
                <a:tc>
                  <a:txBody>
                    <a:bodyPr/>
                    <a:lstStyle/>
                    <a:p>
                      <a:pPr algn="ctr"/>
                      <a:r>
                        <a:rPr lang="en-GB" dirty="0" smtClean="0"/>
                        <a:t>Long-term Recovery</a:t>
                      </a:r>
                      <a:endParaRPr lang="en-GB" dirty="0"/>
                    </a:p>
                  </a:txBody>
                  <a:tcPr/>
                </a:tc>
              </a:tr>
              <a:tr h="370840">
                <a:tc>
                  <a:txBody>
                    <a:bodyPr/>
                    <a:lstStyle/>
                    <a:p>
                      <a:pPr algn="ctr"/>
                      <a:r>
                        <a:rPr lang="en-GB" i="1" dirty="0" smtClean="0"/>
                        <a:t>(Care of</a:t>
                      </a:r>
                      <a:r>
                        <a:rPr lang="en-GB" i="1" baseline="0" dirty="0" smtClean="0"/>
                        <a:t> the self)</a:t>
                      </a:r>
                    </a:p>
                    <a:p>
                      <a:pPr algn="ctr"/>
                      <a:endParaRPr lang="en-GB" i="1" baseline="0" dirty="0" smtClean="0"/>
                    </a:p>
                    <a:p>
                      <a:pPr marL="285750" indent="-285750" algn="l">
                        <a:buFont typeface="Arial" pitchFamily="34" charset="0"/>
                        <a:buChar char="•"/>
                      </a:pPr>
                      <a:r>
                        <a:rPr lang="en-GB" sz="1600" i="0" baseline="0" dirty="0" smtClean="0"/>
                        <a:t>Enhanced bodily awareness</a:t>
                      </a:r>
                    </a:p>
                    <a:p>
                      <a:pPr marL="285750" indent="-285750" algn="l">
                        <a:buFont typeface="Arial" pitchFamily="34" charset="0"/>
                        <a:buChar char="•"/>
                      </a:pPr>
                      <a:r>
                        <a:rPr lang="en-GB" sz="1600" i="0" baseline="0" dirty="0" smtClean="0"/>
                        <a:t>Ambivalence</a:t>
                      </a:r>
                    </a:p>
                    <a:p>
                      <a:pPr marL="285750" indent="-285750" algn="l">
                        <a:buFont typeface="Arial" pitchFamily="34" charset="0"/>
                        <a:buChar char="•"/>
                      </a:pPr>
                      <a:r>
                        <a:rPr lang="en-GB" sz="1600" i="0" baseline="0" dirty="0" smtClean="0"/>
                        <a:t>Exit of drinking/drug-taking identity</a:t>
                      </a:r>
                    </a:p>
                    <a:p>
                      <a:pPr marL="285750" indent="-285750" algn="l">
                        <a:buFont typeface="Arial" pitchFamily="34" charset="0"/>
                        <a:buChar char="•"/>
                      </a:pPr>
                      <a:r>
                        <a:rPr lang="en-GB" sz="1600" i="0" baseline="0" dirty="0" smtClean="0"/>
                        <a:t>Healthy habits</a:t>
                      </a:r>
                    </a:p>
                    <a:p>
                      <a:pPr marL="285750" indent="-285750" algn="l">
                        <a:buFont typeface="Arial" pitchFamily="34" charset="0"/>
                        <a:buChar char="•"/>
                      </a:pPr>
                      <a:r>
                        <a:rPr lang="en-GB" sz="1600" i="0" baseline="0" dirty="0" smtClean="0"/>
                        <a:t>New social network development</a:t>
                      </a:r>
                    </a:p>
                    <a:p>
                      <a:pPr marL="285750" indent="-285750" algn="l">
                        <a:buFont typeface="Arial" pitchFamily="34" charset="0"/>
                        <a:buChar char="•"/>
                      </a:pPr>
                      <a:endParaRPr lang="en-GB" i="0" baseline="0" dirty="0" smtClean="0"/>
                    </a:p>
                    <a:p>
                      <a:pPr marL="285750" indent="-285750" algn="l">
                        <a:buFont typeface="Arial" pitchFamily="34" charset="0"/>
                        <a:buChar char="•"/>
                      </a:pPr>
                      <a:endParaRPr lang="en-GB" i="0" baseline="0" dirty="0" smtClean="0"/>
                    </a:p>
                    <a:p>
                      <a:pPr algn="ctr"/>
                      <a:endParaRPr lang="en-GB" i="1" baseline="0" dirty="0" smtClean="0"/>
                    </a:p>
                    <a:p>
                      <a:pPr algn="ctr"/>
                      <a:endParaRPr lang="en-GB" i="1" baseline="0" dirty="0" smtClean="0"/>
                    </a:p>
                    <a:p>
                      <a:pPr algn="ctr"/>
                      <a:endParaRPr lang="en-GB" i="1" dirty="0"/>
                    </a:p>
                  </a:txBody>
                  <a:tcPr/>
                </a:tc>
                <a:tc>
                  <a:txBody>
                    <a:bodyPr/>
                    <a:lstStyle/>
                    <a:p>
                      <a:pPr algn="ctr"/>
                      <a:r>
                        <a:rPr lang="en-GB" i="1" dirty="0" smtClean="0"/>
                        <a:t>(Sel</a:t>
                      </a:r>
                      <a:r>
                        <a:rPr lang="en-GB" i="1" baseline="0" dirty="0" smtClean="0"/>
                        <a:t>f and others)</a:t>
                      </a:r>
                    </a:p>
                    <a:p>
                      <a:pPr marL="0" indent="0" algn="l">
                        <a:buFont typeface="Arial" pitchFamily="34" charset="0"/>
                        <a:buNone/>
                      </a:pPr>
                      <a:endParaRPr lang="en-GB" i="1" baseline="0" dirty="0" smtClean="0"/>
                    </a:p>
                    <a:p>
                      <a:pPr marL="285750" indent="-285750" algn="l">
                        <a:buFont typeface="Arial" pitchFamily="34" charset="0"/>
                        <a:buChar char="•"/>
                      </a:pPr>
                      <a:r>
                        <a:rPr lang="en-GB" sz="1600" i="0" baseline="0" dirty="0" smtClean="0"/>
                        <a:t>Emotional development</a:t>
                      </a:r>
                    </a:p>
                    <a:p>
                      <a:pPr marL="285750" indent="-285750" algn="l">
                        <a:buFont typeface="Arial" pitchFamily="34" charset="0"/>
                        <a:buChar char="•"/>
                      </a:pPr>
                      <a:r>
                        <a:rPr lang="en-GB" sz="1600" i="0" baseline="0" dirty="0" smtClean="0"/>
                        <a:t>Building a new life structure</a:t>
                      </a:r>
                    </a:p>
                    <a:p>
                      <a:pPr marL="285750" indent="-285750" algn="l">
                        <a:buFont typeface="Arial" pitchFamily="34" charset="0"/>
                        <a:buChar char="•"/>
                      </a:pPr>
                      <a:r>
                        <a:rPr lang="en-GB" sz="1600" i="0" baseline="0" dirty="0" smtClean="0"/>
                        <a:t>Alcoholic/addict identity</a:t>
                      </a:r>
                    </a:p>
                    <a:p>
                      <a:pPr marL="285750" indent="-285750" algn="l">
                        <a:buFont typeface="Arial" pitchFamily="34" charset="0"/>
                        <a:buChar char="•"/>
                      </a:pPr>
                      <a:r>
                        <a:rPr lang="en-GB" sz="1600" i="0" baseline="0" dirty="0" smtClean="0"/>
                        <a:t>Experiencing a new relational world</a:t>
                      </a:r>
                    </a:p>
                    <a:p>
                      <a:pPr marL="285750" indent="-285750" algn="l">
                        <a:buFont typeface="Arial" pitchFamily="34" charset="0"/>
                        <a:buChar char="•"/>
                      </a:pPr>
                      <a:endParaRPr lang="en-GB" i="0" baseline="0" dirty="0" smtClean="0"/>
                    </a:p>
                    <a:p>
                      <a:pPr marL="285750" indent="-285750" algn="l">
                        <a:buFont typeface="Arial" pitchFamily="34" charset="0"/>
                        <a:buChar char="•"/>
                      </a:pPr>
                      <a:endParaRPr lang="en-GB" i="0" baseline="0" dirty="0" smtClean="0"/>
                    </a:p>
                  </a:txBody>
                  <a:tcPr/>
                </a:tc>
                <a:tc>
                  <a:txBody>
                    <a:bodyPr/>
                    <a:lstStyle/>
                    <a:p>
                      <a:pPr algn="ctr"/>
                      <a:r>
                        <a:rPr lang="en-GB" i="1" dirty="0" smtClean="0"/>
                        <a:t>(Becoming)</a:t>
                      </a:r>
                    </a:p>
                    <a:p>
                      <a:pPr marL="0" indent="0" algn="l">
                        <a:buFont typeface="Arial" pitchFamily="34" charset="0"/>
                        <a:buNone/>
                      </a:pPr>
                      <a:endParaRPr lang="en-GB" sz="1600" i="1" dirty="0" smtClean="0"/>
                    </a:p>
                    <a:p>
                      <a:pPr marL="285750" indent="-285750" algn="l">
                        <a:buFont typeface="Arial" pitchFamily="34" charset="0"/>
                        <a:buChar char="•"/>
                      </a:pPr>
                      <a:r>
                        <a:rPr lang="en-GB" sz="1600" i="0" baseline="0" dirty="0" smtClean="0"/>
                        <a:t>Self-actualizing possibilities</a:t>
                      </a:r>
                    </a:p>
                    <a:p>
                      <a:pPr marL="285750" indent="-285750" algn="l">
                        <a:buFont typeface="Arial" pitchFamily="34" charset="0"/>
                        <a:buChar char="•"/>
                      </a:pPr>
                      <a:r>
                        <a:rPr lang="en-GB" sz="1600" i="0" baseline="0" dirty="0" smtClean="0"/>
                        <a:t>Ethical concerns</a:t>
                      </a:r>
                    </a:p>
                    <a:p>
                      <a:pPr marL="285750" indent="-285750" algn="l">
                        <a:buFont typeface="Arial" pitchFamily="34" charset="0"/>
                        <a:buChar char="•"/>
                      </a:pPr>
                      <a:r>
                        <a:rPr lang="en-GB" sz="1600" i="0" baseline="0" dirty="0" smtClean="0"/>
                        <a:t>Individuation </a:t>
                      </a:r>
                    </a:p>
                    <a:p>
                      <a:pPr marL="285750" indent="-285750" algn="l">
                        <a:buFont typeface="Arial" pitchFamily="34" charset="0"/>
                        <a:buChar char="•"/>
                      </a:pPr>
                      <a:r>
                        <a:rPr lang="en-GB" sz="1600" i="0" baseline="0" dirty="0" smtClean="0"/>
                        <a:t>Towards a more balanced selfhood &amp; masculinity</a:t>
                      </a:r>
                    </a:p>
                    <a:p>
                      <a:pPr marL="285750" indent="-285750" algn="l">
                        <a:buFont typeface="Arial" pitchFamily="34" charset="0"/>
                        <a:buChar char="•"/>
                      </a:pPr>
                      <a:endParaRPr lang="en-GB" sz="1600" i="0" baseline="0" dirty="0" smtClean="0"/>
                    </a:p>
                  </a:txBody>
                  <a:tcPr/>
                </a:tc>
              </a:tr>
            </a:tbl>
          </a:graphicData>
        </a:graphic>
      </p:graphicFrame>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algn="l"/>
            <a:r>
              <a:rPr lang="en-GB" smtClean="0">
                <a:solidFill>
                  <a:srgbClr val="953735"/>
                </a:solidFill>
              </a:rPr>
              <a:t>Participants</a:t>
            </a:r>
            <a:endParaRPr lang="en-GB" smtClean="0"/>
          </a:p>
        </p:txBody>
      </p:sp>
      <p:sp>
        <p:nvSpPr>
          <p:cNvPr id="4" name="Content Placeholder 3"/>
          <p:cNvSpPr>
            <a:spLocks noGrp="1"/>
          </p:cNvSpPr>
          <p:nvPr>
            <p:ph idx="1"/>
          </p:nvPr>
        </p:nvSpPr>
        <p:spPr>
          <a:xfrm>
            <a:off x="250825" y="1484313"/>
            <a:ext cx="8713788" cy="5184775"/>
          </a:xfrm>
        </p:spPr>
        <p:txBody>
          <a:bodyPr rtlCol="0">
            <a:normAutofit fontScale="92500" lnSpcReduction="20000"/>
          </a:bodyPr>
          <a:lstStyle/>
          <a:p>
            <a:pPr marL="0" indent="0" fontAlgn="auto">
              <a:spcAft>
                <a:spcPts val="0"/>
              </a:spcAft>
              <a:buFont typeface="Arial" pitchFamily="34" charset="0"/>
              <a:buNone/>
              <a:defRPr/>
            </a:pPr>
            <a:r>
              <a:rPr lang="en-GB" sz="1700" dirty="0" smtClean="0"/>
              <a:t>Tom       				Tom             </a:t>
            </a:r>
          </a:p>
          <a:p>
            <a:pPr marL="0" indent="0" fontAlgn="auto">
              <a:spcAft>
                <a:spcPts val="0"/>
              </a:spcAft>
              <a:buFont typeface="Arial" pitchFamily="34" charset="0"/>
              <a:buNone/>
              <a:defRPr/>
            </a:pPr>
            <a:r>
              <a:rPr lang="en-GB" sz="1700" dirty="0" smtClean="0"/>
              <a:t>Mike				Mike</a:t>
            </a:r>
          </a:p>
          <a:p>
            <a:pPr marL="0" indent="0" fontAlgn="auto">
              <a:spcAft>
                <a:spcPts val="0"/>
              </a:spcAft>
              <a:buFont typeface="Arial" pitchFamily="34" charset="0"/>
              <a:buNone/>
              <a:defRPr/>
            </a:pPr>
            <a:r>
              <a:rPr lang="en-GB" sz="1700" dirty="0" smtClean="0"/>
              <a:t>Dan				Dan</a:t>
            </a:r>
          </a:p>
          <a:p>
            <a:pPr marL="0" indent="0" fontAlgn="auto">
              <a:spcAft>
                <a:spcPts val="0"/>
              </a:spcAft>
              <a:buFont typeface="Arial" pitchFamily="34" charset="0"/>
              <a:buNone/>
              <a:defRPr/>
            </a:pPr>
            <a:r>
              <a:rPr lang="en-GB" sz="1700" dirty="0" smtClean="0"/>
              <a:t>Arjun				Arjun</a:t>
            </a:r>
          </a:p>
          <a:p>
            <a:pPr marL="0" indent="0" fontAlgn="auto">
              <a:spcAft>
                <a:spcPts val="0"/>
              </a:spcAft>
              <a:buFont typeface="Arial" pitchFamily="34" charset="0"/>
              <a:buNone/>
              <a:defRPr/>
            </a:pPr>
            <a:r>
              <a:rPr lang="en-GB" sz="1700" b="1" dirty="0" smtClean="0"/>
              <a:t>James</a:t>
            </a:r>
            <a:r>
              <a:rPr lang="en-GB" sz="1700" dirty="0" smtClean="0"/>
              <a:t>				Eric</a:t>
            </a:r>
          </a:p>
          <a:p>
            <a:pPr marL="0" indent="0" fontAlgn="auto">
              <a:spcAft>
                <a:spcPts val="0"/>
              </a:spcAft>
              <a:buFont typeface="Arial" pitchFamily="34" charset="0"/>
              <a:buNone/>
              <a:defRPr/>
            </a:pPr>
            <a:r>
              <a:rPr lang="en-GB" sz="1700" dirty="0" smtClean="0"/>
              <a:t>Adam 	     Early Recovery		Adam		Early Recovery	</a:t>
            </a:r>
          </a:p>
          <a:p>
            <a:pPr marL="0" indent="0" fontAlgn="auto">
              <a:spcAft>
                <a:spcPts val="0"/>
              </a:spcAft>
              <a:buFont typeface="Arial" pitchFamily="34" charset="0"/>
              <a:buNone/>
              <a:defRPr/>
            </a:pPr>
            <a:r>
              <a:rPr lang="en-GB" sz="1700" dirty="0" smtClean="0"/>
              <a:t>Bill				Bill	</a:t>
            </a:r>
          </a:p>
          <a:p>
            <a:pPr marL="0" indent="0" fontAlgn="auto">
              <a:spcAft>
                <a:spcPts val="0"/>
              </a:spcAft>
              <a:buFont typeface="Arial" pitchFamily="34" charset="0"/>
              <a:buNone/>
              <a:defRPr/>
            </a:pPr>
            <a:r>
              <a:rPr lang="en-GB" sz="1700" dirty="0" smtClean="0"/>
              <a:t>Alexis				Alexis</a:t>
            </a:r>
          </a:p>
          <a:p>
            <a:pPr marL="0" indent="0" fontAlgn="auto">
              <a:spcAft>
                <a:spcPts val="0"/>
              </a:spcAft>
              <a:buFont typeface="Arial" pitchFamily="34" charset="0"/>
              <a:buNone/>
              <a:defRPr/>
            </a:pPr>
            <a:r>
              <a:rPr lang="en-GB" sz="1700" dirty="0" smtClean="0"/>
              <a:t>Peter				Peter</a:t>
            </a:r>
          </a:p>
          <a:p>
            <a:pPr marL="0" indent="0" fontAlgn="auto">
              <a:spcAft>
                <a:spcPts val="0"/>
              </a:spcAft>
              <a:buFont typeface="Arial" pitchFamily="34" charset="0"/>
              <a:buNone/>
              <a:defRPr/>
            </a:pPr>
            <a:r>
              <a:rPr lang="en-GB" sz="1700" dirty="0" smtClean="0"/>
              <a:t>Ethan				Ethan</a:t>
            </a:r>
          </a:p>
          <a:p>
            <a:pPr marL="0" indent="0" fontAlgn="auto">
              <a:spcAft>
                <a:spcPts val="0"/>
              </a:spcAft>
              <a:buFont typeface="Arial" pitchFamily="34" charset="0"/>
              <a:buNone/>
              <a:defRPr/>
            </a:pPr>
            <a:r>
              <a:rPr lang="en-GB" sz="1700" dirty="0" smtClean="0"/>
              <a:t>Andy				Andy</a:t>
            </a:r>
          </a:p>
          <a:p>
            <a:pPr marL="0" indent="0" fontAlgn="auto">
              <a:spcAft>
                <a:spcPts val="0"/>
              </a:spcAft>
              <a:buFont typeface="Arial" pitchFamily="34" charset="0"/>
              <a:buNone/>
              <a:defRPr/>
            </a:pPr>
            <a:r>
              <a:rPr lang="en-GB" sz="1600" dirty="0"/>
              <a:t>	</a:t>
            </a:r>
            <a:r>
              <a:rPr lang="en-GB" sz="1600" dirty="0" smtClean="0"/>
              <a:t>				</a:t>
            </a:r>
            <a:r>
              <a:rPr lang="en-GB" sz="1700" dirty="0" smtClean="0"/>
              <a:t>Robert</a:t>
            </a:r>
          </a:p>
          <a:p>
            <a:pPr marL="0" indent="0" fontAlgn="auto">
              <a:spcAft>
                <a:spcPts val="0"/>
              </a:spcAft>
              <a:buFont typeface="Arial" pitchFamily="34" charset="0"/>
              <a:buNone/>
              <a:defRPr/>
            </a:pPr>
            <a:r>
              <a:rPr lang="en-GB" sz="1700" dirty="0" smtClean="0"/>
              <a:t>Robert					Sean</a:t>
            </a:r>
          </a:p>
          <a:p>
            <a:pPr marL="0" indent="0" fontAlgn="auto">
              <a:spcAft>
                <a:spcPts val="0"/>
              </a:spcAft>
              <a:buFont typeface="Arial" pitchFamily="34" charset="0"/>
              <a:buNone/>
              <a:defRPr/>
            </a:pPr>
            <a:r>
              <a:rPr lang="en-GB" sz="1700" dirty="0" smtClean="0"/>
              <a:t>Sean					Henry	        </a:t>
            </a:r>
            <a:r>
              <a:rPr lang="en-GB" sz="1700" dirty="0"/>
              <a:t> </a:t>
            </a:r>
            <a:r>
              <a:rPr lang="en-GB" sz="1700" dirty="0" smtClean="0"/>
              <a:t>Middle Recovery </a:t>
            </a:r>
          </a:p>
          <a:p>
            <a:pPr marL="0" indent="0" fontAlgn="auto">
              <a:spcAft>
                <a:spcPts val="0"/>
              </a:spcAft>
              <a:buFont typeface="Arial" pitchFamily="34" charset="0"/>
              <a:buNone/>
              <a:defRPr/>
            </a:pPr>
            <a:r>
              <a:rPr lang="en-GB" sz="1700" dirty="0" smtClean="0"/>
              <a:t>Henry    	                                            		Jamie</a:t>
            </a:r>
          </a:p>
          <a:p>
            <a:pPr marL="0" indent="0" fontAlgn="auto">
              <a:spcAft>
                <a:spcPts val="0"/>
              </a:spcAft>
              <a:buFont typeface="Arial" pitchFamily="34" charset="0"/>
              <a:buNone/>
              <a:defRPr/>
            </a:pPr>
            <a:r>
              <a:rPr lang="en-GB" sz="1700" dirty="0"/>
              <a:t>Danny              Long Term Recovery </a:t>
            </a:r>
            <a:endParaRPr lang="en-GB" sz="1700" dirty="0" smtClean="0"/>
          </a:p>
          <a:p>
            <a:pPr marL="0" indent="0" fontAlgn="auto">
              <a:spcAft>
                <a:spcPts val="0"/>
              </a:spcAft>
              <a:buFont typeface="Arial" pitchFamily="34" charset="0"/>
              <a:buNone/>
              <a:defRPr/>
            </a:pPr>
            <a:r>
              <a:rPr lang="en-GB" sz="1700" dirty="0" smtClean="0"/>
              <a:t>Mark						</a:t>
            </a:r>
            <a:r>
              <a:rPr lang="en-GB" sz="1700" b="1" dirty="0" smtClean="0"/>
              <a:t>James</a:t>
            </a:r>
          </a:p>
          <a:p>
            <a:pPr marL="0" indent="0" fontAlgn="auto">
              <a:spcAft>
                <a:spcPts val="0"/>
              </a:spcAft>
              <a:buFont typeface="Arial" pitchFamily="34" charset="0"/>
              <a:buNone/>
              <a:defRPr/>
            </a:pPr>
            <a:r>
              <a:rPr lang="en-GB" sz="1700" dirty="0" smtClean="0"/>
              <a:t>Jamie						Danny	Long Term Recovery</a:t>
            </a:r>
          </a:p>
          <a:p>
            <a:pPr marL="0" indent="0" fontAlgn="auto">
              <a:spcAft>
                <a:spcPts val="0"/>
              </a:spcAft>
              <a:buFont typeface="Arial" pitchFamily="34" charset="0"/>
              <a:buNone/>
              <a:defRPr/>
            </a:pPr>
            <a:r>
              <a:rPr lang="en-GB" sz="1700" dirty="0" smtClean="0"/>
              <a:t>						Mark</a:t>
            </a:r>
            <a:r>
              <a:rPr lang="en-GB" sz="1600" dirty="0" smtClean="0"/>
              <a:t>					</a:t>
            </a:r>
          </a:p>
          <a:p>
            <a:pPr marL="0" indent="0" fontAlgn="auto">
              <a:spcAft>
                <a:spcPts val="0"/>
              </a:spcAft>
              <a:buFont typeface="Arial" pitchFamily="34" charset="0"/>
              <a:buNone/>
              <a:defRPr/>
            </a:pPr>
            <a:r>
              <a:rPr lang="en-GB" sz="1600" dirty="0" smtClean="0"/>
              <a:t>                                                                 </a:t>
            </a:r>
          </a:p>
          <a:p>
            <a:pPr marL="0" indent="0" fontAlgn="auto">
              <a:spcAft>
                <a:spcPts val="0"/>
              </a:spcAft>
              <a:buFont typeface="Arial" pitchFamily="34" charset="0"/>
              <a:buNone/>
              <a:defRPr/>
            </a:pPr>
            <a:endParaRPr lang="en-GB" sz="1600" dirty="0"/>
          </a:p>
          <a:p>
            <a:pPr marL="0" indent="0" fontAlgn="auto">
              <a:spcAft>
                <a:spcPts val="0"/>
              </a:spcAft>
              <a:buFont typeface="Arial" pitchFamily="34" charset="0"/>
              <a:buNone/>
              <a:defRPr/>
            </a:pPr>
            <a:endParaRPr lang="en-GB" sz="1600" dirty="0" smtClean="0"/>
          </a:p>
        </p:txBody>
      </p:sp>
      <p:sp>
        <p:nvSpPr>
          <p:cNvPr id="7" name="Right Brace 6"/>
          <p:cNvSpPr/>
          <p:nvPr/>
        </p:nvSpPr>
        <p:spPr>
          <a:xfrm>
            <a:off x="684213" y="1628775"/>
            <a:ext cx="719137" cy="2447925"/>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8" name="Right Brace 7"/>
          <p:cNvSpPr/>
          <p:nvPr/>
        </p:nvSpPr>
        <p:spPr>
          <a:xfrm>
            <a:off x="900113" y="4508500"/>
            <a:ext cx="503237" cy="1296988"/>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9" name="Right Brace 8"/>
          <p:cNvSpPr/>
          <p:nvPr/>
        </p:nvSpPr>
        <p:spPr>
          <a:xfrm>
            <a:off x="4356100" y="1628775"/>
            <a:ext cx="1439863" cy="2447925"/>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10" name="Right Brace 9"/>
          <p:cNvSpPr/>
          <p:nvPr/>
        </p:nvSpPr>
        <p:spPr>
          <a:xfrm>
            <a:off x="5508625" y="4292600"/>
            <a:ext cx="647700" cy="720725"/>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11" name="Right Brace 10"/>
          <p:cNvSpPr/>
          <p:nvPr/>
        </p:nvSpPr>
        <p:spPr>
          <a:xfrm>
            <a:off x="6372225" y="5516563"/>
            <a:ext cx="287338" cy="576262"/>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5"/>
          <p:cNvSpPr>
            <a:spLocks noGrp="1"/>
          </p:cNvSpPr>
          <p:nvPr>
            <p:ph type="title"/>
          </p:nvPr>
        </p:nvSpPr>
        <p:spPr>
          <a:xfrm>
            <a:off x="457200" y="274638"/>
            <a:ext cx="8229600" cy="993775"/>
          </a:xfrm>
        </p:spPr>
        <p:txBody>
          <a:bodyPr/>
          <a:lstStyle/>
          <a:p>
            <a:pPr algn="l"/>
            <a:r>
              <a:rPr lang="en-GB" smtClean="0">
                <a:solidFill>
                  <a:srgbClr val="953735"/>
                </a:solidFill>
              </a:rPr>
              <a:t>Stages of Life-span Development</a:t>
            </a:r>
            <a:endParaRPr lang="en-GB" smtClean="0"/>
          </a:p>
        </p:txBody>
      </p:sp>
      <p:graphicFrame>
        <p:nvGraphicFramePr>
          <p:cNvPr id="5" name="Content Placeholder 4"/>
          <p:cNvGraphicFramePr>
            <a:graphicFrameLocks noGrp="1"/>
          </p:cNvGraphicFramePr>
          <p:nvPr>
            <p:ph idx="1"/>
          </p:nvPr>
        </p:nvGraphicFramePr>
        <p:xfrm>
          <a:off x="107950" y="1268413"/>
          <a:ext cx="8567738" cy="5148262"/>
        </p:xfrm>
        <a:graphic>
          <a:graphicData uri="http://schemas.openxmlformats.org/drawingml/2006/table">
            <a:tbl>
              <a:tblPr firstRow="1" bandRow="1">
                <a:tableStyleId>{5940675A-B579-460E-94D1-54222C63F5DA}</a:tableStyleId>
              </a:tblPr>
              <a:tblGrid>
                <a:gridCol w="1147229"/>
                <a:gridCol w="1661082"/>
                <a:gridCol w="1584176"/>
                <a:gridCol w="1944216"/>
                <a:gridCol w="2232248"/>
              </a:tblGrid>
              <a:tr h="360474">
                <a:tc>
                  <a:txBody>
                    <a:bodyPr/>
                    <a:lstStyle/>
                    <a:p>
                      <a:endParaRPr lang="en-GB" sz="1600" i="1" dirty="0"/>
                    </a:p>
                  </a:txBody>
                  <a:tcPr/>
                </a:tc>
                <a:tc>
                  <a:txBody>
                    <a:bodyPr/>
                    <a:lstStyle/>
                    <a:p>
                      <a:r>
                        <a:rPr lang="en-GB" sz="1800" dirty="0" smtClean="0"/>
                        <a:t>Havighurst</a:t>
                      </a:r>
                      <a:endParaRPr lang="en-GB" sz="1800" b="1" i="0" dirty="0"/>
                    </a:p>
                  </a:txBody>
                  <a:tcPr/>
                </a:tc>
                <a:tc>
                  <a:txBody>
                    <a:bodyPr/>
                    <a:lstStyle/>
                    <a:p>
                      <a:r>
                        <a:rPr lang="en-GB" dirty="0" smtClean="0"/>
                        <a:t>Erikson</a:t>
                      </a:r>
                      <a:endParaRPr lang="en-GB" b="1" dirty="0"/>
                    </a:p>
                  </a:txBody>
                  <a:tcPr/>
                </a:tc>
                <a:tc>
                  <a:txBody>
                    <a:bodyPr/>
                    <a:lstStyle/>
                    <a:p>
                      <a:r>
                        <a:rPr lang="en-GB" dirty="0" smtClean="0"/>
                        <a:t>Levinson</a:t>
                      </a:r>
                      <a:endParaRPr lang="en-GB" b="1" dirty="0"/>
                    </a:p>
                  </a:txBody>
                  <a:tcPr/>
                </a:tc>
                <a:tc>
                  <a:txBody>
                    <a:bodyPr/>
                    <a:lstStyle/>
                    <a:p>
                      <a:r>
                        <a:rPr lang="en-GB" dirty="0" smtClean="0"/>
                        <a:t>Arnett</a:t>
                      </a:r>
                      <a:endParaRPr lang="en-GB" b="1" dirty="0"/>
                    </a:p>
                  </a:txBody>
                  <a:tcPr/>
                </a:tc>
              </a:tr>
              <a:tr h="1503884">
                <a:tc>
                  <a:txBody>
                    <a:bodyPr/>
                    <a:lstStyle/>
                    <a:p>
                      <a:r>
                        <a:rPr lang="en-GB" dirty="0" smtClean="0"/>
                        <a:t>22 years</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smtClean="0">
                          <a:ln>
                            <a:noFill/>
                          </a:ln>
                          <a:effectLst/>
                          <a:uLnTx/>
                          <a:uFillTx/>
                        </a:rPr>
                        <a:t>Early adulthood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u="none" strike="noStrike" kern="1200" cap="none" spc="0" normalizeH="0" baseline="0" noProof="0" dirty="0" smtClean="0">
                        <a:ln>
                          <a:noFill/>
                        </a:ln>
                        <a:effectLst/>
                        <a:uLnTx/>
                        <a:uFillTx/>
                      </a:endParaRP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400" u="none" strike="noStrike" kern="1200" cap="none" spc="0" normalizeH="0" baseline="0" noProof="0" dirty="0" smtClean="0">
                          <a:ln>
                            <a:noFill/>
                          </a:ln>
                          <a:effectLst/>
                          <a:uLnTx/>
                          <a:uFillTx/>
                        </a:rPr>
                        <a:t>Achieving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u="none" strike="noStrike" kern="1200" cap="none" spc="0" normalizeH="0" baseline="0" noProof="0" dirty="0" smtClean="0">
                          <a:ln>
                            <a:noFill/>
                          </a:ln>
                          <a:effectLst/>
                          <a:uLnTx/>
                          <a:uFillTx/>
                        </a:rPr>
                        <a:t>    independence</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400" u="none" strike="noStrike" kern="1200" cap="none" spc="0" normalizeH="0" baseline="0" noProof="0" dirty="0" smtClean="0">
                          <a:ln>
                            <a:noFill/>
                          </a:ln>
                          <a:effectLst/>
                          <a:uLnTx/>
                          <a:uFillTx/>
                        </a:rPr>
                        <a:t>Choosing a career</a:t>
                      </a:r>
                    </a:p>
                    <a:p>
                      <a:endParaRPr lang="en-GB" dirty="0"/>
                    </a:p>
                  </a:txBody>
                  <a:tcPr/>
                </a:tc>
                <a:tc>
                  <a:txBody>
                    <a:bodyPr/>
                    <a:lstStyle/>
                    <a:p>
                      <a:r>
                        <a:rPr lang="en-GB" sz="1600" dirty="0" smtClean="0"/>
                        <a:t>Young adulthood</a:t>
                      </a:r>
                    </a:p>
                    <a:p>
                      <a:endParaRPr lang="en-GB" sz="1600" dirty="0" smtClean="0"/>
                    </a:p>
                    <a:p>
                      <a:pPr marL="285750" indent="-285750">
                        <a:buFont typeface="Arial" pitchFamily="34" charset="0"/>
                        <a:buChar char="•"/>
                      </a:pPr>
                      <a:r>
                        <a:rPr lang="en-GB" sz="1400" dirty="0" smtClean="0"/>
                        <a:t>Intimacy vs. Isolation</a:t>
                      </a:r>
                      <a:endParaRPr lang="en-GB" sz="1400" dirty="0"/>
                    </a:p>
                  </a:txBody>
                  <a:tcPr/>
                </a:tc>
                <a:tc>
                  <a:txBody>
                    <a:bodyPr/>
                    <a:lstStyle/>
                    <a:p>
                      <a:r>
                        <a:rPr lang="en-GB" sz="1600" dirty="0" smtClean="0"/>
                        <a:t>Young adulthood</a:t>
                      </a:r>
                      <a:endParaRPr lang="en-GB" sz="1600" dirty="0"/>
                    </a:p>
                  </a:txBody>
                  <a:tcPr/>
                </a:tc>
                <a:tc>
                  <a:txBody>
                    <a:bodyPr/>
                    <a:lstStyle/>
                    <a:p>
                      <a:r>
                        <a:rPr lang="en-GB" sz="1600" dirty="0" smtClean="0"/>
                        <a:t>Emerging</a:t>
                      </a:r>
                      <a:r>
                        <a:rPr lang="en-GB" sz="1600" baseline="0" dirty="0" smtClean="0"/>
                        <a:t> adulthood</a:t>
                      </a:r>
                    </a:p>
                    <a:p>
                      <a:endParaRPr lang="en-GB" sz="1600" baseline="0" dirty="0" smtClean="0"/>
                    </a:p>
                    <a:p>
                      <a:pPr marL="285750" indent="-285750" algn="l">
                        <a:buFont typeface="Arial" pitchFamily="34" charset="0"/>
                        <a:buChar char="•"/>
                      </a:pPr>
                      <a:r>
                        <a:rPr lang="en-GB" sz="1400" baseline="0" dirty="0" smtClean="0"/>
                        <a:t>Identity exploration</a:t>
                      </a:r>
                    </a:p>
                    <a:p>
                      <a:pPr marL="285750" indent="-285750" algn="l">
                        <a:buFont typeface="Arial" pitchFamily="34" charset="0"/>
                        <a:buChar char="•"/>
                      </a:pPr>
                      <a:r>
                        <a:rPr lang="en-GB" sz="1400" dirty="0" smtClean="0"/>
                        <a:t>Age of</a:t>
                      </a:r>
                      <a:r>
                        <a:rPr lang="en-GB" sz="1400" baseline="0" dirty="0" smtClean="0"/>
                        <a:t> instability</a:t>
                      </a:r>
                    </a:p>
                    <a:p>
                      <a:pPr marL="285750" indent="-285750" algn="l">
                        <a:buFont typeface="Arial" pitchFamily="34" charset="0"/>
                        <a:buChar char="•"/>
                      </a:pPr>
                      <a:r>
                        <a:rPr lang="en-GB" sz="1400" baseline="0" dirty="0" smtClean="0"/>
                        <a:t>Feeling in-between</a:t>
                      </a:r>
                    </a:p>
                    <a:p>
                      <a:pPr marL="285750" indent="-285750" algn="l">
                        <a:buFont typeface="Arial" pitchFamily="34" charset="0"/>
                        <a:buChar char="•"/>
                      </a:pPr>
                      <a:r>
                        <a:rPr lang="en-GB" sz="1400" baseline="0" dirty="0" smtClean="0"/>
                        <a:t>Age of possibilities</a:t>
                      </a:r>
                      <a:endParaRPr lang="en-GB" sz="1400" dirty="0"/>
                    </a:p>
                  </a:txBody>
                  <a:tcPr/>
                </a:tc>
              </a:tr>
              <a:tr h="355507">
                <a:tc>
                  <a:txBody>
                    <a:bodyPr/>
                    <a:lstStyle/>
                    <a:p>
                      <a:r>
                        <a:rPr lang="en-GB" dirty="0" smtClean="0"/>
                        <a:t>25 years</a:t>
                      </a:r>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tc>
                  <a:txBody>
                    <a:bodyPr/>
                    <a:lstStyle/>
                    <a:p>
                      <a:endParaRPr lang="en-GB" dirty="0"/>
                    </a:p>
                  </a:txBody>
                  <a:tcPr/>
                </a:tc>
              </a:tr>
              <a:tr h="355507">
                <a:tc>
                  <a:txBody>
                    <a:bodyPr/>
                    <a:lstStyle/>
                    <a:p>
                      <a:r>
                        <a:rPr lang="en-GB" dirty="0" smtClean="0"/>
                        <a:t>28 years</a:t>
                      </a:r>
                      <a:endParaRPr lang="en-GB" dirty="0"/>
                    </a:p>
                  </a:txBody>
                  <a:tcPr/>
                </a:tc>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tr>
              <a:tr h="2181691">
                <a:tc>
                  <a:txBody>
                    <a:bodyPr/>
                    <a:lstStyle/>
                    <a:p>
                      <a:r>
                        <a:rPr lang="en-GB" dirty="0" smtClean="0"/>
                        <a:t>30 years</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u="none" strike="noStrike" kern="1200" cap="none" spc="0" normalizeH="0" baseline="0" noProof="0" dirty="0" smtClean="0">
                          <a:ln>
                            <a:noFill/>
                          </a:ln>
                          <a:effectLst/>
                          <a:uLnTx/>
                          <a:uFillTx/>
                        </a:rPr>
                        <a:t>Middle-age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u="none" strike="noStrike" kern="1200" cap="none" spc="0" normalizeH="0" baseline="0" noProof="0" dirty="0" smtClean="0">
                        <a:ln>
                          <a:noFill/>
                        </a:ln>
                        <a:effectLst/>
                        <a:uLnTx/>
                        <a:uFillTx/>
                      </a:endParaRP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400" u="none" strike="noStrike" kern="1200" cap="none" spc="0" normalizeH="0" baseline="0" noProof="0" dirty="0" smtClean="0">
                          <a:ln>
                            <a:noFill/>
                          </a:ln>
                          <a:effectLst/>
                          <a:uLnTx/>
                          <a:uFillTx/>
                        </a:rPr>
                        <a:t>Developing 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u="none" strike="noStrike" kern="1200" cap="none" spc="0" normalizeH="0" baseline="0" noProof="0" dirty="0" smtClean="0">
                          <a:ln>
                            <a:noFill/>
                          </a:ln>
                          <a:effectLst/>
                          <a:uLnTx/>
                          <a:uFillTx/>
                        </a:rPr>
                        <a:t>       ethical system</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400" u="none" strike="noStrike" kern="1200" cap="none" spc="0" normalizeH="0" baseline="0" noProof="0" dirty="0" smtClean="0">
                          <a:ln>
                            <a:noFill/>
                          </a:ln>
                          <a:effectLst/>
                          <a:uLnTx/>
                          <a:uFillTx/>
                        </a:rPr>
                        <a:t>Starting family</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400" u="none" strike="noStrike" kern="1200" cap="none" spc="0" normalizeH="0" baseline="0" noProof="0" dirty="0" smtClean="0">
                          <a:ln>
                            <a:noFill/>
                          </a:ln>
                          <a:effectLst/>
                          <a:uLnTx/>
                          <a:uFillTx/>
                        </a:rPr>
                        <a:t>Assuming civic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u="none" strike="noStrike" kern="1200" cap="none" spc="0" normalizeH="0" baseline="0" noProof="0" dirty="0" smtClean="0">
                          <a:ln>
                            <a:noFill/>
                          </a:ln>
                          <a:effectLst/>
                          <a:uLnTx/>
                          <a:uFillTx/>
                        </a:rPr>
                        <a:t>       responsibilities</a:t>
                      </a:r>
                    </a:p>
                    <a:p>
                      <a:endParaRPr lang="en-GB" dirty="0"/>
                    </a:p>
                  </a:txBody>
                  <a:tcPr/>
                </a:tc>
                <a:tc>
                  <a:txBody>
                    <a:bodyPr/>
                    <a:lstStyle/>
                    <a:p>
                      <a:endParaRPr lang="en-GB"/>
                    </a:p>
                  </a:txBody>
                  <a:tcPr/>
                </a:tc>
                <a:tc>
                  <a:txBody>
                    <a:bodyPr/>
                    <a:lstStyle/>
                    <a:p>
                      <a:r>
                        <a:rPr lang="en-GB" sz="1400" dirty="0" smtClean="0"/>
                        <a:t>Age 30 transition</a:t>
                      </a:r>
                      <a:endParaRPr lang="en-GB" sz="1400" dirty="0"/>
                    </a:p>
                  </a:txBody>
                  <a:tcPr/>
                </a:tc>
                <a:tc>
                  <a:txBody>
                    <a:bodyPr/>
                    <a:lstStyle/>
                    <a:p>
                      <a:r>
                        <a:rPr lang="en-GB" sz="1400" dirty="0" smtClean="0"/>
                        <a:t>Young adulthood</a:t>
                      </a:r>
                      <a:endParaRPr lang="en-GB" sz="1400" dirty="0"/>
                    </a:p>
                  </a:txBody>
                  <a:tcPr/>
                </a:tc>
              </a:tr>
              <a:tr h="355507">
                <a:tc>
                  <a:txBody>
                    <a:bodyPr/>
                    <a:lstStyle/>
                    <a:p>
                      <a:r>
                        <a:rPr lang="en-GB" dirty="0" smtClean="0"/>
                        <a:t>35 years</a:t>
                      </a:r>
                      <a:endParaRPr lang="en-GB" dirty="0"/>
                    </a:p>
                  </a:txBody>
                  <a:tcPr/>
                </a:tc>
                <a:tc>
                  <a:txBody>
                    <a:bodyPr/>
                    <a:lstStyle/>
                    <a:p>
                      <a:endParaRPr lang="en-GB" dirty="0"/>
                    </a:p>
                  </a:txBody>
                  <a:tcPr/>
                </a:tc>
                <a:tc>
                  <a:txBody>
                    <a:bodyPr/>
                    <a:lstStyle/>
                    <a:p>
                      <a:endParaRPr lang="en-GB"/>
                    </a:p>
                  </a:txBody>
                  <a:tcPr/>
                </a:tc>
                <a:tc>
                  <a:txBody>
                    <a:bodyPr/>
                    <a:lstStyle/>
                    <a:p>
                      <a:r>
                        <a:rPr lang="en-GB" sz="1400" dirty="0" smtClean="0"/>
                        <a:t>Settling</a:t>
                      </a:r>
                      <a:r>
                        <a:rPr lang="en-GB" sz="1400" baseline="0" dirty="0" smtClean="0"/>
                        <a:t> down</a:t>
                      </a:r>
                      <a:endParaRPr lang="en-GB" sz="1400" dirty="0"/>
                    </a:p>
                  </a:txBody>
                  <a:tcPr/>
                </a:tc>
                <a:tc>
                  <a:txBody>
                    <a:bodyPr/>
                    <a:lstStyle/>
                    <a:p>
                      <a:endParaRPr lang="en-GB" dirty="0"/>
                    </a:p>
                  </a:txBody>
                  <a:tcPr/>
                </a:tc>
              </a:tr>
            </a:tbl>
          </a:graphicData>
        </a:graphic>
      </p:graphicFrame>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l" fontAlgn="auto">
              <a:spcAft>
                <a:spcPts val="0"/>
              </a:spcAft>
              <a:defRPr/>
            </a:pPr>
            <a:r>
              <a:rPr lang="en-GB" dirty="0" smtClean="0">
                <a:solidFill>
                  <a:schemeClr val="accent2">
                    <a:lumMod val="75000"/>
                  </a:schemeClr>
                </a:solidFill>
              </a:rPr>
              <a:t>Future Research</a:t>
            </a:r>
            <a:endParaRPr lang="en-GB" dirty="0">
              <a:solidFill>
                <a:schemeClr val="accent2">
                  <a:lumMod val="75000"/>
                </a:schemeClr>
              </a:solidFill>
            </a:endParaRPr>
          </a:p>
        </p:txBody>
      </p:sp>
      <p:sp>
        <p:nvSpPr>
          <p:cNvPr id="3" name="Content Placeholder 2"/>
          <p:cNvSpPr>
            <a:spLocks noGrp="1"/>
          </p:cNvSpPr>
          <p:nvPr>
            <p:ph idx="1"/>
          </p:nvPr>
        </p:nvSpPr>
        <p:spPr>
          <a:xfrm>
            <a:off x="457200" y="1844675"/>
            <a:ext cx="8229600" cy="4281488"/>
          </a:xfrm>
        </p:spPr>
        <p:txBody>
          <a:bodyPr rtlCol="0">
            <a:normAutofit/>
          </a:bodyPr>
          <a:lstStyle/>
          <a:p>
            <a:pPr fontAlgn="auto">
              <a:spcAft>
                <a:spcPts val="0"/>
              </a:spcAft>
              <a:buFont typeface="Arial" pitchFamily="34" charset="0"/>
              <a:buChar char="•"/>
              <a:defRPr/>
            </a:pPr>
            <a:r>
              <a:rPr lang="en-GB" sz="2400" dirty="0" smtClean="0"/>
              <a:t>More longitudinal research on various pathways of recovery</a:t>
            </a:r>
          </a:p>
          <a:p>
            <a:pPr marL="0" indent="0" fontAlgn="auto">
              <a:spcAft>
                <a:spcPts val="0"/>
              </a:spcAft>
              <a:buFont typeface="Arial" pitchFamily="34" charset="0"/>
              <a:buNone/>
              <a:defRPr/>
            </a:pPr>
            <a:endParaRPr lang="en-GB" sz="2400" dirty="0" smtClean="0"/>
          </a:p>
          <a:p>
            <a:pPr fontAlgn="auto">
              <a:spcAft>
                <a:spcPts val="0"/>
              </a:spcAft>
              <a:buFont typeface="Arial" pitchFamily="34" charset="0"/>
              <a:buChar char="•"/>
              <a:defRPr/>
            </a:pPr>
            <a:r>
              <a:rPr lang="en-GB" sz="2400" dirty="0" smtClean="0"/>
              <a:t>More qualitative-experiential research with young people</a:t>
            </a:r>
          </a:p>
          <a:p>
            <a:pPr marL="0" indent="0" fontAlgn="auto">
              <a:spcAft>
                <a:spcPts val="0"/>
              </a:spcAft>
              <a:buFont typeface="Arial" pitchFamily="34" charset="0"/>
              <a:buNone/>
              <a:defRPr/>
            </a:pPr>
            <a:endParaRPr lang="en-GB" sz="2400" dirty="0" smtClean="0"/>
          </a:p>
          <a:p>
            <a:pPr fontAlgn="auto">
              <a:spcAft>
                <a:spcPts val="0"/>
              </a:spcAft>
              <a:buFont typeface="Arial" pitchFamily="34" charset="0"/>
              <a:buChar char="•"/>
              <a:defRPr/>
            </a:pPr>
            <a:r>
              <a:rPr lang="en-GB" sz="2400" dirty="0" smtClean="0"/>
              <a:t>Young women and recovery</a:t>
            </a:r>
          </a:p>
          <a:p>
            <a:pPr marL="0" indent="0" fontAlgn="auto">
              <a:spcAft>
                <a:spcPts val="0"/>
              </a:spcAft>
              <a:buFont typeface="Arial" pitchFamily="34" charset="0"/>
              <a:buNone/>
              <a:defRPr/>
            </a:pPr>
            <a:endParaRPr lang="en-GB" sz="2400" dirty="0" smtClean="0"/>
          </a:p>
          <a:p>
            <a:pPr fontAlgn="auto">
              <a:spcAft>
                <a:spcPts val="0"/>
              </a:spcAft>
              <a:buFont typeface="Arial" pitchFamily="34" charset="0"/>
              <a:buChar char="•"/>
              <a:defRPr/>
            </a:pPr>
            <a:r>
              <a:rPr lang="en-GB" sz="2400" dirty="0"/>
              <a:t>F</a:t>
            </a:r>
            <a:r>
              <a:rPr lang="en-GB" sz="2400" dirty="0" smtClean="0"/>
              <a:t>ocus on quality of life and well-being </a:t>
            </a:r>
          </a:p>
          <a:p>
            <a:pPr fontAlgn="auto">
              <a:spcAft>
                <a:spcPts val="0"/>
              </a:spcAft>
              <a:buFont typeface="Arial" pitchFamily="34" charset="0"/>
              <a:buChar char="•"/>
              <a:defRPr/>
            </a:pPr>
            <a:endParaRPr lang="en-GB" sz="2000" dirty="0" smtClean="0"/>
          </a:p>
          <a:p>
            <a:pPr marL="0" indent="0" fontAlgn="auto">
              <a:spcAft>
                <a:spcPts val="0"/>
              </a:spcAft>
              <a:buFont typeface="Arial" pitchFamily="34" charset="0"/>
              <a:buNone/>
              <a:defRPr/>
            </a:pPr>
            <a:endParaRPr lang="en-GB" dirty="0"/>
          </a:p>
          <a:p>
            <a:pPr marL="0" indent="0" fontAlgn="auto">
              <a:spcAft>
                <a:spcPts val="0"/>
              </a:spcAft>
              <a:buFont typeface="Arial" pitchFamily="34" charset="0"/>
              <a:buNone/>
              <a:defRPr/>
            </a:pPr>
            <a:endParaRPr lang="en-GB" sz="1800"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l" fontAlgn="auto">
              <a:spcAft>
                <a:spcPts val="0"/>
              </a:spcAft>
              <a:defRPr/>
            </a:pPr>
            <a:r>
              <a:rPr lang="en-GB" dirty="0" smtClean="0">
                <a:solidFill>
                  <a:schemeClr val="accent2">
                    <a:lumMod val="75000"/>
                  </a:schemeClr>
                </a:solidFill>
              </a:rPr>
              <a:t>BACKGROUND</a:t>
            </a:r>
            <a:endParaRPr lang="en-GB" dirty="0">
              <a:solidFill>
                <a:schemeClr val="accent2">
                  <a:lumMod val="75000"/>
                </a:schemeClr>
              </a:solidFill>
            </a:endParaRP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GB" sz="2400" dirty="0"/>
              <a:t>Recovery </a:t>
            </a:r>
            <a:r>
              <a:rPr lang="en-GB" sz="2400" dirty="0" smtClean="0"/>
              <a:t>or self-change</a:t>
            </a:r>
            <a:r>
              <a:rPr lang="en-GB" sz="2400" dirty="0" smtClean="0">
                <a:solidFill>
                  <a:prstClr val="black"/>
                </a:solidFill>
              </a:rPr>
              <a:t>?  </a:t>
            </a:r>
          </a:p>
          <a:p>
            <a:pPr fontAlgn="auto">
              <a:spcAft>
                <a:spcPts val="0"/>
              </a:spcAft>
              <a:buFont typeface="Arial" pitchFamily="34" charset="0"/>
              <a:buChar char="•"/>
              <a:defRPr/>
            </a:pPr>
            <a:endParaRPr lang="en-GB" sz="2400" dirty="0">
              <a:solidFill>
                <a:prstClr val="black"/>
              </a:solidFill>
            </a:endParaRPr>
          </a:p>
          <a:p>
            <a:pPr fontAlgn="auto">
              <a:spcAft>
                <a:spcPts val="0"/>
              </a:spcAft>
              <a:buFont typeface="Arial" pitchFamily="34" charset="0"/>
              <a:buChar char="•"/>
              <a:defRPr/>
            </a:pPr>
            <a:r>
              <a:rPr lang="en-GB" sz="2400" dirty="0">
                <a:solidFill>
                  <a:prstClr val="black"/>
                </a:solidFill>
              </a:rPr>
              <a:t>Increased use </a:t>
            </a:r>
            <a:r>
              <a:rPr lang="en-GB" sz="2400" dirty="0" smtClean="0"/>
              <a:t>of</a:t>
            </a:r>
            <a:r>
              <a:rPr lang="en-GB" sz="2400" dirty="0" smtClean="0">
                <a:solidFill>
                  <a:srgbClr val="FF0000"/>
                </a:solidFill>
              </a:rPr>
              <a:t> </a:t>
            </a:r>
            <a:r>
              <a:rPr lang="en-GB" sz="2400" dirty="0" smtClean="0">
                <a:solidFill>
                  <a:prstClr val="black"/>
                </a:solidFill>
              </a:rPr>
              <a:t>AA </a:t>
            </a:r>
            <a:r>
              <a:rPr lang="en-GB" sz="2400" dirty="0">
                <a:solidFill>
                  <a:prstClr val="black"/>
                </a:solidFill>
              </a:rPr>
              <a:t>and 12-Step fellowships </a:t>
            </a:r>
            <a:endParaRPr lang="en-GB" sz="2400" dirty="0" smtClean="0">
              <a:solidFill>
                <a:prstClr val="black"/>
              </a:solidFill>
            </a:endParaRPr>
          </a:p>
          <a:p>
            <a:pPr marL="0" indent="0" fontAlgn="auto">
              <a:spcAft>
                <a:spcPts val="0"/>
              </a:spcAft>
              <a:buFont typeface="Arial" pitchFamily="34" charset="0"/>
              <a:buNone/>
              <a:defRPr/>
            </a:pPr>
            <a:r>
              <a:rPr lang="en-GB" sz="2400" dirty="0" smtClean="0">
                <a:solidFill>
                  <a:prstClr val="black"/>
                </a:solidFill>
              </a:rPr>
              <a:t> </a:t>
            </a:r>
            <a:endParaRPr lang="en-GB" sz="2400" dirty="0">
              <a:solidFill>
                <a:prstClr val="black"/>
              </a:solidFill>
            </a:endParaRPr>
          </a:p>
          <a:p>
            <a:pPr fontAlgn="auto">
              <a:spcAft>
                <a:spcPts val="0"/>
              </a:spcAft>
              <a:buFont typeface="Arial" pitchFamily="34" charset="0"/>
              <a:buChar char="•"/>
              <a:defRPr/>
            </a:pPr>
            <a:r>
              <a:rPr lang="en-GB" sz="2400" dirty="0">
                <a:solidFill>
                  <a:prstClr val="black"/>
                </a:solidFill>
              </a:rPr>
              <a:t>Small but increasing number of qualitative studies looking at </a:t>
            </a:r>
            <a:r>
              <a:rPr lang="en-GB" sz="2400" dirty="0" smtClean="0"/>
              <a:t>the</a:t>
            </a:r>
            <a:r>
              <a:rPr lang="en-GB" sz="2400" dirty="0" smtClean="0">
                <a:solidFill>
                  <a:prstClr val="black"/>
                </a:solidFill>
              </a:rPr>
              <a:t> personal </a:t>
            </a:r>
            <a:r>
              <a:rPr lang="en-GB" sz="2400" dirty="0">
                <a:solidFill>
                  <a:prstClr val="black"/>
                </a:solidFill>
              </a:rPr>
              <a:t>experience of recovery </a:t>
            </a:r>
            <a:endParaRPr lang="en-GB" sz="2400" dirty="0" smtClean="0">
              <a:solidFill>
                <a:prstClr val="black"/>
              </a:solidFill>
            </a:endParaRPr>
          </a:p>
          <a:p>
            <a:pPr fontAlgn="auto">
              <a:spcAft>
                <a:spcPts val="0"/>
              </a:spcAft>
              <a:buFont typeface="Arial" pitchFamily="34" charset="0"/>
              <a:buChar char="•"/>
              <a:defRPr/>
            </a:pPr>
            <a:endParaRPr lang="en-GB" sz="2400" dirty="0">
              <a:solidFill>
                <a:prstClr val="black"/>
              </a:solidFill>
            </a:endParaRPr>
          </a:p>
          <a:p>
            <a:pPr fontAlgn="auto">
              <a:spcAft>
                <a:spcPts val="0"/>
              </a:spcAft>
              <a:buFont typeface="Arial" pitchFamily="34" charset="0"/>
              <a:buChar char="•"/>
              <a:defRPr/>
            </a:pPr>
            <a:r>
              <a:rPr lang="en-GB" sz="2400" dirty="0" smtClean="0"/>
              <a:t>Empirical </a:t>
            </a:r>
            <a:r>
              <a:rPr lang="en-GB" sz="2400" dirty="0"/>
              <a:t>research has </a:t>
            </a:r>
            <a:r>
              <a:rPr lang="en-GB" sz="2400" dirty="0" smtClean="0"/>
              <a:t>so far been focused </a:t>
            </a:r>
            <a:r>
              <a:rPr lang="en-GB" sz="2400" dirty="0"/>
              <a:t>on the mature adult experience </a:t>
            </a:r>
            <a:endParaRPr lang="en-GB" sz="2400" dirty="0" smtClean="0"/>
          </a:p>
          <a:p>
            <a:pPr marL="0" indent="0" fontAlgn="auto">
              <a:spcAft>
                <a:spcPts val="0"/>
              </a:spcAft>
              <a:buFont typeface="Arial" pitchFamily="34" charset="0"/>
              <a:buNone/>
              <a:defRPr/>
            </a:pPr>
            <a:endParaRPr lang="en-GB" sz="2400" dirty="0">
              <a:solidFill>
                <a:prstClr val="black"/>
              </a:solidFill>
            </a:endParaRPr>
          </a:p>
          <a:p>
            <a:pPr fontAlgn="auto">
              <a:spcAft>
                <a:spcPts val="0"/>
              </a:spcAft>
              <a:buFont typeface="Arial" pitchFamily="34" charset="0"/>
              <a:buChar char="•"/>
              <a:defRPr/>
            </a:pPr>
            <a:r>
              <a:rPr lang="en-GB" sz="2400" dirty="0">
                <a:solidFill>
                  <a:prstClr val="black"/>
                </a:solidFill>
              </a:rPr>
              <a:t>How do young adults </a:t>
            </a:r>
            <a:r>
              <a:rPr lang="en-GB" sz="2400" i="1" dirty="0"/>
              <a:t>experience</a:t>
            </a:r>
            <a:r>
              <a:rPr lang="en-GB" sz="2400" dirty="0"/>
              <a:t> </a:t>
            </a:r>
            <a:r>
              <a:rPr lang="en-GB" sz="2400" dirty="0">
                <a:solidFill>
                  <a:prstClr val="black"/>
                </a:solidFill>
              </a:rPr>
              <a:t>the process of recovery from addiction in 12-Step fellowships? </a:t>
            </a:r>
          </a:p>
          <a:p>
            <a:pPr marL="0" indent="0" fontAlgn="auto">
              <a:spcAft>
                <a:spcPts val="0"/>
              </a:spcAft>
              <a:buFont typeface="Arial" pitchFamily="34" charset="0"/>
              <a:buNone/>
              <a:defRPr/>
            </a:pPr>
            <a:endParaRPr lang="en-GB"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l" fontAlgn="auto">
              <a:spcAft>
                <a:spcPts val="0"/>
              </a:spcAft>
              <a:defRPr/>
            </a:pPr>
            <a:r>
              <a:rPr lang="en-GB" dirty="0" smtClean="0">
                <a:solidFill>
                  <a:schemeClr val="accent2">
                    <a:lumMod val="75000"/>
                  </a:schemeClr>
                </a:solidFill>
              </a:rPr>
              <a:t>METHOD</a:t>
            </a:r>
            <a:endParaRPr lang="en-GB" dirty="0">
              <a:solidFill>
                <a:schemeClr val="accent2">
                  <a:lumMod val="75000"/>
                </a:schemeClr>
              </a:solidFill>
            </a:endParaRP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GB" dirty="0" smtClean="0"/>
              <a:t>Qualitative approach</a:t>
            </a:r>
          </a:p>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r>
              <a:rPr lang="en-GB" dirty="0" smtClean="0"/>
              <a:t>Eighteen young men (22-35 years old)</a:t>
            </a:r>
          </a:p>
          <a:p>
            <a:pPr marL="0" indent="0" fontAlgn="auto">
              <a:spcAft>
                <a:spcPts val="0"/>
              </a:spcAft>
              <a:buFont typeface="Arial" pitchFamily="34" charset="0"/>
              <a:buNone/>
              <a:defRPr/>
            </a:pPr>
            <a:endParaRPr lang="en-GB" dirty="0" smtClean="0"/>
          </a:p>
          <a:p>
            <a:pPr fontAlgn="auto">
              <a:spcAft>
                <a:spcPts val="0"/>
              </a:spcAft>
              <a:buFont typeface="Arial" pitchFamily="34" charset="0"/>
              <a:buChar char="•"/>
              <a:defRPr/>
            </a:pPr>
            <a:r>
              <a:rPr lang="en-GB" dirty="0" smtClean="0"/>
              <a:t>Data collection: semi-structured interviews &amp; autobiographies</a:t>
            </a:r>
          </a:p>
          <a:p>
            <a:pPr marL="0" indent="0" fontAlgn="auto">
              <a:spcAft>
                <a:spcPts val="0"/>
              </a:spcAft>
              <a:buFont typeface="Arial" pitchFamily="34" charset="0"/>
              <a:buNone/>
              <a:defRPr/>
            </a:pPr>
            <a:endParaRPr lang="en-GB" dirty="0" smtClean="0"/>
          </a:p>
          <a:p>
            <a:pPr fontAlgn="auto">
              <a:spcAft>
                <a:spcPts val="0"/>
              </a:spcAft>
              <a:buFont typeface="Arial" pitchFamily="34" charset="0"/>
              <a:buChar char="•"/>
              <a:defRPr/>
            </a:pPr>
            <a:r>
              <a:rPr lang="en-GB" dirty="0" smtClean="0"/>
              <a:t>Data analysis: interpretative phenomenological analysis (IPA)</a:t>
            </a:r>
          </a:p>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endParaRPr lang="en-GB"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337"/>
          </a:xfrm>
        </p:spPr>
        <p:txBody>
          <a:bodyPr rtlCol="0">
            <a:normAutofit/>
          </a:bodyPr>
          <a:lstStyle/>
          <a:p>
            <a:pPr algn="l" fontAlgn="auto">
              <a:spcAft>
                <a:spcPts val="0"/>
              </a:spcAft>
              <a:defRPr/>
            </a:pPr>
            <a:r>
              <a:rPr lang="en-GB" dirty="0" smtClean="0">
                <a:solidFill>
                  <a:schemeClr val="accent2">
                    <a:lumMod val="75000"/>
                  </a:schemeClr>
                </a:solidFill>
              </a:rPr>
              <a:t>PARTICIPANTS</a:t>
            </a:r>
            <a:endParaRPr lang="en-GB" dirty="0">
              <a:solidFill>
                <a:schemeClr val="accent2">
                  <a:lumMod val="75000"/>
                </a:schemeClr>
              </a:solidFill>
            </a:endParaRPr>
          </a:p>
        </p:txBody>
      </p:sp>
      <p:graphicFrame>
        <p:nvGraphicFramePr>
          <p:cNvPr id="5" name="Table 4"/>
          <p:cNvGraphicFramePr>
            <a:graphicFrameLocks noGrp="1"/>
          </p:cNvGraphicFramePr>
          <p:nvPr/>
        </p:nvGraphicFramePr>
        <p:xfrm>
          <a:off x="3779838" y="1196975"/>
          <a:ext cx="4537075" cy="5211763"/>
        </p:xfrm>
        <a:graphic>
          <a:graphicData uri="http://schemas.openxmlformats.org/drawingml/2006/table">
            <a:tbl>
              <a:tblPr firstRow="1" bandRow="1">
                <a:tableStyleId>{2D5ABB26-0587-4C30-8999-92F81FD0307C}</a:tableStyleId>
              </a:tblPr>
              <a:tblGrid>
                <a:gridCol w="4536504"/>
              </a:tblGrid>
              <a:tr h="5170552">
                <a:tc>
                  <a:txBody>
                    <a:bodyPr/>
                    <a:lstStyle/>
                    <a:p>
                      <a:pPr algn="l"/>
                      <a:r>
                        <a:rPr lang="en-GB" sz="1600" dirty="0" smtClean="0"/>
                        <a:t>Tom                              </a:t>
                      </a:r>
                    </a:p>
                    <a:p>
                      <a:r>
                        <a:rPr lang="en-GB" sz="1600" dirty="0" smtClean="0"/>
                        <a:t>Mike</a:t>
                      </a:r>
                    </a:p>
                    <a:p>
                      <a:r>
                        <a:rPr lang="en-GB" sz="1600" dirty="0" smtClean="0"/>
                        <a:t>Dan</a:t>
                      </a:r>
                    </a:p>
                    <a:p>
                      <a:r>
                        <a:rPr lang="en-GB" sz="1600" dirty="0" smtClean="0"/>
                        <a:t>Arjun</a:t>
                      </a:r>
                    </a:p>
                    <a:p>
                      <a:r>
                        <a:rPr lang="en-GB" sz="1600" dirty="0" smtClean="0"/>
                        <a:t>James</a:t>
                      </a:r>
                    </a:p>
                    <a:p>
                      <a:r>
                        <a:rPr lang="en-GB" sz="1600" dirty="0" smtClean="0"/>
                        <a:t>Eric                               Early</a:t>
                      </a:r>
                      <a:r>
                        <a:rPr lang="en-GB" sz="1600" baseline="0" dirty="0" smtClean="0"/>
                        <a:t> Recovery</a:t>
                      </a:r>
                      <a:endParaRPr lang="en-GB" sz="1600" dirty="0" smtClean="0"/>
                    </a:p>
                    <a:p>
                      <a:r>
                        <a:rPr lang="en-GB" sz="1600" dirty="0" smtClean="0"/>
                        <a:t>Adam</a:t>
                      </a:r>
                    </a:p>
                    <a:p>
                      <a:r>
                        <a:rPr lang="en-GB" sz="1600" dirty="0" smtClean="0"/>
                        <a:t>Bill</a:t>
                      </a:r>
                    </a:p>
                    <a:p>
                      <a:r>
                        <a:rPr lang="en-GB" sz="1600" dirty="0" smtClean="0"/>
                        <a:t>Alexis</a:t>
                      </a:r>
                    </a:p>
                    <a:p>
                      <a:r>
                        <a:rPr lang="en-GB" sz="1600" dirty="0" smtClean="0"/>
                        <a:t>Peter</a:t>
                      </a:r>
                    </a:p>
                    <a:p>
                      <a:r>
                        <a:rPr lang="en-GB" sz="1600" dirty="0" smtClean="0"/>
                        <a:t>Ethan</a:t>
                      </a:r>
                    </a:p>
                    <a:p>
                      <a:r>
                        <a:rPr lang="en-GB" sz="1600" dirty="0" smtClean="0"/>
                        <a:t>Andy</a:t>
                      </a:r>
                    </a:p>
                    <a:p>
                      <a:endParaRPr lang="en-GB" sz="1600" dirty="0" smtClean="0"/>
                    </a:p>
                    <a:p>
                      <a:endParaRPr lang="en-GB" sz="1600" dirty="0" smtClean="0"/>
                    </a:p>
                    <a:p>
                      <a:r>
                        <a:rPr lang="en-GB" sz="1600" dirty="0" smtClean="0"/>
                        <a:t>Robert</a:t>
                      </a:r>
                    </a:p>
                    <a:p>
                      <a:r>
                        <a:rPr lang="en-GB" sz="1600" dirty="0" smtClean="0"/>
                        <a:t>Sean</a:t>
                      </a:r>
                      <a:r>
                        <a:rPr lang="en-GB" sz="1600" baseline="0" dirty="0" smtClean="0"/>
                        <a:t> </a:t>
                      </a:r>
                    </a:p>
                    <a:p>
                      <a:r>
                        <a:rPr lang="en-GB" sz="1600" baseline="0" dirty="0" smtClean="0"/>
                        <a:t>Henry                            Long Term Recovery</a:t>
                      </a:r>
                      <a:endParaRPr lang="en-GB" sz="1800" baseline="0" dirty="0" smtClean="0"/>
                    </a:p>
                    <a:p>
                      <a:r>
                        <a:rPr lang="en-GB" sz="1600" baseline="0" dirty="0" smtClean="0"/>
                        <a:t>Danny</a:t>
                      </a:r>
                    </a:p>
                    <a:p>
                      <a:r>
                        <a:rPr lang="en-GB" sz="1600" baseline="0" dirty="0" smtClean="0"/>
                        <a:t>Mark</a:t>
                      </a:r>
                    </a:p>
                    <a:p>
                      <a:r>
                        <a:rPr lang="en-GB" sz="1600" baseline="0" dirty="0" smtClean="0"/>
                        <a:t>Jamie</a:t>
                      </a:r>
                      <a:endParaRPr lang="en-GB" sz="1600" dirty="0" smtClean="0"/>
                    </a:p>
                    <a:p>
                      <a:endParaRPr lang="en-GB" sz="1600" dirty="0" smtClean="0"/>
                    </a:p>
                  </a:txBody>
                  <a:tcPr/>
                </a:tc>
              </a:tr>
            </a:tbl>
          </a:graphicData>
        </a:graphic>
      </p:graphicFrame>
      <p:sp>
        <p:nvSpPr>
          <p:cNvPr id="3" name="Right Brace 2"/>
          <p:cNvSpPr/>
          <p:nvPr/>
        </p:nvSpPr>
        <p:spPr>
          <a:xfrm>
            <a:off x="4211638" y="1412875"/>
            <a:ext cx="1152525" cy="2663825"/>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7" name="Right Brace 6"/>
          <p:cNvSpPr/>
          <p:nvPr/>
        </p:nvSpPr>
        <p:spPr>
          <a:xfrm>
            <a:off x="4427538" y="4797425"/>
            <a:ext cx="360362" cy="1223963"/>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17414" name="Content Placeholder 7"/>
          <p:cNvSpPr>
            <a:spLocks noGrp="1"/>
          </p:cNvSpPr>
          <p:nvPr>
            <p:ph idx="1"/>
          </p:nvPr>
        </p:nvSpPr>
        <p:spPr>
          <a:xfrm>
            <a:off x="457200" y="1600200"/>
            <a:ext cx="3178175" cy="4525963"/>
          </a:xfrm>
        </p:spPr>
        <p:txBody>
          <a:bodyPr/>
          <a:lstStyle/>
          <a:p>
            <a:pPr marL="0" indent="0">
              <a:buFont typeface="Arial" charset="0"/>
              <a:buNone/>
            </a:pPr>
            <a:endParaRPr lang="en-GB" smtClean="0"/>
          </a:p>
          <a:p>
            <a:pPr marL="0" indent="0">
              <a:buFont typeface="Arial" charset="0"/>
              <a:buNone/>
            </a:pPr>
            <a:endParaRPr lang="en-GB" smtClean="0"/>
          </a:p>
          <a:p>
            <a:pPr marL="0" indent="0">
              <a:buFont typeface="Arial" charset="0"/>
              <a:buNone/>
            </a:pPr>
            <a:endParaRPr lang="en-GB" smtClean="0"/>
          </a:p>
          <a:p>
            <a:pPr marL="0" indent="0">
              <a:buFont typeface="Arial" charset="0"/>
              <a:buNone/>
            </a:pPr>
            <a:endParaRPr lang="en-GB" smtClean="0"/>
          </a:p>
          <a:p>
            <a:pPr marL="0" indent="0">
              <a:buFont typeface="Arial" charset="0"/>
              <a:buNone/>
            </a:pPr>
            <a:endParaRPr lang="en-GB" smtClean="0"/>
          </a:p>
          <a:p>
            <a:pPr marL="0" indent="0">
              <a:buFont typeface="Arial" charset="0"/>
              <a:buNone/>
            </a:pPr>
            <a:endParaRPr lang="en-GB" smtClean="0"/>
          </a:p>
        </p:txBody>
      </p:sp>
      <p:sp>
        <p:nvSpPr>
          <p:cNvPr id="9" name="Oval 8"/>
          <p:cNvSpPr/>
          <p:nvPr/>
        </p:nvSpPr>
        <p:spPr>
          <a:xfrm>
            <a:off x="611188" y="1557338"/>
            <a:ext cx="2520950" cy="15113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GB" sz="1600" b="1" dirty="0"/>
              <a:t>Early Recovery</a:t>
            </a:r>
          </a:p>
          <a:p>
            <a:pPr fontAlgn="auto">
              <a:spcBef>
                <a:spcPts val="0"/>
              </a:spcBef>
              <a:spcAft>
                <a:spcPts val="0"/>
              </a:spcAft>
              <a:defRPr/>
            </a:pPr>
            <a:r>
              <a:rPr lang="en-GB" sz="1600" dirty="0"/>
              <a:t>Twelve participants</a:t>
            </a:r>
          </a:p>
          <a:p>
            <a:pPr fontAlgn="auto">
              <a:spcBef>
                <a:spcPts val="0"/>
              </a:spcBef>
              <a:spcAft>
                <a:spcPts val="0"/>
              </a:spcAft>
              <a:defRPr/>
            </a:pPr>
            <a:r>
              <a:rPr lang="en-GB" sz="1600" dirty="0"/>
              <a:t>AA, NA &amp; CA</a:t>
            </a:r>
            <a:endParaRPr lang="en-GB" sz="1600" dirty="0"/>
          </a:p>
        </p:txBody>
      </p:sp>
      <p:sp>
        <p:nvSpPr>
          <p:cNvPr id="10" name="Oval 9"/>
          <p:cNvSpPr/>
          <p:nvPr/>
        </p:nvSpPr>
        <p:spPr>
          <a:xfrm>
            <a:off x="755650" y="4076700"/>
            <a:ext cx="2376488" cy="1655763"/>
          </a:xfrm>
          <a:prstGeom prst="ellipse">
            <a:avLst/>
          </a:prstGeom>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GB" sz="1600" b="1" dirty="0"/>
              <a:t>Long-term Recovery</a:t>
            </a:r>
          </a:p>
          <a:p>
            <a:pPr fontAlgn="auto">
              <a:spcBef>
                <a:spcPts val="0"/>
              </a:spcBef>
              <a:spcAft>
                <a:spcPts val="0"/>
              </a:spcAft>
              <a:defRPr/>
            </a:pPr>
            <a:r>
              <a:rPr lang="en-GB" sz="1600" dirty="0"/>
              <a:t>Eight participants</a:t>
            </a:r>
          </a:p>
          <a:p>
            <a:pPr fontAlgn="auto">
              <a:spcBef>
                <a:spcPts val="0"/>
              </a:spcBef>
              <a:spcAft>
                <a:spcPts val="0"/>
              </a:spcAft>
              <a:defRPr/>
            </a:pPr>
            <a:r>
              <a:rPr lang="en-GB" sz="1600" dirty="0"/>
              <a:t>AA, NA &amp; CA</a:t>
            </a:r>
            <a:endParaRPr lang="en-GB" sz="1600"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algn="l"/>
            <a:r>
              <a:rPr lang="en-GB" smtClean="0">
                <a:solidFill>
                  <a:srgbClr val="953735"/>
                </a:solidFill>
              </a:rPr>
              <a:t>Early Recovery</a:t>
            </a:r>
            <a:endParaRPr lang="en-GB" smtClean="0"/>
          </a:p>
        </p:txBody>
      </p:sp>
      <p:sp>
        <p:nvSpPr>
          <p:cNvPr id="3" name="Content Placeholder 2"/>
          <p:cNvSpPr>
            <a:spLocks noGrp="1"/>
          </p:cNvSpPr>
          <p:nvPr>
            <p:ph idx="1"/>
          </p:nvPr>
        </p:nvSpPr>
        <p:spPr>
          <a:xfrm>
            <a:off x="457200" y="1773238"/>
            <a:ext cx="8229600" cy="3455987"/>
          </a:xfrm>
        </p:spPr>
        <p:txBody>
          <a:bodyPr rtlCol="0">
            <a:normAutofit fontScale="92500" lnSpcReduction="20000"/>
          </a:bodyPr>
          <a:lstStyle/>
          <a:p>
            <a:pPr marL="0" indent="0" algn="just" fontAlgn="auto">
              <a:spcAft>
                <a:spcPts val="0"/>
              </a:spcAft>
              <a:buFont typeface="Arial" pitchFamily="34" charset="0"/>
              <a:buNone/>
              <a:defRPr/>
            </a:pPr>
            <a:r>
              <a:rPr lang="en-GB" sz="2000" b="1" i="1" dirty="0" smtClean="0">
                <a:solidFill>
                  <a:prstClr val="black"/>
                </a:solidFill>
              </a:rPr>
              <a:t>Missing out</a:t>
            </a:r>
          </a:p>
          <a:p>
            <a:pPr marL="0" indent="0" algn="just" fontAlgn="auto">
              <a:spcAft>
                <a:spcPts val="0"/>
              </a:spcAft>
              <a:buFont typeface="Arial" pitchFamily="34" charset="0"/>
              <a:buNone/>
              <a:defRPr/>
            </a:pPr>
            <a:endParaRPr lang="en-GB" sz="1800" i="1" dirty="0" smtClean="0">
              <a:solidFill>
                <a:prstClr val="black"/>
              </a:solidFill>
            </a:endParaRPr>
          </a:p>
          <a:p>
            <a:pPr marL="0" indent="0" fontAlgn="auto">
              <a:spcAft>
                <a:spcPts val="0"/>
              </a:spcAft>
              <a:buFont typeface="Arial" pitchFamily="34" charset="0"/>
              <a:buNone/>
              <a:defRPr/>
            </a:pPr>
            <a:r>
              <a:rPr lang="en-GB" sz="1800" dirty="0" smtClean="0">
                <a:solidFill>
                  <a:prstClr val="black"/>
                </a:solidFill>
              </a:rPr>
              <a:t>I used to go out Friday nights and think, I’m the only fucking one, I’m the only fucking young person that can’t drink or do drugs, look, look at them, they’re all going out and having a good time.</a:t>
            </a:r>
          </a:p>
          <a:p>
            <a:pPr marL="0" indent="0" fontAlgn="auto">
              <a:spcAft>
                <a:spcPts val="0"/>
              </a:spcAft>
              <a:buFont typeface="Arial" pitchFamily="34" charset="0"/>
              <a:buNone/>
              <a:defRPr/>
            </a:pPr>
            <a:r>
              <a:rPr lang="en-GB" sz="1800" i="1" dirty="0" smtClean="0">
                <a:solidFill>
                  <a:prstClr val="black"/>
                </a:solidFill>
              </a:rPr>
              <a:t>- Robert</a:t>
            </a:r>
          </a:p>
          <a:p>
            <a:pPr marL="0" indent="0" fontAlgn="auto">
              <a:spcAft>
                <a:spcPts val="0"/>
              </a:spcAft>
              <a:buFont typeface="Arial" pitchFamily="34" charset="0"/>
              <a:buNone/>
              <a:defRPr/>
            </a:pPr>
            <a:endParaRPr lang="en-GB" sz="1800" dirty="0">
              <a:solidFill>
                <a:prstClr val="black"/>
              </a:solidFill>
            </a:endParaRPr>
          </a:p>
          <a:p>
            <a:pPr marL="0" indent="0" fontAlgn="auto">
              <a:spcAft>
                <a:spcPts val="0"/>
              </a:spcAft>
              <a:buFont typeface="Arial" pitchFamily="34" charset="0"/>
              <a:buNone/>
              <a:defRPr/>
            </a:pPr>
            <a:endParaRPr lang="en-GB" sz="1800" dirty="0" smtClean="0">
              <a:solidFill>
                <a:prstClr val="black"/>
              </a:solidFill>
            </a:endParaRPr>
          </a:p>
          <a:p>
            <a:pPr marL="0" indent="0" fontAlgn="auto">
              <a:spcAft>
                <a:spcPts val="0"/>
              </a:spcAft>
              <a:buFont typeface="Arial" pitchFamily="34" charset="0"/>
              <a:buNone/>
              <a:defRPr/>
            </a:pPr>
            <a:r>
              <a:rPr lang="en-GB" sz="1800" dirty="0" smtClean="0">
                <a:solidFill>
                  <a:prstClr val="black"/>
                </a:solidFill>
              </a:rPr>
              <a:t>Like </a:t>
            </a:r>
            <a:r>
              <a:rPr lang="en-GB" sz="1800" dirty="0">
                <a:solidFill>
                  <a:prstClr val="black"/>
                </a:solidFill>
              </a:rPr>
              <a:t>to be fair, people in recovery they look good, but all of a sudden and really quite all of the sudden, I don’t see any of my old friends. Like you know what I mean. I see them here and there, I go to the </a:t>
            </a:r>
            <a:r>
              <a:rPr lang="en-GB" sz="1800" dirty="0" smtClean="0"/>
              <a:t>odd</a:t>
            </a:r>
            <a:r>
              <a:rPr lang="en-GB" sz="1800" dirty="0" smtClean="0">
                <a:solidFill>
                  <a:prstClr val="black"/>
                </a:solidFill>
              </a:rPr>
              <a:t> </a:t>
            </a:r>
            <a:r>
              <a:rPr lang="en-GB" sz="1800" dirty="0">
                <a:solidFill>
                  <a:prstClr val="black"/>
                </a:solidFill>
              </a:rPr>
              <a:t>party and that but I don’t go and just go on Tuesday into the pub and get drunk. It’s that sort of thing that you kind of, you’re out of the loop. </a:t>
            </a:r>
            <a:r>
              <a:rPr lang="en-GB" sz="1800" dirty="0" smtClean="0">
                <a:solidFill>
                  <a:prstClr val="black"/>
                </a:solidFill>
              </a:rPr>
              <a:t>    </a:t>
            </a:r>
          </a:p>
          <a:p>
            <a:pPr marL="0" indent="0" fontAlgn="auto">
              <a:spcAft>
                <a:spcPts val="0"/>
              </a:spcAft>
              <a:buFont typeface="Arial" pitchFamily="34" charset="0"/>
              <a:buNone/>
              <a:defRPr/>
            </a:pPr>
            <a:r>
              <a:rPr lang="en-GB" sz="1800" i="1" dirty="0" smtClean="0">
                <a:solidFill>
                  <a:prstClr val="black"/>
                </a:solidFill>
              </a:rPr>
              <a:t>- Tom</a:t>
            </a:r>
            <a:endParaRPr lang="en-GB" sz="1800" i="1" dirty="0">
              <a:solidFill>
                <a:prstClr val="black"/>
              </a:solidFill>
            </a:endParaRPr>
          </a:p>
          <a:p>
            <a:pPr marL="0" indent="0" fontAlgn="auto">
              <a:spcAft>
                <a:spcPts val="0"/>
              </a:spcAft>
              <a:buFont typeface="Arial" pitchFamily="34" charset="0"/>
              <a:buNone/>
              <a:defRPr/>
            </a:pPr>
            <a:endParaRPr lang="en-GB" dirty="0" smtClean="0"/>
          </a:p>
          <a:p>
            <a:pPr marL="0" indent="0" fontAlgn="auto">
              <a:spcAft>
                <a:spcPts val="0"/>
              </a:spcAft>
              <a:buFont typeface="Arial" pitchFamily="34" charset="0"/>
              <a:buNone/>
              <a:defRPr/>
            </a:pPr>
            <a:endParaRPr lang="en-GB"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algn="l"/>
            <a:r>
              <a:rPr lang="en-GB" smtClean="0">
                <a:solidFill>
                  <a:srgbClr val="953735"/>
                </a:solidFill>
              </a:rPr>
              <a:t>Early Recovery</a:t>
            </a:r>
            <a:endParaRPr lang="en-GB" smtClean="0"/>
          </a:p>
        </p:txBody>
      </p:sp>
      <p:sp>
        <p:nvSpPr>
          <p:cNvPr id="19458" name="Content Placeholder 2"/>
          <p:cNvSpPr>
            <a:spLocks noGrp="1"/>
          </p:cNvSpPr>
          <p:nvPr>
            <p:ph idx="1"/>
          </p:nvPr>
        </p:nvSpPr>
        <p:spPr/>
        <p:txBody>
          <a:bodyPr/>
          <a:lstStyle/>
          <a:p>
            <a:pPr marL="0" indent="0">
              <a:buFont typeface="Arial" charset="0"/>
              <a:buNone/>
            </a:pPr>
            <a:r>
              <a:rPr lang="en-GB" sz="2000" b="1" i="1" smtClean="0">
                <a:solidFill>
                  <a:srgbClr val="000000"/>
                </a:solidFill>
              </a:rPr>
              <a:t>Self and time</a:t>
            </a:r>
          </a:p>
          <a:p>
            <a:pPr marL="0" indent="0">
              <a:buFont typeface="Arial" charset="0"/>
              <a:buNone/>
            </a:pPr>
            <a:endParaRPr lang="en-GB" sz="1800" smtClean="0">
              <a:solidFill>
                <a:srgbClr val="000000"/>
              </a:solidFill>
            </a:endParaRPr>
          </a:p>
          <a:p>
            <a:pPr marL="0" indent="0">
              <a:buFont typeface="Arial" charset="0"/>
              <a:buNone/>
            </a:pPr>
            <a:r>
              <a:rPr lang="en-GB" sz="1800" smtClean="0">
                <a:solidFill>
                  <a:srgbClr val="000000"/>
                </a:solidFill>
              </a:rPr>
              <a:t>It was important for me to be on the move, definitely in the early days…I found it really quite difficult at points just having nothing to do…I found it quite hard to sort of motivate myself to go out and do different stuff whereas I find work’s important for me erm just to have a structure in my life.     </a:t>
            </a:r>
          </a:p>
          <a:p>
            <a:pPr marL="0" indent="0">
              <a:buFont typeface="Arial" charset="0"/>
              <a:buNone/>
            </a:pPr>
            <a:r>
              <a:rPr lang="en-GB" sz="1800" i="1" smtClean="0">
                <a:solidFill>
                  <a:srgbClr val="000000"/>
                </a:solidFill>
              </a:rPr>
              <a:t>- Mike</a:t>
            </a:r>
          </a:p>
          <a:p>
            <a:pPr marL="0" indent="0">
              <a:buFont typeface="Arial" charset="0"/>
              <a:buNone/>
            </a:pPr>
            <a:endParaRPr lang="en-GB" sz="1800" i="1" smtClean="0">
              <a:solidFill>
                <a:srgbClr val="000000"/>
              </a:solidFill>
            </a:endParaRPr>
          </a:p>
          <a:p>
            <a:pPr marL="0" indent="0">
              <a:buFont typeface="Arial" charset="0"/>
              <a:buNone/>
            </a:pPr>
            <a:r>
              <a:rPr lang="en-GB" sz="1800" smtClean="0">
                <a:solidFill>
                  <a:srgbClr val="000000"/>
                </a:solidFill>
              </a:rPr>
              <a:t>I was like, I will never have drinks or drugs again, and it was too much to take in you know. But if I just thought of, if I put it like I’m not doing drugs just for today, it was a lot easier to comprehend…So all you worry is not using drinks or drug just for today, and in that way it’s not overwhelming.    </a:t>
            </a:r>
          </a:p>
          <a:p>
            <a:pPr marL="0" indent="0">
              <a:buFont typeface="Arial" charset="0"/>
              <a:buNone/>
            </a:pPr>
            <a:r>
              <a:rPr lang="en-GB" sz="1800" i="1" smtClean="0">
                <a:solidFill>
                  <a:srgbClr val="000000"/>
                </a:solidFill>
              </a:rPr>
              <a:t>- Robert</a:t>
            </a:r>
          </a:p>
          <a:p>
            <a:pPr marL="0" indent="0">
              <a:buFont typeface="Arial" charset="0"/>
              <a:buNone/>
            </a:pPr>
            <a:endParaRPr lang="en-GB" smtClean="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l" fontAlgn="auto">
              <a:spcAft>
                <a:spcPts val="0"/>
              </a:spcAft>
              <a:defRPr/>
            </a:pPr>
            <a:r>
              <a:rPr lang="en-GB" dirty="0">
                <a:solidFill>
                  <a:schemeClr val="accent2">
                    <a:lumMod val="75000"/>
                  </a:schemeClr>
                </a:solidFill>
              </a:rPr>
              <a:t>Early Recovery</a:t>
            </a:r>
          </a:p>
        </p:txBody>
      </p:sp>
      <p:sp>
        <p:nvSpPr>
          <p:cNvPr id="20482" name="Content Placeholder 2"/>
          <p:cNvSpPr>
            <a:spLocks noGrp="1"/>
          </p:cNvSpPr>
          <p:nvPr>
            <p:ph idx="1"/>
          </p:nvPr>
        </p:nvSpPr>
        <p:spPr/>
        <p:txBody>
          <a:bodyPr/>
          <a:lstStyle/>
          <a:p>
            <a:pPr marL="0" indent="0">
              <a:buFont typeface="Arial" charset="0"/>
              <a:buNone/>
            </a:pPr>
            <a:r>
              <a:rPr lang="en-GB" sz="2000" b="1" i="1" smtClean="0"/>
              <a:t>Self and identity</a:t>
            </a:r>
          </a:p>
          <a:p>
            <a:pPr marL="0" indent="0">
              <a:buFont typeface="Arial" charset="0"/>
              <a:buNone/>
            </a:pPr>
            <a:endParaRPr lang="en-GB" sz="2000" b="1" smtClean="0"/>
          </a:p>
          <a:p>
            <a:pPr marL="0" indent="0">
              <a:buFont typeface="Arial" charset="0"/>
              <a:buNone/>
            </a:pPr>
            <a:r>
              <a:rPr lang="en-GB" sz="1800" smtClean="0"/>
              <a:t>I’m comfortable with that now, I’m comfortable with that fact ’cause I’m not fighting it anymore ’cause for so long I was fighting it now erm I can carry on I can still do it but there’s certain comfort in accepting that you can’t do it…if I’m being perfectly honest sometimes it does piss me off that some people can sit down and have a lovely meal with one or two glasses of wine and just leave it like that, that pisses me off sometimes. </a:t>
            </a:r>
          </a:p>
          <a:p>
            <a:pPr marL="0" indent="0">
              <a:buFont typeface="Arial" charset="0"/>
              <a:buNone/>
            </a:pPr>
            <a:r>
              <a:rPr lang="en-GB" sz="1800" i="1" smtClean="0"/>
              <a:t>- James</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l" fontAlgn="auto">
              <a:spcAft>
                <a:spcPts val="0"/>
              </a:spcAft>
              <a:defRPr/>
            </a:pPr>
            <a:r>
              <a:rPr lang="en-GB" dirty="0" smtClean="0">
                <a:solidFill>
                  <a:schemeClr val="accent2">
                    <a:lumMod val="75000"/>
                  </a:schemeClr>
                </a:solidFill>
              </a:rPr>
              <a:t>Early Recovery</a:t>
            </a:r>
            <a:endParaRPr lang="en-GB" dirty="0">
              <a:solidFill>
                <a:schemeClr val="accent2">
                  <a:lumMod val="75000"/>
                </a:schemeClr>
              </a:solidFill>
            </a:endParaRPr>
          </a:p>
        </p:txBody>
      </p:sp>
      <p:sp>
        <p:nvSpPr>
          <p:cNvPr id="21506" name="Content Placeholder 2"/>
          <p:cNvSpPr>
            <a:spLocks noGrp="1"/>
          </p:cNvSpPr>
          <p:nvPr>
            <p:ph idx="1"/>
          </p:nvPr>
        </p:nvSpPr>
        <p:spPr>
          <a:xfrm>
            <a:off x="457200" y="1600200"/>
            <a:ext cx="8229600" cy="4997450"/>
          </a:xfrm>
        </p:spPr>
        <p:txBody>
          <a:bodyPr/>
          <a:lstStyle/>
          <a:p>
            <a:pPr marL="0" indent="0" algn="just">
              <a:buFont typeface="Arial" charset="0"/>
              <a:buNone/>
            </a:pPr>
            <a:r>
              <a:rPr lang="en-GB" sz="2000" b="1" i="1" smtClean="0"/>
              <a:t>Care of the self</a:t>
            </a:r>
          </a:p>
          <a:p>
            <a:pPr marL="0" indent="0" algn="just">
              <a:buFont typeface="Arial" charset="0"/>
              <a:buNone/>
            </a:pPr>
            <a:endParaRPr lang="en-GB" sz="1800" smtClean="0"/>
          </a:p>
          <a:p>
            <a:pPr marL="0" indent="0" algn="just">
              <a:buFont typeface="Arial" charset="0"/>
              <a:buNone/>
            </a:pPr>
            <a:r>
              <a:rPr lang="en-GB" sz="1800" smtClean="0"/>
              <a:t>I take better care of myself, I care about my surroundings, simple things like I have a shower every day, I brush my teeth twice a day, I make sure that I eat three meals a day, I pay my bills, yeah I’m paying my bills, I’m not just letting all the letters pile up. I actually open them now and read them...I feel a lot more alive and healthy and I listen to my body more as well you know, when I’m tired I think right okay I’m going to sleep before I fight it you know. </a:t>
            </a:r>
          </a:p>
          <a:p>
            <a:pPr marL="0" indent="0" algn="just">
              <a:buFont typeface="Arial" charset="0"/>
              <a:buNone/>
            </a:pPr>
            <a:r>
              <a:rPr lang="en-GB" sz="1800" i="1" smtClean="0"/>
              <a:t>- James</a:t>
            </a:r>
          </a:p>
          <a:p>
            <a:pPr marL="0" indent="0" algn="just">
              <a:buFont typeface="Arial" charset="0"/>
              <a:buNone/>
            </a:pPr>
            <a:endParaRPr lang="en-GB" sz="1800" i="1" smtClean="0"/>
          </a:p>
          <a:p>
            <a:pPr marL="0" indent="0">
              <a:buFont typeface="Arial" charset="0"/>
              <a:buNone/>
            </a:pPr>
            <a:r>
              <a:rPr lang="en-GB" sz="1800" smtClean="0">
                <a:solidFill>
                  <a:srgbClr val="000000"/>
                </a:solidFill>
              </a:rPr>
              <a:t>I’m very capable, I have potential but I’ve got in my own way. A huge reason for me to feel sorry for myself is that I didn’t stand up for myself….I’m doing it, I’m taking responsibility, I feel like erm I’m looking after me, I’m putting value back in me. </a:t>
            </a:r>
          </a:p>
          <a:p>
            <a:pPr marL="0" indent="0">
              <a:buFont typeface="Arial" charset="0"/>
              <a:buNone/>
            </a:pPr>
            <a:r>
              <a:rPr lang="en-GB" sz="1800" i="1" smtClean="0">
                <a:solidFill>
                  <a:srgbClr val="000000"/>
                </a:solidFill>
              </a:rPr>
              <a:t>- Arjun</a:t>
            </a:r>
          </a:p>
          <a:p>
            <a:pPr marL="0" indent="0">
              <a:buFont typeface="Arial" charset="0"/>
              <a:buNone/>
            </a:pPr>
            <a:endParaRPr lang="en-GB" sz="1800" i="1" smtClean="0"/>
          </a:p>
          <a:p>
            <a:pPr marL="0" indent="0">
              <a:buFont typeface="Arial" charset="0"/>
              <a:buNone/>
            </a:pPr>
            <a:endParaRPr lang="en-GB" sz="1800" i="1" smtClean="0"/>
          </a:p>
          <a:p>
            <a:pPr marL="0" indent="0">
              <a:buFont typeface="Arial" charset="0"/>
              <a:buNone/>
            </a:pPr>
            <a:endParaRPr lang="en-GB" sz="1800" i="1" smtClean="0"/>
          </a:p>
          <a:p>
            <a:pPr marL="0" indent="0">
              <a:buFont typeface="Arial" charset="0"/>
              <a:buNone/>
            </a:pPr>
            <a:endParaRPr lang="en-GB" sz="1800" i="1" smtClean="0"/>
          </a:p>
          <a:p>
            <a:pPr marL="0" indent="0">
              <a:buFont typeface="Arial" charset="0"/>
              <a:buNone/>
            </a:pPr>
            <a:endParaRPr lang="en-GB" sz="1800" i="1" smtClean="0"/>
          </a:p>
          <a:p>
            <a:pPr marL="0" indent="0">
              <a:buFont typeface="Arial" charset="0"/>
              <a:buNone/>
            </a:pPr>
            <a:endParaRPr lang="en-GB" sz="1800" i="1" smtClean="0"/>
          </a:p>
          <a:p>
            <a:pPr marL="0" indent="0">
              <a:buFont typeface="Arial" charset="0"/>
              <a:buNone/>
            </a:pPr>
            <a:endParaRPr lang="en-GB" sz="1800" i="1" smtClean="0"/>
          </a:p>
          <a:p>
            <a:pPr marL="0" indent="0">
              <a:buFont typeface="Arial" charset="0"/>
              <a:buNone/>
            </a:pPr>
            <a:endParaRPr lang="en-GB" sz="1800" i="1" smtClean="0"/>
          </a:p>
          <a:p>
            <a:pPr marL="0" indent="0">
              <a:buFont typeface="Arial" charset="0"/>
              <a:buNone/>
            </a:pPr>
            <a:endParaRPr lang="en-GB" sz="1800" i="1" smtClean="0"/>
          </a:p>
          <a:p>
            <a:pPr marL="0" indent="0">
              <a:buFont typeface="Arial" charset="0"/>
              <a:buNone/>
            </a:pPr>
            <a:endParaRPr lang="en-GB" sz="1800" i="1" smtClean="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algn="l"/>
            <a:r>
              <a:rPr lang="en-GB" smtClean="0">
                <a:solidFill>
                  <a:srgbClr val="953735"/>
                </a:solidFill>
              </a:rPr>
              <a:t>Middle recovery</a:t>
            </a:r>
            <a:endParaRPr lang="en-GB" smtClean="0"/>
          </a:p>
        </p:txBody>
      </p:sp>
      <p:sp>
        <p:nvSpPr>
          <p:cNvPr id="22530" name="Content Placeholder 2"/>
          <p:cNvSpPr>
            <a:spLocks noGrp="1"/>
          </p:cNvSpPr>
          <p:nvPr>
            <p:ph idx="1"/>
          </p:nvPr>
        </p:nvSpPr>
        <p:spPr>
          <a:xfrm>
            <a:off x="457200" y="1600200"/>
            <a:ext cx="8229600" cy="4852988"/>
          </a:xfrm>
        </p:spPr>
        <p:txBody>
          <a:bodyPr/>
          <a:lstStyle/>
          <a:p>
            <a:pPr marL="0" indent="0">
              <a:buFont typeface="Arial" charset="0"/>
              <a:buNone/>
            </a:pPr>
            <a:r>
              <a:rPr lang="en-GB" sz="2000" b="1" i="1" smtClean="0">
                <a:solidFill>
                  <a:srgbClr val="000000"/>
                </a:solidFill>
              </a:rPr>
              <a:t>A new life structure</a:t>
            </a:r>
          </a:p>
          <a:p>
            <a:pPr marL="0" indent="0">
              <a:buFont typeface="Arial" charset="0"/>
              <a:buNone/>
            </a:pPr>
            <a:endParaRPr lang="en-GB" sz="1800" smtClean="0">
              <a:solidFill>
                <a:srgbClr val="000000"/>
              </a:solidFill>
            </a:endParaRPr>
          </a:p>
          <a:p>
            <a:pPr marL="0" indent="0">
              <a:buFont typeface="Arial" charset="0"/>
              <a:buNone/>
            </a:pPr>
            <a:r>
              <a:rPr lang="en-GB" sz="1800" smtClean="0">
                <a:solidFill>
                  <a:srgbClr val="000000"/>
                </a:solidFill>
              </a:rPr>
              <a:t>Outward changes: good jobs, owning my own home, further qualifications, committed relationship, successfully being a good father, being faithful to my partner, creating a safe home for my children, much more contact with my family, giving money to those in my family who need it. </a:t>
            </a:r>
          </a:p>
          <a:p>
            <a:pPr marL="0" indent="0">
              <a:buFont typeface="Arial" charset="0"/>
              <a:buNone/>
            </a:pPr>
            <a:r>
              <a:rPr lang="en-GB" sz="1800" i="1" smtClean="0">
                <a:solidFill>
                  <a:srgbClr val="000000"/>
                </a:solidFill>
              </a:rPr>
              <a:t>- Danny</a:t>
            </a:r>
          </a:p>
          <a:p>
            <a:pPr marL="0" indent="0">
              <a:buFont typeface="Arial" charset="0"/>
              <a:buNone/>
            </a:pPr>
            <a:endParaRPr lang="en-GB" sz="1800" i="1" smtClean="0">
              <a:solidFill>
                <a:srgbClr val="000000"/>
              </a:solidFill>
            </a:endParaRPr>
          </a:p>
          <a:p>
            <a:pPr marL="0" indent="0">
              <a:buFont typeface="Arial" charset="0"/>
              <a:buNone/>
            </a:pPr>
            <a:r>
              <a:rPr lang="en-GB" sz="1800" smtClean="0">
                <a:solidFill>
                  <a:srgbClr val="000000"/>
                </a:solidFill>
              </a:rPr>
              <a:t>[this] phase finished around two years in when my emotional recovery became the focus. It was during this phase (that lasted for some time) that I became aware of my level of emotional maturity, which was pretty juvenile at that time. The emotional ‘defrosting’ was an uncomfortable process…I think this is an unavoidable part of the process for many, especially men, who are less able to express emotion in true form.  </a:t>
            </a:r>
          </a:p>
          <a:p>
            <a:pPr marL="0" indent="0">
              <a:buFont typeface="Arial" charset="0"/>
              <a:buNone/>
            </a:pPr>
            <a:r>
              <a:rPr lang="en-GB" sz="1800" i="1" smtClean="0">
                <a:solidFill>
                  <a:srgbClr val="000000"/>
                </a:solidFill>
              </a:rPr>
              <a:t>- Mark</a:t>
            </a:r>
          </a:p>
          <a:p>
            <a:pPr marL="0" indent="0">
              <a:buFont typeface="Arial" charset="0"/>
              <a:buNone/>
            </a:pPr>
            <a:endParaRPr lang="en-GB" sz="1800" i="1" smtClean="0">
              <a:solidFill>
                <a:srgbClr val="000000"/>
              </a:solidFill>
            </a:endParaRPr>
          </a:p>
          <a:p>
            <a:pPr marL="0" indent="0">
              <a:buFont typeface="Arial" charset="0"/>
              <a:buNone/>
            </a:pPr>
            <a:endParaRPr lang="en-GB" smtClean="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CHARTSCALE" val="True"/>
  <p:tag name="FIBINCLUDEOTHER" val="True"/>
  <p:tag name="PRRESPONSE3" val="8"/>
  <p:tag name="PRRESPONSE7" val="4"/>
  <p:tag name="SHOWFLASHWARNING" val="True"/>
  <p:tag name="SHOWBARVISIBLE" val="True"/>
  <p:tag name="ANSWERNOWSTYLE" val="-1"/>
  <p:tag name="RESPTABLESTYLE" val="-1"/>
  <p:tag name="BACKUPSESSIONS" val="True"/>
  <p:tag name="AUTOUPDATEALIASES" val="True"/>
  <p:tag name="SKIPREMAININGRACESLIDES" val="True"/>
  <p:tag name="BUBBLESIZEVISIBLE" val="True"/>
  <p:tag name="CUSTOMCELLBACKCOLOR1" val="-657956"/>
  <p:tag name="DISPLAYNAME" val="True"/>
  <p:tag name="AUTOSIZEGRID" val="True"/>
  <p:tag name="CHARTLABELS" val="1"/>
  <p:tag name="ALLOWUSERFEEDBACK" val="True"/>
  <p:tag name="AUTOADJUSTPARTRANGE" val="True"/>
  <p:tag name="FIBDISPLAYKEYWORDS" val="True"/>
  <p:tag name="PRRESPONSE5" val="6"/>
  <p:tag name="PRRESPONSE10" val="1"/>
  <p:tag name="USESECONDARYMONITOR" val="True"/>
  <p:tag name="COUNTDOWNSTYLE" val="-1"/>
  <p:tag name="ALLOWDUPLICATES" val="False"/>
  <p:tag name="STDCHART" val="1"/>
  <p:tag name="MAXRESPONDERS" val="5"/>
  <p:tag name="CUSTOMGRIDBACKCOLOR" val="-2830136"/>
  <p:tag name="DISPLAYDEVICENUMBER" val="True"/>
  <p:tag name="GRIDFONTSIZE" val="12"/>
  <p:tag name="INCLUDEPPT" val="True"/>
  <p:tag name="ADVANCEDSETTINGSVIEW" val="False"/>
  <p:tag name="PRRESPONSE2" val="9"/>
  <p:tag name="PRRESPONSE9" val="2"/>
  <p:tag name="SAVECSVWITHSESSION" val="False"/>
  <p:tag name="COUNTDOWNSECONDS" val="10"/>
  <p:tag name="REVIEWONLY" val="False"/>
  <p:tag name="BUBBLENAMEVISIBLE" val="True"/>
  <p:tag name="CUSTOMCELLBACKCOLOR3" val="-268652"/>
  <p:tag name="GRIDPOSITION" val="1"/>
  <p:tag name="CORRECTPOINTVALUE" val="1"/>
  <p:tag name="FIBNUMRESULTS" val="5"/>
  <p:tag name="PRRESPONSE8" val="3"/>
  <p:tag name="CSVFORMAT" val="0"/>
  <p:tag name="CHARTVALUEFORMAT" val="0%"/>
  <p:tag name="PARTICIPANTSINLEADERBOARD" val="5"/>
  <p:tag name="USESCHEMECOLORS" val="True"/>
  <p:tag name="RESETCHARTS" val="True"/>
  <p:tag name="FIBDISPLAYRESULTS" val="True"/>
  <p:tag name="ALWAYSOPENPOLL" val="False"/>
  <p:tag name="RESPCOUNTERFORMAT" val="0"/>
  <p:tag name="RACEANIMATIONSPEED" val="3"/>
  <p:tag name="GRIDOPACITY" val="90"/>
  <p:tag name="REALTIMEBACKUP" val="False"/>
  <p:tag name="PRRESPONSE6" val="5"/>
  <p:tag name="NUMRESPONSES" val="1"/>
  <p:tag name="DEFAULTNUMTEAMS" val="5"/>
  <p:tag name="INCLUDENONRESPONDERS" val="False"/>
  <p:tag name="TPVERSION" val="2008"/>
  <p:tag name="RACEENDPOINTS" val="100"/>
  <p:tag name="POLLINGCYCLE" val="2"/>
  <p:tag name="POWERPOINTVERSION" val="11.0"/>
  <p:tag name="CUSTOMCELLBACKCOLOR2" val="-13395457"/>
  <p:tag name="PRRESPONSE4" val="7"/>
  <p:tag name="GRIDROTATIONINTERVAL" val="2"/>
  <p:tag name="AUTOADVANCE" val="False"/>
  <p:tag name="ANSWERNOWTEXT" val="Answer Now"/>
  <p:tag name="BUBBLEGROUPING" val="3"/>
  <p:tag name="PRRESPONSE1" val="10"/>
  <p:tag name="ZEROBASED" val="False"/>
  <p:tag name="DELIMITERS" val="3.1"/>
  <p:tag name="TPFULLVERSION" val="4.3.2.1200"/>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4137</TotalTime>
  <Words>1478</Words>
  <Application>Microsoft Office PowerPoint</Application>
  <PresentationFormat>On-screen Show (4:3)</PresentationFormat>
  <Paragraphs>252</Paragraphs>
  <Slides>19</Slides>
  <Notes>0</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19</vt:i4>
      </vt:variant>
    </vt:vector>
  </HeadingPairs>
  <TitlesOfParts>
    <vt:vector size="25" baseType="lpstr">
      <vt:lpstr>Calibri</vt:lpstr>
      <vt:lpstr>Arial</vt:lpstr>
      <vt:lpstr>Corbel</vt:lpstr>
      <vt:lpstr>MS Mincho</vt:lpstr>
      <vt:lpstr>Times New Roman</vt:lpstr>
      <vt:lpstr>Office Theme</vt:lpstr>
      <vt:lpstr>Time and Change:  A Developmental Model of Young Men’s Recovery </vt:lpstr>
      <vt:lpstr>BACKGROUND</vt:lpstr>
      <vt:lpstr>METHOD</vt:lpstr>
      <vt:lpstr>PARTICIPANTS</vt:lpstr>
      <vt:lpstr>Early Recovery</vt:lpstr>
      <vt:lpstr>Early Recovery</vt:lpstr>
      <vt:lpstr>Early Recovery</vt:lpstr>
      <vt:lpstr>Early Recovery</vt:lpstr>
      <vt:lpstr>Middle recovery</vt:lpstr>
      <vt:lpstr>Middle recovery</vt:lpstr>
      <vt:lpstr>Middle recovery</vt:lpstr>
      <vt:lpstr>Long-term recovery</vt:lpstr>
      <vt:lpstr>Long-term recovery</vt:lpstr>
      <vt:lpstr>Long-term recovery</vt:lpstr>
      <vt:lpstr>Stages of Recovery</vt:lpstr>
      <vt:lpstr>Stages of Recovery</vt:lpstr>
      <vt:lpstr>Participants</vt:lpstr>
      <vt:lpstr>Stages of Life-span Development</vt:lpstr>
      <vt:lpstr>Future Research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and Change: A Developmental Model of Young Men’s Recovery</dc:title>
  <dc:creator>lymarie</dc:creator>
  <cp:lastModifiedBy>PSAV</cp:lastModifiedBy>
  <cp:revision>129</cp:revision>
  <cp:lastPrinted>2012-11-06T22:05:31Z</cp:lastPrinted>
  <dcterms:created xsi:type="dcterms:W3CDTF">2012-10-13T22:08:35Z</dcterms:created>
  <dcterms:modified xsi:type="dcterms:W3CDTF">2012-11-09T10:58:36Z</dcterms:modified>
</cp:coreProperties>
</file>