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70" r:id="rId3"/>
    <p:sldId id="271" r:id="rId4"/>
    <p:sldId id="301" r:id="rId5"/>
    <p:sldId id="300" r:id="rId6"/>
    <p:sldId id="278" r:id="rId7"/>
    <p:sldId id="294" r:id="rId8"/>
    <p:sldId id="279" r:id="rId9"/>
    <p:sldId id="298" r:id="rId10"/>
    <p:sldId id="295" r:id="rId11"/>
    <p:sldId id="302" r:id="rId12"/>
    <p:sldId id="282" r:id="rId13"/>
    <p:sldId id="283" r:id="rId14"/>
    <p:sldId id="284" r:id="rId15"/>
    <p:sldId id="285" r:id="rId16"/>
    <p:sldId id="297" r:id="rId17"/>
    <p:sldId id="303" r:id="rId18"/>
    <p:sldId id="304" r:id="rId19"/>
    <p:sldId id="286" r:id="rId20"/>
    <p:sldId id="28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1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On-trade</c:v>
                </c:pt>
              </c:strCache>
            </c:strRef>
          </c:tx>
          <c:spPr>
            <a:ln w="28575" cap="rnd">
              <a:solidFill>
                <a:srgbClr val="FF3333">
                  <a:alpha val="87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Sheet1!$B$1:$R$1</c:f>
              <c:strCache>
                <c:ptCount val="17"/>
                <c:pt idx="0">
                  <c:v>'00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'15</c:v>
                </c:pt>
                <c:pt idx="16">
                  <c:v>'16</c:v>
                </c:pt>
              </c:strCache>
            </c:strRef>
          </c:cat>
          <c:val>
            <c:numRef>
              <c:f>Sheet1!$B$2:$R$2</c:f>
              <c:numCache>
                <c:formatCode>0</c:formatCode>
                <c:ptCount val="17"/>
                <c:pt idx="0">
                  <c:v>472.02017842578385</c:v>
                </c:pt>
                <c:pt idx="1">
                  <c:v>471.36540191090887</c:v>
                </c:pt>
                <c:pt idx="2">
                  <c:v>468.75902353627322</c:v>
                </c:pt>
                <c:pt idx="3">
                  <c:v>461.6134627660611</c:v>
                </c:pt>
                <c:pt idx="4">
                  <c:v>452.52226065210755</c:v>
                </c:pt>
                <c:pt idx="5">
                  <c:v>439.04178358132981</c:v>
                </c:pt>
                <c:pt idx="6">
                  <c:v>428.27038420944376</c:v>
                </c:pt>
                <c:pt idx="7">
                  <c:v>399.48878145460804</c:v>
                </c:pt>
                <c:pt idx="8">
                  <c:v>361.50243884680305</c:v>
                </c:pt>
                <c:pt idx="9">
                  <c:v>343.445893694407</c:v>
                </c:pt>
                <c:pt idx="10">
                  <c:v>325.97678014774613</c:v>
                </c:pt>
                <c:pt idx="11">
                  <c:v>314.54143822712484</c:v>
                </c:pt>
                <c:pt idx="12">
                  <c:v>303.54461728964219</c:v>
                </c:pt>
                <c:pt idx="13">
                  <c:v>291.91993145023395</c:v>
                </c:pt>
                <c:pt idx="14">
                  <c:v>285.55915505997768</c:v>
                </c:pt>
                <c:pt idx="15">
                  <c:v>277.40675604903186</c:v>
                </c:pt>
                <c:pt idx="16">
                  <c:v>272.35397672726231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58-47DE-8804-254201E2CF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Off-trade</c:v>
                </c:pt>
              </c:strCache>
            </c:strRef>
          </c:tx>
          <c:spPr>
            <a:ln w="28575" cap="rnd">
              <a:solidFill>
                <a:srgbClr val="0091FE"/>
              </a:solidFill>
              <a:round/>
            </a:ln>
            <a:effectLst/>
          </c:spPr>
          <c:marker>
            <c:symbol val="none"/>
          </c:marker>
          <c:cat>
            <c:strRef>
              <c:f>Sheet1!$B$1:$R$1</c:f>
              <c:strCache>
                <c:ptCount val="17"/>
                <c:pt idx="0">
                  <c:v>'00</c:v>
                </c:pt>
                <c:pt idx="1">
                  <c:v>'01</c:v>
                </c:pt>
                <c:pt idx="2">
                  <c:v>'02</c:v>
                </c:pt>
                <c:pt idx="3">
                  <c:v>'03</c:v>
                </c:pt>
                <c:pt idx="4">
                  <c:v>'04</c:v>
                </c:pt>
                <c:pt idx="5">
                  <c:v>'05</c:v>
                </c:pt>
                <c:pt idx="6">
                  <c:v>'06</c:v>
                </c:pt>
                <c:pt idx="7">
                  <c:v>'07</c:v>
                </c:pt>
                <c:pt idx="8">
                  <c:v>'08</c:v>
                </c:pt>
                <c:pt idx="9">
                  <c:v>'09</c:v>
                </c:pt>
                <c:pt idx="10">
                  <c:v>'10</c:v>
                </c:pt>
                <c:pt idx="11">
                  <c:v>'11</c:v>
                </c:pt>
                <c:pt idx="12">
                  <c:v>'12</c:v>
                </c:pt>
                <c:pt idx="13">
                  <c:v>'13</c:v>
                </c:pt>
                <c:pt idx="14">
                  <c:v>'14</c:v>
                </c:pt>
                <c:pt idx="15">
                  <c:v>'15</c:v>
                </c:pt>
                <c:pt idx="16">
                  <c:v>'16</c:v>
                </c:pt>
              </c:strCache>
            </c:strRef>
          </c:cat>
          <c:val>
            <c:numRef>
              <c:f>Sheet1!$B$3:$R$3</c:f>
              <c:numCache>
                <c:formatCode>0</c:formatCode>
                <c:ptCount val="17"/>
                <c:pt idx="0">
                  <c:v>514.79067809119204</c:v>
                </c:pt>
                <c:pt idx="1">
                  <c:v>543.39363007893292</c:v>
                </c:pt>
                <c:pt idx="2">
                  <c:v>561.61886719015706</c:v>
                </c:pt>
                <c:pt idx="3">
                  <c:v>578.21016040327811</c:v>
                </c:pt>
                <c:pt idx="4">
                  <c:v>589.84707352574617</c:v>
                </c:pt>
                <c:pt idx="5">
                  <c:v>609.30090732934787</c:v>
                </c:pt>
                <c:pt idx="6">
                  <c:v>611.59006298589156</c:v>
                </c:pt>
                <c:pt idx="7">
                  <c:v>629.98567666488134</c:v>
                </c:pt>
                <c:pt idx="8">
                  <c:v>625.31678987575549</c:v>
                </c:pt>
                <c:pt idx="9">
                  <c:v>631.80964528968855</c:v>
                </c:pt>
                <c:pt idx="10">
                  <c:v>630.80673916968999</c:v>
                </c:pt>
                <c:pt idx="11">
                  <c:v>622.67107409200662</c:v>
                </c:pt>
                <c:pt idx="12">
                  <c:v>615.16059984890762</c:v>
                </c:pt>
                <c:pt idx="13">
                  <c:v>609.84002544014595</c:v>
                </c:pt>
                <c:pt idx="14">
                  <c:v>618.03746036169071</c:v>
                </c:pt>
                <c:pt idx="15">
                  <c:v>628.58523048475899</c:v>
                </c:pt>
                <c:pt idx="16">
                  <c:v>626.54474226886873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58-47DE-8804-254201E2C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56324032"/>
        <c:axId val="-1756322944"/>
      </c:lineChart>
      <c:catAx>
        <c:axId val="-1756324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Calendar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2A196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6322944"/>
        <c:crosses val="autoZero"/>
        <c:auto val="1"/>
        <c:lblAlgn val="ctr"/>
        <c:lblOffset val="100"/>
        <c:noMultiLvlLbl val="0"/>
      </c:catAx>
      <c:valAx>
        <c:axId val="-1756322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Volume of pure alcohol sold per adult (UK units)</a:t>
                </a:r>
              </a:p>
            </c:rich>
          </c:tx>
          <c:layout>
            <c:manualLayout>
              <c:xMode val="edge"/>
              <c:yMode val="edge"/>
              <c:x val="6.038647342995169E-3"/>
              <c:y val="8.34432468480593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rgbClr val="2A196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56324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47710-3913-42C3-B0C2-51D3ED6E516E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C7DDD-A096-491F-AE10-5D098409A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0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736B44-EACB-48E6-B7CC-FDC2D45B6ACD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UOS Stephenson" panose="020705030800000200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UOS Stephenson" panose="020705030800000200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UOS Stephenson" panose="020705030800000200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10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7DDD-A096-491F-AE10-5D098409A78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8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BDD99-E0B0-45CF-86E5-0C12C94E08EA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970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BDD99-E0B0-45CF-86E5-0C12C94E08EA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289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7DDD-A096-491F-AE10-5D098409A7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50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1CD3-71EC-44C4-A10E-4F517C64734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743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7DDD-A096-491F-AE10-5D098409A7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94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BDD99-E0B0-45CF-86E5-0C12C94E08EA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2843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1CD3-71EC-44C4-A10E-4F517C64734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63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1CD3-71EC-44C4-A10E-4F517C64734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93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1CD3-71EC-44C4-A10E-4F517C64734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488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7DDD-A096-491F-AE10-5D098409A7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6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6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E4B2-04C6-423B-914D-171125677111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BE29-231B-470D-86B5-12268C0CD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6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E4B2-04C6-423B-914D-171125677111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BE29-231B-470D-86B5-12268C0CD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6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4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E4B2-04C6-423B-914D-171125677111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BE29-231B-470D-86B5-12268C0CD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03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68" y="365125"/>
            <a:ext cx="85480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E4B2-04C6-423B-914D-171125677111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BE29-231B-470D-86B5-12268C0CD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8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E4B2-04C6-423B-914D-171125677111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BE29-231B-470D-86B5-12268C0CD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5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E4B2-04C6-423B-914D-171125677111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BE29-231B-470D-86B5-12268C0CD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0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E4B2-04C6-423B-914D-171125677111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BE29-231B-470D-86B5-12268C0CD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56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E4B2-04C6-423B-914D-171125677111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ABE29-231B-470D-86B5-12268C0CD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8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7788" y="365125"/>
            <a:ext cx="838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3" y="365125"/>
            <a:ext cx="2115316" cy="9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80301" y="2141887"/>
            <a:ext cx="9144000" cy="2387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800" dirty="0"/>
              <a:t>Reducing alcohol packaging size to reduce alcohol consumption</a:t>
            </a:r>
            <a:endParaRPr lang="en-US" altLang="en-US" sz="4800" dirty="0">
              <a:solidFill>
                <a:srgbClr val="E20143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0300" y="4736931"/>
            <a:ext cx="8859453" cy="1295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dirty="0">
                <a:solidFill>
                  <a:srgbClr val="E20143"/>
                </a:solidFill>
              </a:rPr>
              <a:t>Inge Kersbergen</a:t>
            </a:r>
          </a:p>
        </p:txBody>
      </p:sp>
      <p:pic>
        <p:nvPicPr>
          <p:cNvPr id="4" name="Picture 2" descr="Image result for ssa addi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84" y="538661"/>
            <a:ext cx="4919579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14611" y="6032331"/>
            <a:ext cx="349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/>
                </a:solidFill>
              </a:rPr>
              <a:t>@</a:t>
            </a:r>
            <a:r>
              <a:rPr lang="en-GB" dirty="0" err="1"/>
              <a:t>Inge_Kersbergen</a:t>
            </a:r>
            <a:endParaRPr lang="en-GB" dirty="0"/>
          </a:p>
          <a:p>
            <a:pPr algn="r"/>
            <a:r>
              <a:rPr lang="en-GB" dirty="0"/>
              <a:t>i.kersbergen@sheffield.ac.uk</a:t>
            </a:r>
          </a:p>
        </p:txBody>
      </p:sp>
    </p:spTree>
    <p:extLst>
      <p:ext uri="{BB962C8B-B14F-4D97-AF65-F5344CB8AC3E}">
        <p14:creationId xmlns:p14="http://schemas.microsoft.com/office/powerpoint/2010/main" val="2532301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size boundary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18" y="1690688"/>
            <a:ext cx="6524375" cy="46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2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r="66243"/>
          <a:stretch/>
        </p:blipFill>
        <p:spPr>
          <a:xfrm>
            <a:off x="3336913" y="1013291"/>
            <a:ext cx="1639614" cy="6349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r="66864"/>
          <a:stretch/>
        </p:blipFill>
        <p:spPr>
          <a:xfrm>
            <a:off x="5767250" y="1013291"/>
            <a:ext cx="1466193" cy="6349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r="69968"/>
          <a:stretch/>
        </p:blipFill>
        <p:spPr>
          <a:xfrm>
            <a:off x="10085297" y="1013291"/>
            <a:ext cx="930165" cy="6349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r="68984"/>
          <a:stretch/>
        </p:blipFill>
        <p:spPr>
          <a:xfrm>
            <a:off x="8080629" y="869622"/>
            <a:ext cx="1213945" cy="6349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r="66554"/>
          <a:stretch/>
        </p:blipFill>
        <p:spPr>
          <a:xfrm>
            <a:off x="947354" y="1013291"/>
            <a:ext cx="1718442" cy="6349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Largest </a:t>
            </a:r>
            <a:r>
              <a:rPr lang="en-GB" dirty="0">
                <a:solidFill>
                  <a:srgbClr val="E20143"/>
                </a:solidFill>
              </a:rPr>
              <a:t>‘</a:t>
            </a:r>
            <a:r>
              <a:rPr lang="en-GB" dirty="0"/>
              <a:t>single drink</a:t>
            </a:r>
            <a:r>
              <a:rPr lang="en-GB" dirty="0">
                <a:solidFill>
                  <a:srgbClr val="E20143"/>
                </a:solidFill>
              </a:rPr>
              <a:t>’</a:t>
            </a:r>
            <a:r>
              <a:rPr lang="en-GB" dirty="0"/>
              <a:t> packaging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9636" y="6337738"/>
            <a:ext cx="162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568ml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9399" y="6337738"/>
            <a:ext cx="162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500ml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7586" y="6333218"/>
            <a:ext cx="162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440ml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57349" y="6339943"/>
            <a:ext cx="162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200ml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41760" y="6333218"/>
            <a:ext cx="162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9656" y="1671448"/>
            <a:ext cx="116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2.8 units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22088" y="1690688"/>
            <a:ext cx="116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2.5 units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87432" y="1708339"/>
            <a:ext cx="116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1.8 units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68617" y="1708339"/>
            <a:ext cx="116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2.4 units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87265" y="1706435"/>
            <a:ext cx="116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units</a:t>
            </a:r>
          </a:p>
        </p:txBody>
      </p:sp>
    </p:spTree>
    <p:extLst>
      <p:ext uri="{BB962C8B-B14F-4D97-AF65-F5344CB8AC3E}">
        <p14:creationId xmlns:p14="http://schemas.microsoft.com/office/powerpoint/2010/main" val="238939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Kantar market research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20143"/>
              </a:buClr>
            </a:pPr>
            <a:r>
              <a:rPr lang="en-GB" dirty="0"/>
              <a:t>Detailed retrospective one-week diary</a:t>
            </a:r>
          </a:p>
          <a:p>
            <a:pPr>
              <a:buClr>
                <a:srgbClr val="E20143"/>
              </a:buClr>
            </a:pPr>
            <a:r>
              <a:rPr lang="en-GB" dirty="0"/>
              <a:t>N = 142,164</a:t>
            </a:r>
          </a:p>
          <a:p>
            <a:pPr>
              <a:buClr>
                <a:srgbClr val="E20143"/>
              </a:buClr>
            </a:pPr>
            <a:endParaRPr lang="en-GB" dirty="0"/>
          </a:p>
          <a:p>
            <a:pPr>
              <a:buClr>
                <a:srgbClr val="E20143"/>
              </a:buClr>
            </a:pPr>
            <a:r>
              <a:rPr lang="en-GB" dirty="0"/>
              <a:t>Used boundaries to define drinks as </a:t>
            </a:r>
            <a:br>
              <a:rPr lang="en-GB" dirty="0"/>
            </a:br>
            <a:r>
              <a:rPr lang="en-GB" dirty="0"/>
              <a:t>single/multi-drink packaging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77D49E-C6F9-4739-B216-8B4F9108A378}"/>
              </a:ext>
            </a:extLst>
          </p:cNvPr>
          <p:cNvGrpSpPr/>
          <p:nvPr/>
        </p:nvGrpSpPr>
        <p:grpSpPr>
          <a:xfrm>
            <a:off x="8738545" y="2293172"/>
            <a:ext cx="3130549" cy="4082117"/>
            <a:chOff x="1260475" y="276329"/>
            <a:chExt cx="4835525" cy="63053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4A22EF-8F77-4758-AAFA-724CF52B2277}"/>
                </a:ext>
              </a:extLst>
            </p:cNvPr>
            <p:cNvGrpSpPr/>
            <p:nvPr/>
          </p:nvGrpSpPr>
          <p:grpSpPr>
            <a:xfrm>
              <a:off x="1260475" y="276329"/>
              <a:ext cx="4835525" cy="6305341"/>
              <a:chOff x="1260475" y="276329"/>
              <a:chExt cx="4835525" cy="6305341"/>
            </a:xfrm>
          </p:grpSpPr>
          <p:pic>
            <p:nvPicPr>
              <p:cNvPr id="9" name="Picture 2" descr="Image result for week diary">
                <a:extLst>
                  <a:ext uri="{FF2B5EF4-FFF2-40B4-BE49-F238E27FC236}">
                    <a16:creationId xmlns:a16="http://schemas.microsoft.com/office/drawing/2014/main" id="{8A5DCDC9-7A80-46A3-AF23-F46887D353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58"/>
              <a:stretch/>
            </p:blipFill>
            <p:spPr bwMode="auto">
              <a:xfrm>
                <a:off x="1260475" y="276329"/>
                <a:ext cx="4835525" cy="6305341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Image result for bottle clipart">
                <a:extLst>
                  <a:ext uri="{FF2B5EF4-FFF2-40B4-BE49-F238E27FC236}">
                    <a16:creationId xmlns:a16="http://schemas.microsoft.com/office/drawing/2014/main" id="{666FC0F5-B620-4A69-BDF6-F030173B96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984" y="276330"/>
                <a:ext cx="671947" cy="950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Image result for bottle clipart">
                <a:extLst>
                  <a:ext uri="{FF2B5EF4-FFF2-40B4-BE49-F238E27FC236}">
                    <a16:creationId xmlns:a16="http://schemas.microsoft.com/office/drawing/2014/main" id="{2A8A4031-6226-403E-87EE-713D884A78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957" y="276330"/>
                <a:ext cx="671947" cy="950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Related image">
                <a:extLst>
                  <a:ext uri="{FF2B5EF4-FFF2-40B4-BE49-F238E27FC236}">
                    <a16:creationId xmlns:a16="http://schemas.microsoft.com/office/drawing/2014/main" id="{5712E0A8-6116-4691-BA2C-F4ADB24DB0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445" y="472527"/>
                <a:ext cx="671947" cy="671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Related image">
                <a:extLst>
                  <a:ext uri="{FF2B5EF4-FFF2-40B4-BE49-F238E27FC236}">
                    <a16:creationId xmlns:a16="http://schemas.microsoft.com/office/drawing/2014/main" id="{85F378E1-62A3-4888-BC40-913BE12BC3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0951" y="2166074"/>
                <a:ext cx="671947" cy="671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Related image">
                <a:extLst>
                  <a:ext uri="{FF2B5EF4-FFF2-40B4-BE49-F238E27FC236}">
                    <a16:creationId xmlns:a16="http://schemas.microsoft.com/office/drawing/2014/main" id="{0FE042D6-12B2-4C56-AA6D-2A806255B5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7450" y="2166074"/>
                <a:ext cx="671947" cy="671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Related image">
                <a:extLst>
                  <a:ext uri="{FF2B5EF4-FFF2-40B4-BE49-F238E27FC236}">
                    <a16:creationId xmlns:a16="http://schemas.microsoft.com/office/drawing/2014/main" id="{E55240F8-8E03-4F5A-99F0-733CB3A6D0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8365" y="3833925"/>
                <a:ext cx="671947" cy="671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8" descr="Image result for can silhouette">
                <a:extLst>
                  <a:ext uri="{FF2B5EF4-FFF2-40B4-BE49-F238E27FC236}">
                    <a16:creationId xmlns:a16="http://schemas.microsoft.com/office/drawing/2014/main" id="{351EFCAF-53DA-4B64-809E-82336659C0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8687" y="3998292"/>
                <a:ext cx="292243" cy="507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8" descr="Image result for can silhouette">
                <a:extLst>
                  <a:ext uri="{FF2B5EF4-FFF2-40B4-BE49-F238E27FC236}">
                    <a16:creationId xmlns:a16="http://schemas.microsoft.com/office/drawing/2014/main" id="{7A0DAE42-CA10-430A-936A-185E60E099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804" y="5673241"/>
                <a:ext cx="292243" cy="507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Image result for bottle clipart">
                <a:extLst>
                  <a:ext uri="{FF2B5EF4-FFF2-40B4-BE49-F238E27FC236}">
                    <a16:creationId xmlns:a16="http://schemas.microsoft.com/office/drawing/2014/main" id="{BE568475-9CCF-4B16-9C3F-C5B368743E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2254" y="1968772"/>
                <a:ext cx="671947" cy="950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Image result for bottle clipart">
                <a:extLst>
                  <a:ext uri="{FF2B5EF4-FFF2-40B4-BE49-F238E27FC236}">
                    <a16:creationId xmlns:a16="http://schemas.microsoft.com/office/drawing/2014/main" id="{C2B67EC9-654E-463A-B9DC-6E31C3B6B6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2254" y="3643721"/>
                <a:ext cx="671947" cy="9504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4" descr="Image result for bottle clipart">
              <a:extLst>
                <a:ext uri="{FF2B5EF4-FFF2-40B4-BE49-F238E27FC236}">
                  <a16:creationId xmlns:a16="http://schemas.microsoft.com/office/drawing/2014/main" id="{A0C0D0EB-23DB-4FBB-A53C-7C1E7841E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177" y="1968772"/>
              <a:ext cx="671947" cy="950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Image result for hip flask clipart">
              <a:extLst>
                <a:ext uri="{FF2B5EF4-FFF2-40B4-BE49-F238E27FC236}">
                  <a16:creationId xmlns:a16="http://schemas.microsoft.com/office/drawing/2014/main" id="{0F4C88C5-58D8-4F27-9301-274FB21882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3"/>
                </a:clrFrom>
                <a:clrTo>
                  <a:srgbClr val="FFFFF3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2" t="10420" r="15353" b="17073"/>
            <a:stretch/>
          </p:blipFill>
          <p:spPr bwMode="auto">
            <a:xfrm>
              <a:off x="4800488" y="2326337"/>
              <a:ext cx="449179" cy="516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Image result for hip flask clipart">
              <a:extLst>
                <a:ext uri="{FF2B5EF4-FFF2-40B4-BE49-F238E27FC236}">
                  <a16:creationId xmlns:a16="http://schemas.microsoft.com/office/drawing/2014/main" id="{1F2261DB-5094-4B2C-92BB-A4F0DC5DB1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3"/>
                </a:clrFrom>
                <a:clrTo>
                  <a:srgbClr val="FFFFF3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2" t="10420" r="15353" b="17073"/>
            <a:stretch/>
          </p:blipFill>
          <p:spPr bwMode="auto">
            <a:xfrm>
              <a:off x="5180921" y="2321465"/>
              <a:ext cx="449179" cy="516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7676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1D7F0C-8D40-4CDF-A56E-00E83BA6F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98" y="1202196"/>
            <a:ext cx="11583404" cy="497476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D397B-5138-4968-B501-652A50327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5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76FD49-8CE6-42DD-A5E7-78CBFFDE3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285" y="1825625"/>
            <a:ext cx="94594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8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drinking characteristics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900979-CD38-40E3-9CB9-F63ECE1D9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45" y="2706329"/>
            <a:ext cx="4779678" cy="3389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DE3122-4717-4DB4-BBF2-EADA4B9A8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909" y="2706329"/>
            <a:ext cx="5188146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28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20143"/>
              </a:buClr>
            </a:pPr>
            <a:r>
              <a:rPr lang="en-GB" dirty="0"/>
              <a:t>Cross-sectional</a:t>
            </a:r>
          </a:p>
          <a:p>
            <a:pPr>
              <a:buClr>
                <a:srgbClr val="E20143"/>
              </a:buClr>
            </a:pPr>
            <a:endParaRPr lang="en-GB" dirty="0"/>
          </a:p>
          <a:p>
            <a:pPr>
              <a:buClr>
                <a:srgbClr val="E20143"/>
              </a:buClr>
            </a:pPr>
            <a:r>
              <a:rPr lang="en-GB" dirty="0"/>
              <a:t>Retrospective</a:t>
            </a:r>
          </a:p>
          <a:p>
            <a:pPr>
              <a:buClr>
                <a:srgbClr val="E20143"/>
              </a:buClr>
            </a:pPr>
            <a:endParaRPr lang="en-GB" dirty="0"/>
          </a:p>
          <a:p>
            <a:pPr>
              <a:buClr>
                <a:srgbClr val="E20143"/>
              </a:buClr>
            </a:pPr>
            <a:r>
              <a:rPr lang="en-GB" dirty="0"/>
              <a:t>Self-reported packaging size ‘bands’</a:t>
            </a:r>
          </a:p>
          <a:p>
            <a:pPr>
              <a:buClr>
                <a:srgbClr val="E20143"/>
              </a:buClr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7824191" y="2133600"/>
            <a:ext cx="3855365" cy="4509401"/>
            <a:chOff x="1919536" y="1016731"/>
            <a:chExt cx="4032448" cy="4716525"/>
          </a:xfrm>
        </p:grpSpPr>
        <p:pic>
          <p:nvPicPr>
            <p:cNvPr id="5" name="Picture 6" descr="Image result for writing hand paintin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23" t="8549" r="16845" b="37906"/>
            <a:stretch/>
          </p:blipFill>
          <p:spPr bwMode="auto">
            <a:xfrm>
              <a:off x="1919536" y="1016731"/>
              <a:ext cx="4032448" cy="4248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3071664" y="5085184"/>
              <a:ext cx="1152128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UOS Stephenson" pitchFamily="-12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11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Going into intervention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20143"/>
              </a:buClr>
            </a:pPr>
            <a:r>
              <a:rPr lang="en-GB" dirty="0"/>
              <a:t>Focus on single drink packaging</a:t>
            </a:r>
          </a:p>
          <a:p>
            <a:pPr>
              <a:buClr>
                <a:srgbClr val="E20143"/>
              </a:buClr>
            </a:pPr>
            <a:endParaRPr lang="en-GB" dirty="0"/>
          </a:p>
          <a:p>
            <a:pPr>
              <a:buClr>
                <a:srgbClr val="E20143"/>
              </a:buClr>
            </a:pPr>
            <a:r>
              <a:rPr lang="en-GB" dirty="0"/>
              <a:t>Various options:</a:t>
            </a:r>
          </a:p>
          <a:p>
            <a:pPr lvl="1">
              <a:buClr>
                <a:srgbClr val="E20143"/>
              </a:buClr>
            </a:pPr>
            <a:r>
              <a:rPr lang="en-GB" dirty="0"/>
              <a:t>Removing largest drinks from market</a:t>
            </a:r>
          </a:p>
          <a:p>
            <a:pPr lvl="1">
              <a:buClr>
                <a:srgbClr val="E20143"/>
              </a:buClr>
            </a:pPr>
            <a:r>
              <a:rPr lang="en-GB" dirty="0"/>
              <a:t>Introducing smaller drinks </a:t>
            </a:r>
          </a:p>
          <a:p>
            <a:pPr lvl="1">
              <a:buClr>
                <a:srgbClr val="E20143"/>
              </a:buClr>
            </a:pPr>
            <a:r>
              <a:rPr lang="en-GB" dirty="0"/>
              <a:t>Social norms messaging around what entails a single drink</a:t>
            </a:r>
          </a:p>
          <a:p>
            <a:pPr lvl="1">
              <a:buClr>
                <a:srgbClr val="E20143"/>
              </a:buClr>
            </a:pPr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02196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Going into intervention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20143"/>
              </a:buClr>
            </a:pPr>
            <a:r>
              <a:rPr lang="en-GB" dirty="0"/>
              <a:t>Why might heavier drinkers select larger drinks?</a:t>
            </a:r>
          </a:p>
          <a:p>
            <a:pPr lvl="1">
              <a:buClr>
                <a:srgbClr val="E20143"/>
              </a:buClr>
            </a:pPr>
            <a:r>
              <a:rPr lang="en-GB" dirty="0"/>
              <a:t>As a side effect of other factors? E.g., price?</a:t>
            </a:r>
          </a:p>
          <a:p>
            <a:pPr lvl="1">
              <a:buClr>
                <a:srgbClr val="E20143"/>
              </a:buClr>
            </a:pPr>
            <a:r>
              <a:rPr lang="en-GB" dirty="0"/>
              <a:t>Convenience?</a:t>
            </a:r>
          </a:p>
          <a:p>
            <a:pPr lvl="1">
              <a:buClr>
                <a:srgbClr val="E20143"/>
              </a:buClr>
            </a:pPr>
            <a:r>
              <a:rPr lang="en-GB" dirty="0"/>
              <a:t>Preference?</a:t>
            </a:r>
          </a:p>
          <a:p>
            <a:pPr>
              <a:buClr>
                <a:srgbClr val="E20143"/>
              </a:buClr>
            </a:pPr>
            <a:endParaRPr lang="en-GB" dirty="0"/>
          </a:p>
        </p:txBody>
      </p:sp>
      <p:pic>
        <p:nvPicPr>
          <p:cNvPr id="1028" name="Picture 4" descr="Instacart partners with brick-and-mortar beverage alcohol retailers to offer delivery within a set period of time. The service uses locally based personal shoppers who visit the store, pick the products and deliver them to the customer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64" y="3137917"/>
            <a:ext cx="5746955" cy="38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04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21" y="4342387"/>
            <a:ext cx="5424771" cy="223319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20143"/>
              </a:buClr>
            </a:pPr>
            <a:r>
              <a:rPr lang="en-GB" dirty="0"/>
              <a:t>Packaging size associated with consumption</a:t>
            </a:r>
          </a:p>
          <a:p>
            <a:pPr>
              <a:buClr>
                <a:srgbClr val="E20143"/>
              </a:buClr>
            </a:pPr>
            <a:r>
              <a:rPr lang="en-GB" dirty="0"/>
              <a:t>Single drink packaging size more strongly associated than multi drink</a:t>
            </a:r>
            <a:br>
              <a:rPr lang="en-GB" dirty="0"/>
            </a:br>
            <a:endParaRPr lang="en-GB" dirty="0"/>
          </a:p>
          <a:p>
            <a:pPr>
              <a:buClr>
                <a:srgbClr val="E20143"/>
              </a:buClr>
            </a:pPr>
            <a:r>
              <a:rPr lang="en-GB" dirty="0"/>
              <a:t>Consumption not due to failure to compensate</a:t>
            </a:r>
          </a:p>
          <a:p>
            <a:pPr>
              <a:buClr>
                <a:srgbClr val="E20143"/>
              </a:buClr>
            </a:pPr>
            <a:endParaRPr lang="en-GB" dirty="0"/>
          </a:p>
          <a:p>
            <a:pPr>
              <a:buClr>
                <a:srgbClr val="E20143"/>
              </a:buClr>
            </a:pPr>
            <a:endParaRPr lang="en-GB" dirty="0"/>
          </a:p>
          <a:p>
            <a:pPr>
              <a:buClr>
                <a:srgbClr val="E20143"/>
              </a:buClr>
            </a:pPr>
            <a:endParaRPr lang="en-GB" dirty="0"/>
          </a:p>
          <a:p>
            <a:pPr>
              <a:buClr>
                <a:srgbClr val="E20143"/>
              </a:buClr>
            </a:pPr>
            <a:endParaRPr lang="en-GB" dirty="0"/>
          </a:p>
          <a:p>
            <a:pPr>
              <a:buClr>
                <a:srgbClr val="E20143"/>
              </a:buClr>
            </a:pPr>
            <a:endParaRPr lang="en-GB" dirty="0"/>
          </a:p>
          <a:p>
            <a:pPr>
              <a:buClr>
                <a:srgbClr val="E20143"/>
              </a:buClr>
            </a:pPr>
            <a:endParaRPr lang="en-GB" dirty="0"/>
          </a:p>
          <a:p>
            <a:pPr>
              <a:buClr>
                <a:srgbClr val="E20143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28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Serving size reductions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3F18-ED21-40A7-8B5E-1C549CEA4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B87D18-59A2-46DC-A5D1-1C9C29F3A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780" y="2278494"/>
            <a:ext cx="6152124" cy="250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13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2288" y="2400687"/>
            <a:ext cx="9144000" cy="2387600"/>
          </a:xfrm>
        </p:spPr>
        <p:txBody>
          <a:bodyPr/>
          <a:lstStyle/>
          <a:p>
            <a:pPr algn="l"/>
            <a:r>
              <a:rPr lang="en-GB" dirty="0"/>
              <a:t>Thank you</a:t>
            </a:r>
            <a:r>
              <a:rPr lang="en-GB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58FB3-BD89-48A0-8E4D-25F0130E6644}"/>
              </a:ext>
            </a:extLst>
          </p:cNvPr>
          <p:cNvSpPr txBox="1"/>
          <p:nvPr/>
        </p:nvSpPr>
        <p:spPr>
          <a:xfrm>
            <a:off x="7137713" y="583841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E40F4D"/>
                </a:solidFill>
                <a:latin typeface="+mj-lt"/>
              </a:rPr>
              <a:t>@</a:t>
            </a:r>
            <a:r>
              <a:rPr lang="en-GB" dirty="0" err="1">
                <a:latin typeface="+mj-lt"/>
              </a:rPr>
              <a:t>Inge_Kersbergen</a:t>
            </a:r>
            <a:endParaRPr lang="en-GB" dirty="0">
              <a:latin typeface="+mj-lt"/>
            </a:endParaRPr>
          </a:p>
          <a:p>
            <a:pPr algn="r"/>
            <a:r>
              <a:rPr lang="en-GB" dirty="0">
                <a:latin typeface="+mj-lt"/>
              </a:rPr>
              <a:t>i.kersbergen@sheffield.ac.uk</a:t>
            </a:r>
          </a:p>
        </p:txBody>
      </p:sp>
      <p:pic>
        <p:nvPicPr>
          <p:cNvPr id="6" name="Picture 2" descr="Image result for ssa addiction">
            <a:extLst>
              <a:ext uri="{FF2B5EF4-FFF2-40B4-BE49-F238E27FC236}">
                <a16:creationId xmlns:a16="http://schemas.microsoft.com/office/drawing/2014/main" id="{2D7526E2-C250-47B5-8E32-23A566847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50" y="522018"/>
            <a:ext cx="4680520" cy="82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8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5E555-BCE8-4B89-8097-B0DB15FD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people buy alcohol</a:t>
            </a:r>
            <a:r>
              <a:rPr lang="en-GB" dirty="0">
                <a:solidFill>
                  <a:schemeClr val="accent1"/>
                </a:solidFill>
              </a:rPr>
              <a:t>?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444BCA1-7103-4392-A4C3-E8B15E374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191748"/>
              </p:ext>
            </p:extLst>
          </p:nvPr>
        </p:nvGraphicFramePr>
        <p:xfrm>
          <a:off x="812800" y="2133600"/>
          <a:ext cx="10515600" cy="411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0A7C699-2FEF-4408-904A-50C12101C218}"/>
              </a:ext>
            </a:extLst>
          </p:cNvPr>
          <p:cNvSpPr/>
          <p:nvPr/>
        </p:nvSpPr>
        <p:spPr bwMode="auto">
          <a:xfrm>
            <a:off x="2135560" y="2420888"/>
            <a:ext cx="7920880" cy="8557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CD9826-E667-4FA6-BF19-FB0D74FE104E}"/>
              </a:ext>
            </a:extLst>
          </p:cNvPr>
          <p:cNvSpPr/>
          <p:nvPr/>
        </p:nvSpPr>
        <p:spPr bwMode="auto">
          <a:xfrm>
            <a:off x="10056440" y="4191657"/>
            <a:ext cx="1500560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59975" y="28203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How can we use packaging size to reduce off-trade drinking</a:t>
            </a:r>
            <a:r>
              <a:rPr lang="en-GB" dirty="0">
                <a:solidFill>
                  <a:srgbClr val="E20143"/>
                </a:solidFill>
              </a:rPr>
              <a:t>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84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3791744" y="2924944"/>
            <a:ext cx="3888432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007768" y="-155982"/>
            <a:ext cx="0" cy="702940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>
              <a:gsLst>
                <a:gs pos="0">
                  <a:srgbClr val="E40F4D">
                    <a:alpha val="20000"/>
                  </a:srgbClr>
                </a:gs>
                <a:gs pos="50000">
                  <a:srgbClr val="E40F4D"/>
                </a:gs>
                <a:gs pos="100000">
                  <a:srgbClr val="E40F4D">
                    <a:alpha val="20000"/>
                  </a:srgbClr>
                </a:gs>
              </a:gsLst>
              <a:lin ang="5400000" scaled="1"/>
            </a:gra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595500" y="3291131"/>
            <a:ext cx="828092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8" name="TextBox 2047"/>
          <p:cNvSpPr txBox="1"/>
          <p:nvPr/>
        </p:nvSpPr>
        <p:spPr>
          <a:xfrm rot="16200000">
            <a:off x="-1008140" y="1542004"/>
            <a:ext cx="2769989" cy="2050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GB" sz="2400" dirty="0">
                <a:latin typeface="+mj-lt"/>
              </a:rPr>
              <a:t>Portion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774086" y="4950118"/>
            <a:ext cx="2400657" cy="3038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GB" sz="2400" dirty="0">
                <a:latin typeface="+mj-lt"/>
              </a:rPr>
              <a:t>Intake</a:t>
            </a:r>
          </a:p>
        </p:txBody>
      </p:sp>
      <p:sp>
        <p:nvSpPr>
          <p:cNvPr id="2049" name="TextBox 2048"/>
          <p:cNvSpPr txBox="1"/>
          <p:nvPr/>
        </p:nvSpPr>
        <p:spPr>
          <a:xfrm>
            <a:off x="5122571" y="4040540"/>
            <a:ext cx="85311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00B050"/>
                </a:solidFill>
                <a:latin typeface="+mj-lt"/>
              </a:rPr>
              <a:t>&lt;</a:t>
            </a:r>
          </a:p>
        </p:txBody>
      </p:sp>
      <p:sp>
        <p:nvSpPr>
          <p:cNvPr id="2051" name="Rectangle 2050"/>
          <p:cNvSpPr/>
          <p:nvPr/>
        </p:nvSpPr>
        <p:spPr bwMode="auto">
          <a:xfrm>
            <a:off x="3675437" y="4571950"/>
            <a:ext cx="580943" cy="444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97260" y="4057847"/>
            <a:ext cx="8531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B02023"/>
                </a:solidFill>
                <a:latin typeface="+mj-lt"/>
              </a:rPr>
              <a:t>=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7464152" y="-155982"/>
            <a:ext cx="0" cy="702940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>
              <a:gsLst>
                <a:gs pos="0">
                  <a:srgbClr val="E40F4D">
                    <a:alpha val="20000"/>
                  </a:srgbClr>
                </a:gs>
                <a:gs pos="50000">
                  <a:srgbClr val="E40F4D"/>
                </a:gs>
                <a:gs pos="100000">
                  <a:srgbClr val="E40F4D">
                    <a:alpha val="20000"/>
                  </a:srgbClr>
                </a:gs>
              </a:gsLst>
              <a:lin ang="5400000" scaled="1"/>
            </a:gra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7168669" y="4554643"/>
            <a:ext cx="580943" cy="444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0492" y="4040540"/>
            <a:ext cx="8531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B02023"/>
                </a:solidFill>
                <a:latin typeface="+mj-lt"/>
              </a:rPr>
              <a:t>=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007768" y="3068960"/>
            <a:ext cx="3456384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Norm range</a:t>
            </a:r>
          </a:p>
        </p:txBody>
      </p:sp>
      <p:sp>
        <p:nvSpPr>
          <p:cNvPr id="2056" name="Arc 2055"/>
          <p:cNvSpPr/>
          <p:nvPr/>
        </p:nvSpPr>
        <p:spPr bwMode="auto">
          <a:xfrm rot="20655176">
            <a:off x="6400677" y="267395"/>
            <a:ext cx="2246073" cy="2019520"/>
          </a:xfrm>
          <a:prstGeom prst="arc">
            <a:avLst>
              <a:gd name="adj1" fmla="val 13480455"/>
              <a:gd name="adj2" fmla="val 19814831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5" name="Arc 54"/>
          <p:cNvSpPr/>
          <p:nvPr/>
        </p:nvSpPr>
        <p:spPr bwMode="auto">
          <a:xfrm rot="20655176">
            <a:off x="4762329" y="547363"/>
            <a:ext cx="1706490" cy="2019520"/>
          </a:xfrm>
          <a:prstGeom prst="arc">
            <a:avLst>
              <a:gd name="adj1" fmla="val 14054363"/>
              <a:gd name="adj2" fmla="val 1948320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6" name="Arc 55"/>
          <p:cNvSpPr/>
          <p:nvPr/>
        </p:nvSpPr>
        <p:spPr bwMode="auto">
          <a:xfrm rot="20858175">
            <a:off x="3454430" y="911377"/>
            <a:ext cx="1486416" cy="1902838"/>
          </a:xfrm>
          <a:prstGeom prst="arc">
            <a:avLst>
              <a:gd name="adj1" fmla="val 14428869"/>
              <a:gd name="adj2" fmla="val 1834427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 descr="Image result for cookie clipart">
            <a:extLst>
              <a:ext uri="{FF2B5EF4-FFF2-40B4-BE49-F238E27FC236}">
                <a16:creationId xmlns:a16="http://schemas.microsoft.com/office/drawing/2014/main" id="{45819D0E-C96A-47B2-AD9A-A97757D12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74" y="1358827"/>
            <a:ext cx="474687" cy="50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cookie clipart">
            <a:extLst>
              <a:ext uri="{FF2B5EF4-FFF2-40B4-BE49-F238E27FC236}">
                <a16:creationId xmlns:a16="http://schemas.microsoft.com/office/drawing/2014/main" id="{941896CA-7277-4E08-A803-29009A52D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70" y="1103396"/>
            <a:ext cx="821232" cy="87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cookie clipart">
            <a:extLst>
              <a:ext uri="{FF2B5EF4-FFF2-40B4-BE49-F238E27FC236}">
                <a16:creationId xmlns:a16="http://schemas.microsoft.com/office/drawing/2014/main" id="{5295C8F0-F04C-4015-99C1-DBBF11808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33" y="892803"/>
            <a:ext cx="1056213" cy="112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cookie clipart">
            <a:extLst>
              <a:ext uri="{FF2B5EF4-FFF2-40B4-BE49-F238E27FC236}">
                <a16:creationId xmlns:a16="http://schemas.microsoft.com/office/drawing/2014/main" id="{20474EE0-FB89-431B-97AE-59E13093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99" y="353697"/>
            <a:ext cx="1756555" cy="186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940925" y="4632453"/>
            <a:ext cx="1734199" cy="1637406"/>
            <a:chOff x="5940925" y="4632453"/>
            <a:chExt cx="1734199" cy="1637406"/>
          </a:xfrm>
        </p:grpSpPr>
        <p:pic>
          <p:nvPicPr>
            <p:cNvPr id="35" name="Picture 2" descr="Image result for cookie clipart">
              <a:extLst>
                <a:ext uri="{FF2B5EF4-FFF2-40B4-BE49-F238E27FC236}">
                  <a16:creationId xmlns:a16="http://schemas.microsoft.com/office/drawing/2014/main" id="{E99D33A5-66FF-44A6-9AFE-D04D8E605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925" y="5023614"/>
              <a:ext cx="1056213" cy="1121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Image result for cookie clipart">
              <a:extLst>
                <a:ext uri="{FF2B5EF4-FFF2-40B4-BE49-F238E27FC236}">
                  <a16:creationId xmlns:a16="http://schemas.microsoft.com/office/drawing/2014/main" id="{C6DCF90C-2EE3-435C-8909-6D47EB124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911" y="5148492"/>
              <a:ext cx="1056213" cy="1121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Image result for cookie clipart">
              <a:extLst>
                <a:ext uri="{FF2B5EF4-FFF2-40B4-BE49-F238E27FC236}">
                  <a16:creationId xmlns:a16="http://schemas.microsoft.com/office/drawing/2014/main" id="{67EF5E09-EC1C-4BD2-BF33-B5750A44F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136" y="4632453"/>
              <a:ext cx="1056213" cy="1121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152181" y="4944144"/>
            <a:ext cx="1330382" cy="1235314"/>
            <a:chOff x="4152181" y="4944144"/>
            <a:chExt cx="1330382" cy="1235314"/>
          </a:xfrm>
        </p:grpSpPr>
        <p:pic>
          <p:nvPicPr>
            <p:cNvPr id="41" name="Picture 2" descr="Image result for cookie clipart">
              <a:extLst>
                <a:ext uri="{FF2B5EF4-FFF2-40B4-BE49-F238E27FC236}">
                  <a16:creationId xmlns:a16="http://schemas.microsoft.com/office/drawing/2014/main" id="{3B3B8D43-D2C3-4E5E-B956-61A235119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263" y="4944144"/>
              <a:ext cx="821232" cy="871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Image result for cookie clipart">
              <a:extLst>
                <a:ext uri="{FF2B5EF4-FFF2-40B4-BE49-F238E27FC236}">
                  <a16:creationId xmlns:a16="http://schemas.microsoft.com/office/drawing/2014/main" id="{5EC2982C-DFC7-4DC1-BAE9-A0224765F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331" y="5307567"/>
              <a:ext cx="821232" cy="871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Image result for cookie clipart">
              <a:extLst>
                <a:ext uri="{FF2B5EF4-FFF2-40B4-BE49-F238E27FC236}">
                  <a16:creationId xmlns:a16="http://schemas.microsoft.com/office/drawing/2014/main" id="{2CD06A82-6AC1-407C-8DF8-FA583524C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181" y="5222046"/>
              <a:ext cx="821232" cy="871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140999" y="4578645"/>
            <a:ext cx="1236373" cy="1226233"/>
            <a:chOff x="2140999" y="4578645"/>
            <a:chExt cx="1236373" cy="1226233"/>
          </a:xfrm>
        </p:grpSpPr>
        <p:pic>
          <p:nvPicPr>
            <p:cNvPr id="47" name="Picture 2" descr="Image result for cookie clipart">
              <a:extLst>
                <a:ext uri="{FF2B5EF4-FFF2-40B4-BE49-F238E27FC236}">
                  <a16:creationId xmlns:a16="http://schemas.microsoft.com/office/drawing/2014/main" id="{D0864B40-81A6-458B-9526-0472EF231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163" y="4683964"/>
              <a:ext cx="474687" cy="50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Image result for cookie clipart">
              <a:extLst>
                <a:ext uri="{FF2B5EF4-FFF2-40B4-BE49-F238E27FC236}">
                  <a16:creationId xmlns:a16="http://schemas.microsoft.com/office/drawing/2014/main" id="{DF5C0C2C-3B88-4EAF-B898-F7257070EE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008" y="4904073"/>
              <a:ext cx="474687" cy="50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Image result for cookie clipart">
              <a:extLst>
                <a:ext uri="{FF2B5EF4-FFF2-40B4-BE49-F238E27FC236}">
                  <a16:creationId xmlns:a16="http://schemas.microsoft.com/office/drawing/2014/main" id="{842C2384-88D3-45C9-ACB1-C3448E7847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888" y="5108953"/>
              <a:ext cx="517137" cy="549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Image result for cookie clipart">
              <a:extLst>
                <a:ext uri="{FF2B5EF4-FFF2-40B4-BE49-F238E27FC236}">
                  <a16:creationId xmlns:a16="http://schemas.microsoft.com/office/drawing/2014/main" id="{D3E58A08-6A4A-4CCE-926F-138059D07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44" y="5300909"/>
              <a:ext cx="474687" cy="50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Image result for cookie clipart">
              <a:extLst>
                <a:ext uri="{FF2B5EF4-FFF2-40B4-BE49-F238E27FC236}">
                  <a16:creationId xmlns:a16="http://schemas.microsoft.com/office/drawing/2014/main" id="{CCDADF64-FF4B-4084-A63B-5CF0ABD12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685" y="4850041"/>
              <a:ext cx="474687" cy="50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Image result for cookie clipart">
              <a:extLst>
                <a:ext uri="{FF2B5EF4-FFF2-40B4-BE49-F238E27FC236}">
                  <a16:creationId xmlns:a16="http://schemas.microsoft.com/office/drawing/2014/main" id="{EDCA1DB2-2003-42F5-80C8-55FABFD90B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999" y="4977295"/>
              <a:ext cx="474687" cy="50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Image result for cookie clipart">
              <a:extLst>
                <a:ext uri="{FF2B5EF4-FFF2-40B4-BE49-F238E27FC236}">
                  <a16:creationId xmlns:a16="http://schemas.microsoft.com/office/drawing/2014/main" id="{91469CD5-2347-4083-AB40-9413D4A96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202" y="4578645"/>
              <a:ext cx="474687" cy="503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Picture 2" descr="Image result for cookie clipart">
            <a:extLst>
              <a:ext uri="{FF2B5EF4-FFF2-40B4-BE49-F238E27FC236}">
                <a16:creationId xmlns:a16="http://schemas.microsoft.com/office/drawing/2014/main" id="{A5139815-3FD0-4E8F-93AB-FDB9395D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40" y="4447634"/>
            <a:ext cx="1756555" cy="186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3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/>
      <p:bldP spid="36" grpId="0"/>
      <p:bldP spid="2049" grpId="0"/>
      <p:bldP spid="2051" grpId="0" animBg="1"/>
      <p:bldP spid="42" grpId="0"/>
      <p:bldP spid="44" grpId="0" animBg="1"/>
      <p:bldP spid="45" grpId="0"/>
      <p:bldP spid="15" grpId="0" animBg="1"/>
      <p:bldP spid="2056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0992544" y="6165304"/>
            <a:ext cx="1296144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1451472"/>
            <a:ext cx="10899677" cy="4869353"/>
            <a:chOff x="838200" y="1451472"/>
            <a:chExt cx="10899677" cy="4869353"/>
          </a:xfrm>
        </p:grpSpPr>
        <p:grpSp>
          <p:nvGrpSpPr>
            <p:cNvPr id="4" name="Group 3"/>
            <p:cNvGrpSpPr/>
            <p:nvPr/>
          </p:nvGrpSpPr>
          <p:grpSpPr>
            <a:xfrm>
              <a:off x="838200" y="1865001"/>
              <a:ext cx="9048206" cy="4443811"/>
              <a:chOff x="1471915" y="1922151"/>
              <a:chExt cx="9048206" cy="444381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A52B00-F601-440D-B14C-C5F74FC0EDB4}"/>
                  </a:ext>
                </a:extLst>
              </p:cNvPr>
              <p:cNvSpPr txBox="1"/>
              <p:nvPr/>
            </p:nvSpPr>
            <p:spPr>
              <a:xfrm>
                <a:off x="5156358" y="5904297"/>
                <a:ext cx="1108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2A196F"/>
                    </a:solidFill>
                    <a:latin typeface="+mj-lt"/>
                  </a:rPr>
                  <a:t>440ml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CB5B67-9263-4AAD-98B5-8EDBEA18A7BA}"/>
                  </a:ext>
                </a:extLst>
              </p:cNvPr>
              <p:cNvSpPr txBox="1"/>
              <p:nvPr/>
            </p:nvSpPr>
            <p:spPr>
              <a:xfrm>
                <a:off x="1656071" y="5904297"/>
                <a:ext cx="1108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2A196F"/>
                    </a:solidFill>
                    <a:latin typeface="+mj-lt"/>
                  </a:rPr>
                  <a:t>284ml</a:t>
                </a:r>
              </a:p>
            </p:txBody>
          </p:sp>
          <p:pic>
            <p:nvPicPr>
              <p:cNvPr id="2062" name="Picture 14" descr="Image result for stella artois 568">
                <a:extLst>
                  <a:ext uri="{FF2B5EF4-FFF2-40B4-BE49-F238E27FC236}">
                    <a16:creationId xmlns:a16="http://schemas.microsoft.com/office/drawing/2014/main" id="{AB7BA218-7463-4DAB-9D4A-5565ADA603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76" r="31646"/>
              <a:stretch/>
            </p:blipFill>
            <p:spPr bwMode="auto">
              <a:xfrm>
                <a:off x="7089755" y="2692433"/>
                <a:ext cx="1152128" cy="3158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443DAB-BFDE-4B20-95C5-B9BA40C2CC55}"/>
                  </a:ext>
                </a:extLst>
              </p:cNvPr>
              <p:cNvSpPr txBox="1"/>
              <p:nvPr/>
            </p:nvSpPr>
            <p:spPr>
              <a:xfrm>
                <a:off x="7330665" y="5904297"/>
                <a:ext cx="1108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2A196F"/>
                    </a:solidFill>
                    <a:latin typeface="+mj-lt"/>
                  </a:rPr>
                  <a:t>568ml</a:t>
                </a:r>
              </a:p>
            </p:txBody>
          </p:sp>
          <p:pic>
            <p:nvPicPr>
              <p:cNvPr id="2064" name="Picture 16" descr="Image result for stella artois 330">
                <a:extLst>
                  <a:ext uri="{FF2B5EF4-FFF2-40B4-BE49-F238E27FC236}">
                    <a16:creationId xmlns:a16="http://schemas.microsoft.com/office/drawing/2014/main" id="{5C3EAB57-6191-40F1-A44C-65C3A0F77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092" r="26158"/>
              <a:stretch/>
            </p:blipFill>
            <p:spPr bwMode="auto">
              <a:xfrm>
                <a:off x="3153056" y="2656523"/>
                <a:ext cx="1130748" cy="3158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FD9546-D2FC-4374-8DD7-6F630E835A21}"/>
                  </a:ext>
                </a:extLst>
              </p:cNvPr>
              <p:cNvSpPr txBox="1"/>
              <p:nvPr/>
            </p:nvSpPr>
            <p:spPr>
              <a:xfrm>
                <a:off x="3315711" y="5904297"/>
                <a:ext cx="1108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2A196F"/>
                    </a:solidFill>
                    <a:latin typeface="+mj-lt"/>
                  </a:rPr>
                  <a:t>330ml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BA5D67-2537-4D45-A2DB-191AA1645928}"/>
                  </a:ext>
                </a:extLst>
              </p:cNvPr>
              <p:cNvSpPr txBox="1"/>
              <p:nvPr/>
            </p:nvSpPr>
            <p:spPr>
              <a:xfrm>
                <a:off x="9411411" y="5904297"/>
                <a:ext cx="1108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2A196F"/>
                    </a:solidFill>
                    <a:latin typeface="+mj-lt"/>
                  </a:rPr>
                  <a:t>660ml</a:t>
                </a:r>
              </a:p>
            </p:txBody>
          </p:sp>
          <p:pic>
            <p:nvPicPr>
              <p:cNvPr id="1026" name="Picture 2" descr="Image result for stella artois 44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1069" y="3161361"/>
                <a:ext cx="1383999" cy="2636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mage result for stella artois 660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55" r="31811"/>
              <a:stretch/>
            </p:blipFill>
            <p:spPr bwMode="auto">
              <a:xfrm>
                <a:off x="9059314" y="1922151"/>
                <a:ext cx="1369307" cy="3875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Image result for stella artois 284ml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35" r="29624"/>
              <a:stretch/>
            </p:blipFill>
            <p:spPr bwMode="auto">
              <a:xfrm>
                <a:off x="1471915" y="2871602"/>
                <a:ext cx="1171576" cy="2925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2" name="Picture 8" descr="Image result for stella artois large bottle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171" y="1451472"/>
              <a:ext cx="1304400" cy="4288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BA5D67-2537-4D45-A2DB-191AA1645928}"/>
                </a:ext>
              </a:extLst>
            </p:cNvPr>
            <p:cNvSpPr txBox="1"/>
            <p:nvPr/>
          </p:nvSpPr>
          <p:spPr>
            <a:xfrm>
              <a:off x="10629167" y="5859160"/>
              <a:ext cx="1108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2A196F"/>
                  </a:solidFill>
                  <a:latin typeface="+mj-lt"/>
                </a:rPr>
                <a:t>750ml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941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0992544" y="6165304"/>
            <a:ext cx="1296144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1451472"/>
            <a:ext cx="10899677" cy="4869353"/>
            <a:chOff x="838200" y="1451472"/>
            <a:chExt cx="10899677" cy="4869353"/>
          </a:xfrm>
        </p:grpSpPr>
        <p:grpSp>
          <p:nvGrpSpPr>
            <p:cNvPr id="4" name="Group 3"/>
            <p:cNvGrpSpPr/>
            <p:nvPr/>
          </p:nvGrpSpPr>
          <p:grpSpPr>
            <a:xfrm>
              <a:off x="838200" y="1865001"/>
              <a:ext cx="9048206" cy="4443811"/>
              <a:chOff x="1471915" y="1922151"/>
              <a:chExt cx="9048206" cy="444381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A52B00-F601-440D-B14C-C5F74FC0EDB4}"/>
                  </a:ext>
                </a:extLst>
              </p:cNvPr>
              <p:cNvSpPr txBox="1"/>
              <p:nvPr/>
            </p:nvSpPr>
            <p:spPr>
              <a:xfrm>
                <a:off x="5156358" y="5904297"/>
                <a:ext cx="1108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2A196F"/>
                    </a:solidFill>
                    <a:latin typeface="+mj-lt"/>
                  </a:rPr>
                  <a:t>440ml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CB5B67-9263-4AAD-98B5-8EDBEA18A7BA}"/>
                  </a:ext>
                </a:extLst>
              </p:cNvPr>
              <p:cNvSpPr txBox="1"/>
              <p:nvPr/>
            </p:nvSpPr>
            <p:spPr>
              <a:xfrm>
                <a:off x="1656071" y="5904297"/>
                <a:ext cx="1108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2A196F"/>
                    </a:solidFill>
                    <a:latin typeface="+mj-lt"/>
                  </a:rPr>
                  <a:t>284ml</a:t>
                </a:r>
              </a:p>
            </p:txBody>
          </p:sp>
          <p:pic>
            <p:nvPicPr>
              <p:cNvPr id="2062" name="Picture 14" descr="Image result for stella artois 568">
                <a:extLst>
                  <a:ext uri="{FF2B5EF4-FFF2-40B4-BE49-F238E27FC236}">
                    <a16:creationId xmlns:a16="http://schemas.microsoft.com/office/drawing/2014/main" id="{AB7BA218-7463-4DAB-9D4A-5565ADA603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76" r="31646"/>
              <a:stretch/>
            </p:blipFill>
            <p:spPr bwMode="auto">
              <a:xfrm>
                <a:off x="7089755" y="2692433"/>
                <a:ext cx="1152128" cy="3158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443DAB-BFDE-4B20-95C5-B9BA40C2CC55}"/>
                  </a:ext>
                </a:extLst>
              </p:cNvPr>
              <p:cNvSpPr txBox="1"/>
              <p:nvPr/>
            </p:nvSpPr>
            <p:spPr>
              <a:xfrm>
                <a:off x="7330665" y="5904297"/>
                <a:ext cx="1108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2A196F"/>
                    </a:solidFill>
                    <a:latin typeface="+mj-lt"/>
                  </a:rPr>
                  <a:t>568ml</a:t>
                </a:r>
              </a:p>
            </p:txBody>
          </p:sp>
          <p:pic>
            <p:nvPicPr>
              <p:cNvPr id="2064" name="Picture 16" descr="Image result for stella artois 330">
                <a:extLst>
                  <a:ext uri="{FF2B5EF4-FFF2-40B4-BE49-F238E27FC236}">
                    <a16:creationId xmlns:a16="http://schemas.microsoft.com/office/drawing/2014/main" id="{5C3EAB57-6191-40F1-A44C-65C3A0F77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092" r="26158"/>
              <a:stretch/>
            </p:blipFill>
            <p:spPr bwMode="auto">
              <a:xfrm>
                <a:off x="3153056" y="2656523"/>
                <a:ext cx="1130748" cy="3158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FD9546-D2FC-4374-8DD7-6F630E835A21}"/>
                  </a:ext>
                </a:extLst>
              </p:cNvPr>
              <p:cNvSpPr txBox="1"/>
              <p:nvPr/>
            </p:nvSpPr>
            <p:spPr>
              <a:xfrm>
                <a:off x="3315711" y="5904297"/>
                <a:ext cx="1108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2A196F"/>
                    </a:solidFill>
                    <a:latin typeface="+mj-lt"/>
                  </a:rPr>
                  <a:t>330ml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BA5D67-2537-4D45-A2DB-191AA1645928}"/>
                  </a:ext>
                </a:extLst>
              </p:cNvPr>
              <p:cNvSpPr txBox="1"/>
              <p:nvPr/>
            </p:nvSpPr>
            <p:spPr>
              <a:xfrm>
                <a:off x="9411411" y="5904297"/>
                <a:ext cx="1108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2A196F"/>
                    </a:solidFill>
                    <a:latin typeface="+mj-lt"/>
                  </a:rPr>
                  <a:t>660ml</a:t>
                </a:r>
              </a:p>
            </p:txBody>
          </p:sp>
          <p:pic>
            <p:nvPicPr>
              <p:cNvPr id="1026" name="Picture 2" descr="Image result for stella artois 44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1069" y="3161361"/>
                <a:ext cx="1383999" cy="2636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mage result for stella artois 660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55" r="31811"/>
              <a:stretch/>
            </p:blipFill>
            <p:spPr bwMode="auto">
              <a:xfrm>
                <a:off x="9059314" y="1922151"/>
                <a:ext cx="1369307" cy="3875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Image result for stella artois 284ml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35" r="29624"/>
              <a:stretch/>
            </p:blipFill>
            <p:spPr bwMode="auto">
              <a:xfrm>
                <a:off x="1471915" y="2871602"/>
                <a:ext cx="1171576" cy="2925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2" name="Picture 8" descr="Image result for stella artois large bottle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171" y="1451472"/>
              <a:ext cx="1304400" cy="4288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BA5D67-2537-4D45-A2DB-191AA1645928}"/>
                </a:ext>
              </a:extLst>
            </p:cNvPr>
            <p:cNvSpPr txBox="1"/>
            <p:nvPr/>
          </p:nvSpPr>
          <p:spPr>
            <a:xfrm>
              <a:off x="10629167" y="5859160"/>
              <a:ext cx="1108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2A196F"/>
                  </a:solidFill>
                  <a:latin typeface="+mj-lt"/>
                </a:rPr>
                <a:t>750ml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 bwMode="auto">
          <a:xfrm>
            <a:off x="8184232" y="0"/>
            <a:ext cx="0" cy="702940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>
              <a:gsLst>
                <a:gs pos="0">
                  <a:srgbClr val="E40F4D">
                    <a:alpha val="20000"/>
                  </a:srgbClr>
                </a:gs>
                <a:gs pos="50000">
                  <a:srgbClr val="E40F4D"/>
                </a:gs>
                <a:gs pos="100000">
                  <a:srgbClr val="E40F4D">
                    <a:alpha val="20000"/>
                  </a:srgbClr>
                </a:gs>
              </a:gsLst>
              <a:lin ang="5400000" scaled="1"/>
            </a:gra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Arc 18"/>
          <p:cNvSpPr/>
          <p:nvPr/>
        </p:nvSpPr>
        <p:spPr bwMode="auto">
          <a:xfrm rot="20655176">
            <a:off x="5036834" y="2119854"/>
            <a:ext cx="2090369" cy="2019520"/>
          </a:xfrm>
          <a:prstGeom prst="arc">
            <a:avLst>
              <a:gd name="adj1" fmla="val 12321865"/>
              <a:gd name="adj2" fmla="val 2056900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Arc 20"/>
          <p:cNvSpPr/>
          <p:nvPr/>
        </p:nvSpPr>
        <p:spPr bwMode="auto">
          <a:xfrm rot="20655176">
            <a:off x="3204822" y="2094451"/>
            <a:ext cx="1706490" cy="2019520"/>
          </a:xfrm>
          <a:prstGeom prst="arc">
            <a:avLst>
              <a:gd name="adj1" fmla="val 13501083"/>
              <a:gd name="adj2" fmla="val 33680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Arc 21"/>
          <p:cNvSpPr/>
          <p:nvPr/>
        </p:nvSpPr>
        <p:spPr bwMode="auto">
          <a:xfrm rot="20655176">
            <a:off x="1306131" y="2311874"/>
            <a:ext cx="1947053" cy="2019520"/>
          </a:xfrm>
          <a:prstGeom prst="arc">
            <a:avLst>
              <a:gd name="adj1" fmla="val 13501083"/>
              <a:gd name="adj2" fmla="val 19658702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5732" y="817467"/>
            <a:ext cx="85311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00B050"/>
                </a:solidFill>
                <a:latin typeface="+mj-lt"/>
              </a:rPr>
              <a:t>&lt;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0089" y="887906"/>
            <a:ext cx="85311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00B050"/>
                </a:solidFill>
                <a:latin typeface="+mj-lt"/>
              </a:rPr>
              <a:t>&lt;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4378" y="1099954"/>
            <a:ext cx="85311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00B050"/>
                </a:solidFill>
                <a:latin typeface="+mj-lt"/>
              </a:rPr>
              <a:t>&lt;</a:t>
            </a:r>
          </a:p>
        </p:txBody>
      </p:sp>
      <p:sp>
        <p:nvSpPr>
          <p:cNvPr id="26" name="Arc 25"/>
          <p:cNvSpPr/>
          <p:nvPr/>
        </p:nvSpPr>
        <p:spPr bwMode="auto">
          <a:xfrm rot="20655176">
            <a:off x="7118186" y="1353912"/>
            <a:ext cx="2150817" cy="2019520"/>
          </a:xfrm>
          <a:prstGeom prst="arc">
            <a:avLst>
              <a:gd name="adj1" fmla="val 11528933"/>
              <a:gd name="adj2" fmla="val 2056900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Arc 26"/>
          <p:cNvSpPr/>
          <p:nvPr/>
        </p:nvSpPr>
        <p:spPr bwMode="auto">
          <a:xfrm>
            <a:off x="9166744" y="975962"/>
            <a:ext cx="2025639" cy="1975727"/>
          </a:xfrm>
          <a:prstGeom prst="arc">
            <a:avLst>
              <a:gd name="adj1" fmla="val 11150168"/>
              <a:gd name="adj2" fmla="val 1944186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49646" y="-22265"/>
            <a:ext cx="853119" cy="1446550"/>
            <a:chOff x="3597260" y="4057847"/>
            <a:chExt cx="853119" cy="144655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675437" y="4571950"/>
              <a:ext cx="580943" cy="444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97260" y="4057847"/>
              <a:ext cx="85311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>
                  <a:solidFill>
                    <a:srgbClr val="B02023"/>
                  </a:solidFill>
                  <a:latin typeface="+mj-lt"/>
                </a:rPr>
                <a:t>=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865980" y="-83322"/>
            <a:ext cx="587020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158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0992544" y="6165304"/>
            <a:ext cx="1296144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1451472"/>
            <a:ext cx="10899677" cy="4869353"/>
            <a:chOff x="838200" y="1451472"/>
            <a:chExt cx="10899677" cy="4869353"/>
          </a:xfrm>
        </p:grpSpPr>
        <p:grpSp>
          <p:nvGrpSpPr>
            <p:cNvPr id="4" name="Group 3"/>
            <p:cNvGrpSpPr/>
            <p:nvPr/>
          </p:nvGrpSpPr>
          <p:grpSpPr>
            <a:xfrm>
              <a:off x="838200" y="1865001"/>
              <a:ext cx="9048206" cy="4443811"/>
              <a:chOff x="1471915" y="1922151"/>
              <a:chExt cx="9048206" cy="444381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A52B00-F601-440D-B14C-C5F74FC0EDB4}"/>
                  </a:ext>
                </a:extLst>
              </p:cNvPr>
              <p:cNvSpPr txBox="1"/>
              <p:nvPr/>
            </p:nvSpPr>
            <p:spPr>
              <a:xfrm>
                <a:off x="5156358" y="5904297"/>
                <a:ext cx="1108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2A196F"/>
                    </a:solidFill>
                    <a:latin typeface="+mj-lt"/>
                  </a:rPr>
                  <a:t>440ml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CB5B67-9263-4AAD-98B5-8EDBEA18A7BA}"/>
                  </a:ext>
                </a:extLst>
              </p:cNvPr>
              <p:cNvSpPr txBox="1"/>
              <p:nvPr/>
            </p:nvSpPr>
            <p:spPr>
              <a:xfrm>
                <a:off x="1656071" y="5904297"/>
                <a:ext cx="1108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2A196F"/>
                    </a:solidFill>
                    <a:latin typeface="+mj-lt"/>
                  </a:rPr>
                  <a:t>284ml</a:t>
                </a:r>
              </a:p>
            </p:txBody>
          </p:sp>
          <p:pic>
            <p:nvPicPr>
              <p:cNvPr id="2062" name="Picture 14" descr="Image result for stella artois 568">
                <a:extLst>
                  <a:ext uri="{FF2B5EF4-FFF2-40B4-BE49-F238E27FC236}">
                    <a16:creationId xmlns:a16="http://schemas.microsoft.com/office/drawing/2014/main" id="{AB7BA218-7463-4DAB-9D4A-5565ADA603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76" r="31646"/>
              <a:stretch/>
            </p:blipFill>
            <p:spPr bwMode="auto">
              <a:xfrm>
                <a:off x="7089755" y="2692433"/>
                <a:ext cx="1152128" cy="3158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443DAB-BFDE-4B20-95C5-B9BA40C2CC55}"/>
                  </a:ext>
                </a:extLst>
              </p:cNvPr>
              <p:cNvSpPr txBox="1"/>
              <p:nvPr/>
            </p:nvSpPr>
            <p:spPr>
              <a:xfrm>
                <a:off x="7330665" y="5904297"/>
                <a:ext cx="1108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2A196F"/>
                    </a:solidFill>
                    <a:latin typeface="+mj-lt"/>
                  </a:rPr>
                  <a:t>568ml</a:t>
                </a:r>
              </a:p>
            </p:txBody>
          </p:sp>
          <p:pic>
            <p:nvPicPr>
              <p:cNvPr id="2064" name="Picture 16" descr="Image result for stella artois 330">
                <a:extLst>
                  <a:ext uri="{FF2B5EF4-FFF2-40B4-BE49-F238E27FC236}">
                    <a16:creationId xmlns:a16="http://schemas.microsoft.com/office/drawing/2014/main" id="{5C3EAB57-6191-40F1-A44C-65C3A0F77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092" r="26158"/>
              <a:stretch/>
            </p:blipFill>
            <p:spPr bwMode="auto">
              <a:xfrm>
                <a:off x="3153056" y="2656523"/>
                <a:ext cx="1130748" cy="3158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FD9546-D2FC-4374-8DD7-6F630E835A21}"/>
                  </a:ext>
                </a:extLst>
              </p:cNvPr>
              <p:cNvSpPr txBox="1"/>
              <p:nvPr/>
            </p:nvSpPr>
            <p:spPr>
              <a:xfrm>
                <a:off x="3315711" y="5904297"/>
                <a:ext cx="1108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2A196F"/>
                    </a:solidFill>
                    <a:latin typeface="+mj-lt"/>
                  </a:rPr>
                  <a:t>330ml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BA5D67-2537-4D45-A2DB-191AA1645928}"/>
                  </a:ext>
                </a:extLst>
              </p:cNvPr>
              <p:cNvSpPr txBox="1"/>
              <p:nvPr/>
            </p:nvSpPr>
            <p:spPr>
              <a:xfrm>
                <a:off x="9411411" y="5904297"/>
                <a:ext cx="1108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2A196F"/>
                    </a:solidFill>
                    <a:latin typeface="+mj-lt"/>
                  </a:rPr>
                  <a:t>660ml</a:t>
                </a:r>
              </a:p>
            </p:txBody>
          </p:sp>
          <p:pic>
            <p:nvPicPr>
              <p:cNvPr id="1026" name="Picture 2" descr="Image result for stella artois 44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1069" y="3161361"/>
                <a:ext cx="1383999" cy="26361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mage result for stella artois 660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55" r="31811"/>
              <a:stretch/>
            </p:blipFill>
            <p:spPr bwMode="auto">
              <a:xfrm>
                <a:off x="9059314" y="1922151"/>
                <a:ext cx="1369307" cy="3875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Image result for stella artois 284ml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35" r="29624"/>
              <a:stretch/>
            </p:blipFill>
            <p:spPr bwMode="auto">
              <a:xfrm>
                <a:off x="1471915" y="2871602"/>
                <a:ext cx="1171576" cy="2925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2" name="Picture 8" descr="Image result for stella artois large bottle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171" y="1451472"/>
              <a:ext cx="1304400" cy="4288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BA5D67-2537-4D45-A2DB-191AA1645928}"/>
                </a:ext>
              </a:extLst>
            </p:cNvPr>
            <p:cNvSpPr txBox="1"/>
            <p:nvPr/>
          </p:nvSpPr>
          <p:spPr>
            <a:xfrm>
              <a:off x="10629167" y="5859160"/>
              <a:ext cx="1108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2A196F"/>
                  </a:solidFill>
                  <a:latin typeface="+mj-lt"/>
                </a:rPr>
                <a:t>750ml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 bwMode="auto">
          <a:xfrm>
            <a:off x="6096000" y="35927"/>
            <a:ext cx="0" cy="7029400"/>
          </a:xfrm>
          <a:prstGeom prst="line">
            <a:avLst/>
          </a:prstGeom>
          <a:solidFill>
            <a:schemeClr val="accent1"/>
          </a:solidFill>
          <a:ln w="19050" cap="flat" cmpd="sng" algn="ctr">
            <a:gradFill>
              <a:gsLst>
                <a:gs pos="0">
                  <a:srgbClr val="E40F4D">
                    <a:alpha val="20000"/>
                  </a:srgbClr>
                </a:gs>
                <a:gs pos="50000">
                  <a:srgbClr val="E40F4D"/>
                </a:gs>
                <a:gs pos="100000">
                  <a:srgbClr val="E40F4D">
                    <a:alpha val="20000"/>
                  </a:srgbClr>
                </a:gs>
              </a:gsLst>
              <a:lin ang="5400000" scaled="1"/>
            </a:gra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Arc 18"/>
          <p:cNvSpPr/>
          <p:nvPr/>
        </p:nvSpPr>
        <p:spPr bwMode="auto">
          <a:xfrm rot="20655176">
            <a:off x="5036834" y="2119854"/>
            <a:ext cx="2090369" cy="2019520"/>
          </a:xfrm>
          <a:prstGeom prst="arc">
            <a:avLst>
              <a:gd name="adj1" fmla="val 12321865"/>
              <a:gd name="adj2" fmla="val 2056900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Arc 20"/>
          <p:cNvSpPr/>
          <p:nvPr/>
        </p:nvSpPr>
        <p:spPr bwMode="auto">
          <a:xfrm rot="20655176">
            <a:off x="3204822" y="2094451"/>
            <a:ext cx="1706490" cy="2019520"/>
          </a:xfrm>
          <a:prstGeom prst="arc">
            <a:avLst>
              <a:gd name="adj1" fmla="val 13501083"/>
              <a:gd name="adj2" fmla="val 33680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Arc 21"/>
          <p:cNvSpPr/>
          <p:nvPr/>
        </p:nvSpPr>
        <p:spPr bwMode="auto">
          <a:xfrm rot="20655176">
            <a:off x="1306131" y="2311874"/>
            <a:ext cx="1947053" cy="2019520"/>
          </a:xfrm>
          <a:prstGeom prst="arc">
            <a:avLst>
              <a:gd name="adj1" fmla="val 13501083"/>
              <a:gd name="adj2" fmla="val 19658702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0089" y="887906"/>
            <a:ext cx="978153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00B050"/>
                </a:solidFill>
                <a:latin typeface="+mj-lt"/>
              </a:rPr>
              <a:t>&lt;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4378" y="1099954"/>
            <a:ext cx="978153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00B050"/>
                </a:solidFill>
                <a:latin typeface="+mj-lt"/>
              </a:rPr>
              <a:t>&lt;</a:t>
            </a:r>
          </a:p>
        </p:txBody>
      </p:sp>
      <p:sp>
        <p:nvSpPr>
          <p:cNvPr id="26" name="Arc 25"/>
          <p:cNvSpPr/>
          <p:nvPr/>
        </p:nvSpPr>
        <p:spPr bwMode="auto">
          <a:xfrm rot="20655176">
            <a:off x="7118186" y="1353912"/>
            <a:ext cx="2150817" cy="2019520"/>
          </a:xfrm>
          <a:prstGeom prst="arc">
            <a:avLst>
              <a:gd name="adj1" fmla="val 11528933"/>
              <a:gd name="adj2" fmla="val 2056900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Arc 26"/>
          <p:cNvSpPr/>
          <p:nvPr/>
        </p:nvSpPr>
        <p:spPr bwMode="auto">
          <a:xfrm>
            <a:off x="9166744" y="975962"/>
            <a:ext cx="2025639" cy="1975727"/>
          </a:xfrm>
          <a:prstGeom prst="arc">
            <a:avLst>
              <a:gd name="adj1" fmla="val 11150168"/>
              <a:gd name="adj2" fmla="val 1944186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69158" y="868379"/>
            <a:ext cx="978153" cy="1446550"/>
            <a:chOff x="3597260" y="4057847"/>
            <a:chExt cx="978153" cy="144655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675437" y="4571950"/>
              <a:ext cx="580943" cy="444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97260" y="4057847"/>
              <a:ext cx="97815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>
                  <a:solidFill>
                    <a:srgbClr val="B02023"/>
                  </a:solidFill>
                  <a:latin typeface="+mj-lt"/>
                </a:rPr>
                <a:t>=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865980" y="-83322"/>
            <a:ext cx="649537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05660" y="314345"/>
            <a:ext cx="649537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828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2FA6-2FD1-4AFD-9BD3-4E949337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ABF71-B720-403D-8FCE-2153F6E2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20143"/>
              </a:buClr>
            </a:pPr>
            <a:r>
              <a:rPr lang="en-GB" dirty="0"/>
              <a:t>What packaging sizes contain a single drink?</a:t>
            </a:r>
          </a:p>
          <a:p>
            <a:pPr>
              <a:buClr>
                <a:srgbClr val="E20143"/>
              </a:buClr>
            </a:pPr>
            <a:endParaRPr lang="en-GB" dirty="0"/>
          </a:p>
          <a:p>
            <a:pPr>
              <a:buClr>
                <a:srgbClr val="E20143"/>
              </a:buClr>
            </a:pPr>
            <a:r>
              <a:rPr lang="en-GB" dirty="0"/>
              <a:t>How is packaging size associated with alcohol consumption?</a:t>
            </a:r>
          </a:p>
        </p:txBody>
      </p:sp>
    </p:spTree>
    <p:extLst>
      <p:ext uri="{BB962C8B-B14F-4D97-AF65-F5344CB8AC3E}">
        <p14:creationId xmlns:p14="http://schemas.microsoft.com/office/powerpoint/2010/main" val="2931223662"/>
      </p:ext>
    </p:extLst>
  </p:cSld>
  <p:clrMapOvr>
    <a:masterClrMapping/>
  </p:clrMapOvr>
</p:sld>
</file>

<file path=ppt/theme/theme1.xml><?xml version="1.0" encoding="utf-8"?>
<a:theme xmlns:a="http://schemas.openxmlformats.org/drawingml/2006/main" name="KBS">
  <a:themeElements>
    <a:clrScheme name="Custom 5">
      <a:dk1>
        <a:srgbClr val="271C5F"/>
      </a:dk1>
      <a:lt1>
        <a:sysClr val="window" lastClr="FFFFFF"/>
      </a:lt1>
      <a:dk2>
        <a:srgbClr val="44546A"/>
      </a:dk2>
      <a:lt2>
        <a:srgbClr val="FFFFFF"/>
      </a:lt2>
      <a:accent1>
        <a:srgbClr val="E20143"/>
      </a:accent1>
      <a:accent2>
        <a:srgbClr val="00BCB0"/>
      </a:accent2>
      <a:accent3>
        <a:srgbClr val="019640"/>
      </a:accent3>
      <a:accent4>
        <a:srgbClr val="E3C64B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281</Words>
  <Application>Microsoft Office PowerPoint</Application>
  <PresentationFormat>Widescreen</PresentationFormat>
  <Paragraphs>113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TUOS Stephenson</vt:lpstr>
      <vt:lpstr>KBS</vt:lpstr>
      <vt:lpstr>Reducing alcohol packaging size to reduce alcohol consumption</vt:lpstr>
      <vt:lpstr>Serving size reductions</vt:lpstr>
      <vt:lpstr>Where do people buy alcohol?</vt:lpstr>
      <vt:lpstr>How can we use packaging size to reduce off-trade drinking? </vt:lpstr>
      <vt:lpstr>PowerPoint Presentation</vt:lpstr>
      <vt:lpstr>PowerPoint Presentation</vt:lpstr>
      <vt:lpstr>PowerPoint Presentation</vt:lpstr>
      <vt:lpstr>PowerPoint Presentation</vt:lpstr>
      <vt:lpstr>Current study</vt:lpstr>
      <vt:lpstr>Finding size boundary</vt:lpstr>
      <vt:lpstr>Largest ‘single drink’ packaging</vt:lpstr>
      <vt:lpstr>Kantar market research data</vt:lpstr>
      <vt:lpstr>PowerPoint Presentation</vt:lpstr>
      <vt:lpstr>PowerPoint Presentation</vt:lpstr>
      <vt:lpstr>Other drinking characteristics</vt:lpstr>
      <vt:lpstr>Limitations</vt:lpstr>
      <vt:lpstr>Going into intervention design</vt:lpstr>
      <vt:lpstr>Going into intervention design</vt:lpstr>
      <vt:lpstr>Conclusions</vt:lpstr>
      <vt:lpstr>Thank you.</vt:lpstr>
    </vt:vector>
  </TitlesOfParts>
  <Company>The University of Sheffield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the way we sell alcohol to improve health</dc:title>
  <dc:creator>Inge Kersbergen</dc:creator>
  <cp:lastModifiedBy>Graham Hunt</cp:lastModifiedBy>
  <cp:revision>55</cp:revision>
  <dcterms:created xsi:type="dcterms:W3CDTF">2019-05-28T09:34:04Z</dcterms:created>
  <dcterms:modified xsi:type="dcterms:W3CDTF">2019-12-09T21:08:37Z</dcterms:modified>
</cp:coreProperties>
</file>