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sldIdLst>
    <p:sldId id="256" r:id="rId6"/>
    <p:sldId id="261" r:id="rId7"/>
    <p:sldId id="263" r:id="rId8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E5"/>
    <a:srgbClr val="66CCFF"/>
    <a:srgbClr val="3399FF"/>
    <a:srgbClr val="301E54"/>
    <a:srgbClr val="00BCB0"/>
    <a:srgbClr val="00FAE8"/>
    <a:srgbClr val="CE923A"/>
    <a:srgbClr val="54301E"/>
    <a:srgbClr val="8C6ECC"/>
    <a:srgbClr val="87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D976C-6968-4146-80F8-7EA697605B86}" v="9" dt="2020-10-16T15:13:33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79487" autoAdjust="0"/>
  </p:normalViewPr>
  <p:slideViewPr>
    <p:cSldViewPr>
      <p:cViewPr varScale="1">
        <p:scale>
          <a:sx n="79" d="100"/>
          <a:sy n="79" d="100"/>
        </p:scale>
        <p:origin x="298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8807C-7702-4BE3-B6FA-EBC102EE4D6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FFEEBA-0E8A-42BA-86F5-1E200CAEF0EB}">
      <dgm:prSet phldrT="[Text]"/>
      <dgm:spPr/>
      <dgm:t>
        <a:bodyPr/>
        <a:lstStyle/>
        <a:p>
          <a:r>
            <a:rPr lang="en-GB" dirty="0"/>
            <a:t>5805 records </a:t>
          </a:r>
        </a:p>
        <a:p>
          <a:r>
            <a:rPr lang="en-GB" dirty="0"/>
            <a:t>4546 records after duplicates removed</a:t>
          </a:r>
        </a:p>
      </dgm:t>
    </dgm:pt>
    <dgm:pt modelId="{208ABC7E-3C54-43DE-B916-7DA4D6F23514}" type="parTrans" cxnId="{CDCE14D8-17CF-4991-87F6-13874EBD6DAA}">
      <dgm:prSet/>
      <dgm:spPr/>
      <dgm:t>
        <a:bodyPr/>
        <a:lstStyle/>
        <a:p>
          <a:endParaRPr lang="en-GB"/>
        </a:p>
      </dgm:t>
    </dgm:pt>
    <dgm:pt modelId="{25F63608-E180-4634-BA3E-DB4C7FE002A3}" type="sibTrans" cxnId="{CDCE14D8-17CF-4991-87F6-13874EBD6DAA}">
      <dgm:prSet/>
      <dgm:spPr/>
      <dgm:t>
        <a:bodyPr/>
        <a:lstStyle/>
        <a:p>
          <a:endParaRPr lang="en-GB"/>
        </a:p>
      </dgm:t>
    </dgm:pt>
    <dgm:pt modelId="{F07E0C93-61DF-4BB3-8A05-B5FA0AA8A9D4}">
      <dgm:prSet phldrT="[Text]"/>
      <dgm:spPr/>
      <dgm:t>
        <a:bodyPr/>
        <a:lstStyle/>
        <a:p>
          <a:r>
            <a:rPr lang="en-GB" dirty="0"/>
            <a:t>88 full texts reviewed</a:t>
          </a:r>
        </a:p>
      </dgm:t>
    </dgm:pt>
    <dgm:pt modelId="{734DDC0C-86DF-4E03-B345-E7A99BBDD397}" type="parTrans" cxnId="{71B8A344-5648-44FF-B549-CAD39229C8D5}">
      <dgm:prSet/>
      <dgm:spPr/>
      <dgm:t>
        <a:bodyPr/>
        <a:lstStyle/>
        <a:p>
          <a:endParaRPr lang="en-GB"/>
        </a:p>
      </dgm:t>
    </dgm:pt>
    <dgm:pt modelId="{F6B4A81C-62E5-40FA-B875-D80A03D6B86F}" type="sibTrans" cxnId="{71B8A344-5648-44FF-B549-CAD39229C8D5}">
      <dgm:prSet/>
      <dgm:spPr/>
      <dgm:t>
        <a:bodyPr/>
        <a:lstStyle/>
        <a:p>
          <a:endParaRPr lang="en-GB"/>
        </a:p>
      </dgm:t>
    </dgm:pt>
    <dgm:pt modelId="{79558327-6FE2-4E70-83E1-FAA088A58633}">
      <dgm:prSet phldrT="[Text]"/>
      <dgm:spPr/>
      <dgm:t>
        <a:bodyPr/>
        <a:lstStyle/>
        <a:p>
          <a:r>
            <a:rPr lang="en-GB" dirty="0"/>
            <a:t>27 included</a:t>
          </a:r>
        </a:p>
      </dgm:t>
    </dgm:pt>
    <dgm:pt modelId="{70DBA177-7A57-4FE4-9B09-486C3EBE485B}" type="parTrans" cxnId="{E37770EC-23FF-434C-A847-2CEFE7662B56}">
      <dgm:prSet/>
      <dgm:spPr/>
      <dgm:t>
        <a:bodyPr/>
        <a:lstStyle/>
        <a:p>
          <a:endParaRPr lang="en-GB"/>
        </a:p>
      </dgm:t>
    </dgm:pt>
    <dgm:pt modelId="{D1921302-1A82-4AE1-BDAA-534426BF6F2B}" type="sibTrans" cxnId="{E37770EC-23FF-434C-A847-2CEFE7662B56}">
      <dgm:prSet/>
      <dgm:spPr/>
      <dgm:t>
        <a:bodyPr/>
        <a:lstStyle/>
        <a:p>
          <a:endParaRPr lang="en-GB"/>
        </a:p>
      </dgm:t>
    </dgm:pt>
    <dgm:pt modelId="{EC29C60E-3B99-43BD-8FD7-DEEE2B88192C}" type="pres">
      <dgm:prSet presAssocID="{FFC8807C-7702-4BE3-B6FA-EBC102EE4D61}" presName="linearFlow" presStyleCnt="0">
        <dgm:presLayoutVars>
          <dgm:resizeHandles val="exact"/>
        </dgm:presLayoutVars>
      </dgm:prSet>
      <dgm:spPr/>
    </dgm:pt>
    <dgm:pt modelId="{BAD7223F-0802-4509-80B6-74F62FC7AC0B}" type="pres">
      <dgm:prSet presAssocID="{28FFEEBA-0E8A-42BA-86F5-1E200CAEF0EB}" presName="node" presStyleLbl="node1" presStyleIdx="0" presStyleCnt="3">
        <dgm:presLayoutVars>
          <dgm:bulletEnabled val="1"/>
        </dgm:presLayoutVars>
      </dgm:prSet>
      <dgm:spPr/>
    </dgm:pt>
    <dgm:pt modelId="{DB3CC10A-B0DE-48DE-A2E9-462ED3326AE4}" type="pres">
      <dgm:prSet presAssocID="{25F63608-E180-4634-BA3E-DB4C7FE002A3}" presName="sibTrans" presStyleLbl="sibTrans2D1" presStyleIdx="0" presStyleCnt="2"/>
      <dgm:spPr/>
    </dgm:pt>
    <dgm:pt modelId="{970C1C07-5026-4C54-BA45-AA430028FA7B}" type="pres">
      <dgm:prSet presAssocID="{25F63608-E180-4634-BA3E-DB4C7FE002A3}" presName="connectorText" presStyleLbl="sibTrans2D1" presStyleIdx="0" presStyleCnt="2"/>
      <dgm:spPr/>
    </dgm:pt>
    <dgm:pt modelId="{28E89075-3AE7-485E-9D57-487E82E31AC4}" type="pres">
      <dgm:prSet presAssocID="{F07E0C93-61DF-4BB3-8A05-B5FA0AA8A9D4}" presName="node" presStyleLbl="node1" presStyleIdx="1" presStyleCnt="3">
        <dgm:presLayoutVars>
          <dgm:bulletEnabled val="1"/>
        </dgm:presLayoutVars>
      </dgm:prSet>
      <dgm:spPr/>
    </dgm:pt>
    <dgm:pt modelId="{D26881C5-B225-4D0C-957F-350BEB140DD6}" type="pres">
      <dgm:prSet presAssocID="{F6B4A81C-62E5-40FA-B875-D80A03D6B86F}" presName="sibTrans" presStyleLbl="sibTrans2D1" presStyleIdx="1" presStyleCnt="2"/>
      <dgm:spPr/>
    </dgm:pt>
    <dgm:pt modelId="{C6F137EA-ECCE-40AD-B343-899B08B44645}" type="pres">
      <dgm:prSet presAssocID="{F6B4A81C-62E5-40FA-B875-D80A03D6B86F}" presName="connectorText" presStyleLbl="sibTrans2D1" presStyleIdx="1" presStyleCnt="2"/>
      <dgm:spPr/>
    </dgm:pt>
    <dgm:pt modelId="{35F6B73D-B7CC-4E2F-A6E1-5967EB1D0BD1}" type="pres">
      <dgm:prSet presAssocID="{79558327-6FE2-4E70-83E1-FAA088A58633}" presName="node" presStyleLbl="node1" presStyleIdx="2" presStyleCnt="3">
        <dgm:presLayoutVars>
          <dgm:bulletEnabled val="1"/>
        </dgm:presLayoutVars>
      </dgm:prSet>
      <dgm:spPr/>
    </dgm:pt>
  </dgm:ptLst>
  <dgm:cxnLst>
    <dgm:cxn modelId="{71B8A344-5648-44FF-B549-CAD39229C8D5}" srcId="{FFC8807C-7702-4BE3-B6FA-EBC102EE4D61}" destId="{F07E0C93-61DF-4BB3-8A05-B5FA0AA8A9D4}" srcOrd="1" destOrd="0" parTransId="{734DDC0C-86DF-4E03-B345-E7A99BBDD397}" sibTransId="{F6B4A81C-62E5-40FA-B875-D80A03D6B86F}"/>
    <dgm:cxn modelId="{C4BC6D68-FE5F-4657-8946-A12C705372D0}" type="presOf" srcId="{FFC8807C-7702-4BE3-B6FA-EBC102EE4D61}" destId="{EC29C60E-3B99-43BD-8FD7-DEEE2B88192C}" srcOrd="0" destOrd="0" presId="urn:microsoft.com/office/officeart/2005/8/layout/process2"/>
    <dgm:cxn modelId="{15B46E55-FC17-466B-8A15-28844210DE4A}" type="presOf" srcId="{28FFEEBA-0E8A-42BA-86F5-1E200CAEF0EB}" destId="{BAD7223F-0802-4509-80B6-74F62FC7AC0B}" srcOrd="0" destOrd="0" presId="urn:microsoft.com/office/officeart/2005/8/layout/process2"/>
    <dgm:cxn modelId="{46847F58-1E8C-4C89-A7B1-CAD880CD5B82}" type="presOf" srcId="{25F63608-E180-4634-BA3E-DB4C7FE002A3}" destId="{DB3CC10A-B0DE-48DE-A2E9-462ED3326AE4}" srcOrd="0" destOrd="0" presId="urn:microsoft.com/office/officeart/2005/8/layout/process2"/>
    <dgm:cxn modelId="{E567588B-D720-4E00-90E6-E2DB97D75D25}" type="presOf" srcId="{79558327-6FE2-4E70-83E1-FAA088A58633}" destId="{35F6B73D-B7CC-4E2F-A6E1-5967EB1D0BD1}" srcOrd="0" destOrd="0" presId="urn:microsoft.com/office/officeart/2005/8/layout/process2"/>
    <dgm:cxn modelId="{19CF9BA0-45AE-42A7-9C21-DED14E79DC8C}" type="presOf" srcId="{F07E0C93-61DF-4BB3-8A05-B5FA0AA8A9D4}" destId="{28E89075-3AE7-485E-9D57-487E82E31AC4}" srcOrd="0" destOrd="0" presId="urn:microsoft.com/office/officeart/2005/8/layout/process2"/>
    <dgm:cxn modelId="{A263B9A9-E337-4797-99C1-9EB9C5A49795}" type="presOf" srcId="{F6B4A81C-62E5-40FA-B875-D80A03D6B86F}" destId="{D26881C5-B225-4D0C-957F-350BEB140DD6}" srcOrd="0" destOrd="0" presId="urn:microsoft.com/office/officeart/2005/8/layout/process2"/>
    <dgm:cxn modelId="{AA1C0CC0-36A9-48DA-A8FF-882106AE9DEC}" type="presOf" srcId="{25F63608-E180-4634-BA3E-DB4C7FE002A3}" destId="{970C1C07-5026-4C54-BA45-AA430028FA7B}" srcOrd="1" destOrd="0" presId="urn:microsoft.com/office/officeart/2005/8/layout/process2"/>
    <dgm:cxn modelId="{CDCE14D8-17CF-4991-87F6-13874EBD6DAA}" srcId="{FFC8807C-7702-4BE3-B6FA-EBC102EE4D61}" destId="{28FFEEBA-0E8A-42BA-86F5-1E200CAEF0EB}" srcOrd="0" destOrd="0" parTransId="{208ABC7E-3C54-43DE-B916-7DA4D6F23514}" sibTransId="{25F63608-E180-4634-BA3E-DB4C7FE002A3}"/>
    <dgm:cxn modelId="{0CAB58DF-2379-447F-97FB-774C15DD64D0}" type="presOf" srcId="{F6B4A81C-62E5-40FA-B875-D80A03D6B86F}" destId="{C6F137EA-ECCE-40AD-B343-899B08B44645}" srcOrd="1" destOrd="0" presId="urn:microsoft.com/office/officeart/2005/8/layout/process2"/>
    <dgm:cxn modelId="{E37770EC-23FF-434C-A847-2CEFE7662B56}" srcId="{FFC8807C-7702-4BE3-B6FA-EBC102EE4D61}" destId="{79558327-6FE2-4E70-83E1-FAA088A58633}" srcOrd="2" destOrd="0" parTransId="{70DBA177-7A57-4FE4-9B09-486C3EBE485B}" sibTransId="{D1921302-1A82-4AE1-BDAA-534426BF6F2B}"/>
    <dgm:cxn modelId="{5E3B43AC-8731-46BA-AD70-FC87D369F772}" type="presParOf" srcId="{EC29C60E-3B99-43BD-8FD7-DEEE2B88192C}" destId="{BAD7223F-0802-4509-80B6-74F62FC7AC0B}" srcOrd="0" destOrd="0" presId="urn:microsoft.com/office/officeart/2005/8/layout/process2"/>
    <dgm:cxn modelId="{9B90AF5A-D1B8-41C6-828B-4E904FDD974B}" type="presParOf" srcId="{EC29C60E-3B99-43BD-8FD7-DEEE2B88192C}" destId="{DB3CC10A-B0DE-48DE-A2E9-462ED3326AE4}" srcOrd="1" destOrd="0" presId="urn:microsoft.com/office/officeart/2005/8/layout/process2"/>
    <dgm:cxn modelId="{F44E9EB0-C720-440F-ADD1-80DA183E705E}" type="presParOf" srcId="{DB3CC10A-B0DE-48DE-A2E9-462ED3326AE4}" destId="{970C1C07-5026-4C54-BA45-AA430028FA7B}" srcOrd="0" destOrd="0" presId="urn:microsoft.com/office/officeart/2005/8/layout/process2"/>
    <dgm:cxn modelId="{343753BA-57E1-4DE6-A692-4FF80EBB08B7}" type="presParOf" srcId="{EC29C60E-3B99-43BD-8FD7-DEEE2B88192C}" destId="{28E89075-3AE7-485E-9D57-487E82E31AC4}" srcOrd="2" destOrd="0" presId="urn:microsoft.com/office/officeart/2005/8/layout/process2"/>
    <dgm:cxn modelId="{4091DC06-E886-4BBD-B874-E599C2141601}" type="presParOf" srcId="{EC29C60E-3B99-43BD-8FD7-DEEE2B88192C}" destId="{D26881C5-B225-4D0C-957F-350BEB140DD6}" srcOrd="3" destOrd="0" presId="urn:microsoft.com/office/officeart/2005/8/layout/process2"/>
    <dgm:cxn modelId="{6965C3A7-483C-4F18-957C-4F4A9446D38D}" type="presParOf" srcId="{D26881C5-B225-4D0C-957F-350BEB140DD6}" destId="{C6F137EA-ECCE-40AD-B343-899B08B44645}" srcOrd="0" destOrd="0" presId="urn:microsoft.com/office/officeart/2005/8/layout/process2"/>
    <dgm:cxn modelId="{63243B48-17C3-460A-8C0B-8DCC2A9744BC}" type="presParOf" srcId="{EC29C60E-3B99-43BD-8FD7-DEEE2B88192C}" destId="{35F6B73D-B7CC-4E2F-A6E1-5967EB1D0BD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7223F-0802-4509-80B6-74F62FC7AC0B}">
      <dsp:nvSpPr>
        <dsp:cNvPr id="0" name=""/>
        <dsp:cNvSpPr/>
      </dsp:nvSpPr>
      <dsp:spPr>
        <a:xfrm>
          <a:off x="1327110" y="0"/>
          <a:ext cx="2082858" cy="1114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5805 records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4546 records after duplicates removed</a:t>
          </a:r>
        </a:p>
      </dsp:txBody>
      <dsp:txXfrm>
        <a:off x="1359755" y="32645"/>
        <a:ext cx="2017568" cy="1049283"/>
      </dsp:txXfrm>
    </dsp:sp>
    <dsp:sp modelId="{DB3CC10A-B0DE-48DE-A2E9-462ED3326AE4}">
      <dsp:nvSpPr>
        <dsp:cNvPr id="0" name=""/>
        <dsp:cNvSpPr/>
      </dsp:nvSpPr>
      <dsp:spPr>
        <a:xfrm rot="5400000">
          <a:off x="2159557" y="1142437"/>
          <a:ext cx="417964" cy="501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18072" y="1184234"/>
        <a:ext cx="300935" cy="292575"/>
      </dsp:txXfrm>
    </dsp:sp>
    <dsp:sp modelId="{28E89075-3AE7-485E-9D57-487E82E31AC4}">
      <dsp:nvSpPr>
        <dsp:cNvPr id="0" name=""/>
        <dsp:cNvSpPr/>
      </dsp:nvSpPr>
      <dsp:spPr>
        <a:xfrm>
          <a:off x="1327110" y="1671859"/>
          <a:ext cx="2082858" cy="1114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88 full texts reviewed</a:t>
          </a:r>
        </a:p>
      </dsp:txBody>
      <dsp:txXfrm>
        <a:off x="1359755" y="1704504"/>
        <a:ext cx="2017568" cy="1049283"/>
      </dsp:txXfrm>
    </dsp:sp>
    <dsp:sp modelId="{D26881C5-B225-4D0C-957F-350BEB140DD6}">
      <dsp:nvSpPr>
        <dsp:cNvPr id="0" name=""/>
        <dsp:cNvSpPr/>
      </dsp:nvSpPr>
      <dsp:spPr>
        <a:xfrm rot="5400000">
          <a:off x="2159557" y="2814297"/>
          <a:ext cx="417964" cy="501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18072" y="2856094"/>
        <a:ext cx="300935" cy="292575"/>
      </dsp:txXfrm>
    </dsp:sp>
    <dsp:sp modelId="{35F6B73D-B7CC-4E2F-A6E1-5967EB1D0BD1}">
      <dsp:nvSpPr>
        <dsp:cNvPr id="0" name=""/>
        <dsp:cNvSpPr/>
      </dsp:nvSpPr>
      <dsp:spPr>
        <a:xfrm>
          <a:off x="1327110" y="3343719"/>
          <a:ext cx="2082858" cy="1114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27 included</a:t>
          </a:r>
        </a:p>
      </dsp:txBody>
      <dsp:txXfrm>
        <a:off x="1359755" y="3376364"/>
        <a:ext cx="2017568" cy="1049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35F4B-0DED-4C15-BEF1-44D54CFCD1E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4215A-B950-4DBB-9336-FA011B697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7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4215A-B950-4DBB-9336-FA011B697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3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4215A-B950-4DBB-9336-FA011B6978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7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need for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clinical practice guidelines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meet the needs of individuals with severe, long-term alcohol dependence/ alcohol use disorder who continue to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alcohol. F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clinical guidelines cover how this client group should be treated.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4215A-B950-4DBB-9336-FA011B6978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3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76F15-8329-486F-8070-50CA716905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90AE-6998-4EAE-85B5-430B8D9D3E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DD97-8134-4773-A746-01D5A55C07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6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8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2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24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8407-DEF1-40E1-AEDF-7C0F12F7CA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8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6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82E97-3AC3-4A57-AD54-5C8577D05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1C72-BA2F-4570-A935-A95FF14163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206D-3524-4511-90A1-835EFEEEA2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FD525-AD3E-4B9F-AA5D-7CA23FEF76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C9299-1C7B-44DF-98B9-DBF342F603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1E4C-1D8C-402D-A843-ACD6BF354E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B652F-C9D7-4768-8DAB-0C100406CF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683560-853F-49BF-B3E0-C52A683A662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1451-EDE2-43C8-BFA6-99C3E74880FB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6B1E-6093-44CF-93A8-6D2BA8E47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hyperlink" Target="mailto:mcquaide-j@ulster.ac.uk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12" Type="http://schemas.microsoft.com/office/2007/relationships/diagramDrawing" Target="../diagrams/drawing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.jpeg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2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cquaide-j@ulster.ac.uk" TargetMode="Externa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Freeform 55"/>
          <p:cNvSpPr>
            <a:spLocks/>
          </p:cNvSpPr>
          <p:nvPr/>
        </p:nvSpPr>
        <p:spPr bwMode="auto">
          <a:xfrm rot="10800000" flipH="1">
            <a:off x="-6512233" y="-99392"/>
            <a:ext cx="971622" cy="8927079"/>
          </a:xfrm>
          <a:prstGeom prst="rect">
            <a:avLst/>
          </a:prstGeom>
          <a:gradFill flip="none" rotWithShape="1">
            <a:gsLst>
              <a:gs pos="0">
                <a:srgbClr val="301E54">
                  <a:alpha val="40000"/>
                </a:srgbClr>
              </a:gs>
              <a:gs pos="100000">
                <a:srgbClr val="8775B5">
                  <a:gamma/>
                  <a:tint val="33725"/>
                  <a:invGamma/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91945" y="789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56361" y="3861048"/>
            <a:ext cx="5704013" cy="1883720"/>
          </a:xfrm>
        </p:spPr>
        <p:txBody>
          <a:bodyPr/>
          <a:lstStyle/>
          <a:p>
            <a:pPr algn="r"/>
            <a:r>
              <a:rPr lang="en-US" dirty="0"/>
              <a:t> </a:t>
            </a:r>
            <a:r>
              <a:rPr lang="en-US" sz="1600" b="1" dirty="0"/>
              <a:t>John McQuaide</a:t>
            </a:r>
            <a:endParaRPr lang="en-US" sz="1400" b="1" dirty="0"/>
          </a:p>
          <a:p>
            <a:pPr algn="r"/>
            <a:r>
              <a:rPr lang="en-US" sz="1400" dirty="0">
                <a:hlinkClick r:id="rId5"/>
              </a:rPr>
              <a:t>mcquaide-j@ulster.ac.uk</a:t>
            </a:r>
            <a:r>
              <a:rPr lang="en-US" sz="1400" dirty="0"/>
              <a:t> 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L Dunwoody, J Harris, H Carver, GW Shorter</a:t>
            </a:r>
          </a:p>
          <a:p>
            <a:pPr algn="r"/>
            <a:r>
              <a:rPr lang="en-US" sz="1400" dirty="0"/>
              <a:t>Authors declare no conflict of interest</a:t>
            </a:r>
          </a:p>
          <a:p>
            <a:pPr algn="r"/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0"/>
            <a:ext cx="12191999" cy="6858917"/>
            <a:chOff x="0" y="0"/>
            <a:chExt cx="9144000" cy="6858917"/>
          </a:xfrm>
        </p:grpSpPr>
        <p:sp>
          <p:nvSpPr>
            <p:cNvPr id="13" name="Flowchart: Document 12"/>
            <p:cNvSpPr/>
            <p:nvPr/>
          </p:nvSpPr>
          <p:spPr>
            <a:xfrm flipH="1">
              <a:off x="0" y="0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ocument 12"/>
            <p:cNvSpPr/>
            <p:nvPr/>
          </p:nvSpPr>
          <p:spPr>
            <a:xfrm rot="10800000" flipH="1">
              <a:off x="0" y="6166221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369517"/>
            <a:ext cx="1755912" cy="369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21998" r="4694" b="22590"/>
          <a:stretch/>
        </p:blipFill>
        <p:spPr>
          <a:xfrm>
            <a:off x="9408368" y="116632"/>
            <a:ext cx="2059710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67A0A-6952-453F-93D2-B12E09DCF0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4" y="6369517"/>
            <a:ext cx="1571844" cy="371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6B376-0D1D-4A25-AC11-910D2219FD12}"/>
              </a:ext>
            </a:extLst>
          </p:cNvPr>
          <p:cNvSpPr txBox="1"/>
          <p:nvPr/>
        </p:nvSpPr>
        <p:spPr>
          <a:xfrm>
            <a:off x="450854" y="1196752"/>
            <a:ext cx="11017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Systematic Review of specific clinical guidelines for the treatment of individuals with severe, long-term alcohol dependence or alcohol use disorder 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10.17605/OSF.IO/S28K5</a:t>
            </a:r>
            <a:endParaRPr lang="en-GB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C5B2C-50E1-4E71-B1A2-58FB42C282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-4482" r="77149" b="3869"/>
          <a:stretch/>
        </p:blipFill>
        <p:spPr>
          <a:xfrm>
            <a:off x="3627962" y="6367247"/>
            <a:ext cx="328073" cy="39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DC4C9F-DBCA-4245-9B08-6E4384A324B2}"/>
              </a:ext>
            </a:extLst>
          </p:cNvPr>
          <p:cNvSpPr txBox="1"/>
          <p:nvPr/>
        </p:nvSpPr>
        <p:spPr>
          <a:xfrm>
            <a:off x="750221" y="3472986"/>
            <a:ext cx="7241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clinical practice guidelines recommend for severe, long-term alcohol use disorder/alcohol dependence in 7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Do recommendations include Managed Alcohol Programs?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3C717-EC60-40F0-813C-B3C26332D494}"/>
              </a:ext>
            </a:extLst>
          </p:cNvPr>
          <p:cNvSpPr txBox="1"/>
          <p:nvPr/>
        </p:nvSpPr>
        <p:spPr>
          <a:xfrm>
            <a:off x="3934470" y="6395700"/>
            <a:ext cx="1531506" cy="370800"/>
          </a:xfrm>
          <a:prstGeom prst="rect">
            <a:avLst/>
          </a:prstGeom>
          <a:solidFill>
            <a:srgbClr val="1A96E5"/>
          </a:solidFill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effectLst/>
                <a:latin typeface="system-ui"/>
              </a:rPr>
              <a:t>@john_mcquaide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Ulster University">
            <a:extLst>
              <a:ext uri="{FF2B5EF4-FFF2-40B4-BE49-F238E27FC236}">
                <a16:creationId xmlns:a16="http://schemas.microsoft.com/office/drawing/2014/main" id="{2D8915E2-0389-477B-95F3-AA8E5F86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45" y="5926958"/>
            <a:ext cx="971623" cy="5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en's University Belfast Logo Download Vector">
            <a:extLst>
              <a:ext uri="{FF2B5EF4-FFF2-40B4-BE49-F238E27FC236}">
                <a16:creationId xmlns:a16="http://schemas.microsoft.com/office/drawing/2014/main" id="{F22ACC20-15D3-4951-82A9-4E1858A29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4" b="29401"/>
          <a:stretch/>
        </p:blipFill>
        <p:spPr bwMode="auto">
          <a:xfrm>
            <a:off x="9557292" y="5946222"/>
            <a:ext cx="1303410" cy="5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Stirling | Scotland.org">
            <a:extLst>
              <a:ext uri="{FF2B5EF4-FFF2-40B4-BE49-F238E27FC236}">
                <a16:creationId xmlns:a16="http://schemas.microsoft.com/office/drawing/2014/main" id="{BC5A4253-870F-4BF0-A3BF-3D192F068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1873" r="14858" b="28700"/>
          <a:stretch/>
        </p:blipFill>
        <p:spPr bwMode="auto">
          <a:xfrm>
            <a:off x="10914283" y="5932198"/>
            <a:ext cx="1224136" cy="4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38C1F66-DCBD-4837-8A1A-629B651A9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6"/>
    </mc:Choice>
    <mc:Fallback xmlns="">
      <p:transition spd="slow" advTm="48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Freeform 55"/>
          <p:cNvSpPr>
            <a:spLocks/>
          </p:cNvSpPr>
          <p:nvPr/>
        </p:nvSpPr>
        <p:spPr bwMode="auto">
          <a:xfrm rot="10800000" flipH="1">
            <a:off x="-6512233" y="-99392"/>
            <a:ext cx="971622" cy="8927079"/>
          </a:xfrm>
          <a:prstGeom prst="rect">
            <a:avLst/>
          </a:prstGeom>
          <a:gradFill flip="none" rotWithShape="1">
            <a:gsLst>
              <a:gs pos="0">
                <a:srgbClr val="301E54">
                  <a:alpha val="40000"/>
                </a:srgbClr>
              </a:gs>
              <a:gs pos="100000">
                <a:srgbClr val="8775B5">
                  <a:gamma/>
                  <a:tint val="33725"/>
                  <a:invGamma/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91945" y="789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0"/>
            <a:ext cx="12191999" cy="6858917"/>
            <a:chOff x="0" y="0"/>
            <a:chExt cx="9144000" cy="6858917"/>
          </a:xfrm>
        </p:grpSpPr>
        <p:sp>
          <p:nvSpPr>
            <p:cNvPr id="13" name="Flowchart: Document 12"/>
            <p:cNvSpPr/>
            <p:nvPr/>
          </p:nvSpPr>
          <p:spPr>
            <a:xfrm flipH="1">
              <a:off x="0" y="0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ocument 12"/>
            <p:cNvSpPr/>
            <p:nvPr/>
          </p:nvSpPr>
          <p:spPr>
            <a:xfrm rot="10800000" flipH="1">
              <a:off x="0" y="6166221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369517"/>
            <a:ext cx="1755912" cy="369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21998" r="4694" b="22590"/>
          <a:stretch/>
        </p:blipFill>
        <p:spPr>
          <a:xfrm>
            <a:off x="9408368" y="116632"/>
            <a:ext cx="2059710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67A0A-6952-453F-93D2-B12E09DC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4" y="6369517"/>
            <a:ext cx="1571844" cy="371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23B55-767E-4204-937D-25FE551C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5" y="785279"/>
            <a:ext cx="10959229" cy="1059546"/>
          </a:xfrm>
        </p:spPr>
        <p:txBody>
          <a:bodyPr/>
          <a:lstStyle/>
          <a:p>
            <a:r>
              <a:rPr lang="en-GB" b="1" dirty="0"/>
              <a:t>Most guidelines from USA (39%) and UK (34%)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B8D3B-11E7-4847-BFB8-5AAD9EED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622893"/>
            <a:ext cx="936104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guidelines f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1980; 43% written in the last 5 years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(39%); UK (34%); Canada (9%); Ireland (4%); Denmark (4%). None (Switzerland and Norway)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were Professional organisations (57%); National (30%); International (9%); Regional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were targeting professionals with 4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(17%) aimed at service users/families/carers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593B93D-AC32-452C-BF5D-2A1330987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368333"/>
              </p:ext>
            </p:extLst>
          </p:nvPr>
        </p:nvGraphicFramePr>
        <p:xfrm>
          <a:off x="8485173" y="1937407"/>
          <a:ext cx="4737079" cy="445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375E921-10DB-4865-90A8-290FAC18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-4482" r="77149" b="3869"/>
          <a:stretch/>
        </p:blipFill>
        <p:spPr>
          <a:xfrm>
            <a:off x="3627962" y="6367247"/>
            <a:ext cx="328073" cy="39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CFFBD6-0D84-406D-8571-F92289499B2D}"/>
              </a:ext>
            </a:extLst>
          </p:cNvPr>
          <p:cNvSpPr txBox="1"/>
          <p:nvPr/>
        </p:nvSpPr>
        <p:spPr>
          <a:xfrm>
            <a:off x="3934470" y="6395700"/>
            <a:ext cx="1531506" cy="370800"/>
          </a:xfrm>
          <a:prstGeom prst="rect">
            <a:avLst/>
          </a:prstGeom>
          <a:solidFill>
            <a:srgbClr val="1A96E5"/>
          </a:solidFill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effectLst/>
                <a:latin typeface="system-ui"/>
              </a:rPr>
              <a:t>@john_mcquaide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AF9E2F8-1648-4F67-A6BA-6B1B791EC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45"/>
    </mc:Choice>
    <mc:Fallback xmlns="">
      <p:transition spd="slow" advTm="5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Freeform 55"/>
          <p:cNvSpPr>
            <a:spLocks/>
          </p:cNvSpPr>
          <p:nvPr/>
        </p:nvSpPr>
        <p:spPr bwMode="auto">
          <a:xfrm rot="10800000" flipH="1">
            <a:off x="-6512233" y="-99392"/>
            <a:ext cx="971622" cy="8927079"/>
          </a:xfrm>
          <a:prstGeom prst="rect">
            <a:avLst/>
          </a:prstGeom>
          <a:gradFill flip="none" rotWithShape="1">
            <a:gsLst>
              <a:gs pos="0">
                <a:srgbClr val="301E54">
                  <a:alpha val="40000"/>
                </a:srgbClr>
              </a:gs>
              <a:gs pos="100000">
                <a:srgbClr val="8775B5">
                  <a:gamma/>
                  <a:tint val="33725"/>
                  <a:invGamma/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91945" y="789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10410"/>
            <a:ext cx="12191999" cy="6858917"/>
            <a:chOff x="0" y="0"/>
            <a:chExt cx="9144000" cy="6858917"/>
          </a:xfrm>
        </p:grpSpPr>
        <p:sp>
          <p:nvSpPr>
            <p:cNvPr id="13" name="Flowchart: Document 12"/>
            <p:cNvSpPr/>
            <p:nvPr/>
          </p:nvSpPr>
          <p:spPr>
            <a:xfrm flipH="1">
              <a:off x="0" y="0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ocument 12"/>
            <p:cNvSpPr/>
            <p:nvPr/>
          </p:nvSpPr>
          <p:spPr>
            <a:xfrm rot="10800000" flipH="1">
              <a:off x="0" y="6166221"/>
              <a:ext cx="9144000" cy="6926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764"/>
                <a:gd name="connsiteX1" fmla="*/ 21600 w 21600"/>
                <a:gd name="connsiteY1" fmla="*/ 0 h 21764"/>
                <a:gd name="connsiteX2" fmla="*/ 21600 w 21600"/>
                <a:gd name="connsiteY2" fmla="*/ 17322 h 21764"/>
                <a:gd name="connsiteX3" fmla="*/ 10740 w 21600"/>
                <a:gd name="connsiteY3" fmla="*/ 20137 h 21764"/>
                <a:gd name="connsiteX4" fmla="*/ 0 w 21600"/>
                <a:gd name="connsiteY4" fmla="*/ 20172 h 21764"/>
                <a:gd name="connsiteX5" fmla="*/ 0 w 21600"/>
                <a:gd name="connsiteY5" fmla="*/ 0 h 21764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0986"/>
                <a:gd name="connsiteX1" fmla="*/ 21600 w 21600"/>
                <a:gd name="connsiteY1" fmla="*/ 0 h 20986"/>
                <a:gd name="connsiteX2" fmla="*/ 21600 w 21600"/>
                <a:gd name="connsiteY2" fmla="*/ 17322 h 20986"/>
                <a:gd name="connsiteX3" fmla="*/ 12180 w 21600"/>
                <a:gd name="connsiteY3" fmla="*/ 14983 h 20986"/>
                <a:gd name="connsiteX4" fmla="*/ 0 w 21600"/>
                <a:gd name="connsiteY4" fmla="*/ 20172 h 20986"/>
                <a:gd name="connsiteX5" fmla="*/ 0 w 21600"/>
                <a:gd name="connsiteY5" fmla="*/ 0 h 20986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732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  <a:gd name="connsiteX0" fmla="*/ 0 w 21600"/>
                <a:gd name="connsiteY0" fmla="*/ 0 h 22515"/>
                <a:gd name="connsiteX1" fmla="*/ 21600 w 21600"/>
                <a:gd name="connsiteY1" fmla="*/ 0 h 22515"/>
                <a:gd name="connsiteX2" fmla="*/ 21600 w 21600"/>
                <a:gd name="connsiteY2" fmla="*/ 11832 h 22515"/>
                <a:gd name="connsiteX3" fmla="*/ 12180 w 21600"/>
                <a:gd name="connsiteY3" fmla="*/ 14983 h 22515"/>
                <a:gd name="connsiteX4" fmla="*/ 0 w 21600"/>
                <a:gd name="connsiteY4" fmla="*/ 20172 h 22515"/>
                <a:gd name="connsiteX5" fmla="*/ 0 w 21600"/>
                <a:gd name="connsiteY5" fmla="*/ 0 h 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2515">
                  <a:moveTo>
                    <a:pt x="0" y="0"/>
                  </a:moveTo>
                  <a:lnTo>
                    <a:pt x="21600" y="0"/>
                  </a:lnTo>
                  <a:lnTo>
                    <a:pt x="21600" y="11832"/>
                  </a:lnTo>
                  <a:cubicBezTo>
                    <a:pt x="17330" y="5328"/>
                    <a:pt x="15060" y="9577"/>
                    <a:pt x="12180" y="14983"/>
                  </a:cubicBezTo>
                  <a:cubicBezTo>
                    <a:pt x="7920" y="24422"/>
                    <a:pt x="1790" y="2352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369517"/>
            <a:ext cx="1755912" cy="369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21998" r="4694" b="22590"/>
          <a:stretch/>
        </p:blipFill>
        <p:spPr>
          <a:xfrm>
            <a:off x="9408368" y="116632"/>
            <a:ext cx="2059710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67A0A-6952-453F-93D2-B12E09DC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4" y="6369517"/>
            <a:ext cx="1571844" cy="371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23B55-767E-4204-937D-25FE551C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932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Most guidelines recommend abstinence only for those with severe/long-term AUD (65%)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B8D3B-11E7-4847-BFB8-5AAD9EED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27554"/>
            <a:ext cx="10855708" cy="42560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Abstinence and Pharmacotherapy (65%); Abstinence and Harm Reduction (26%); Harm Reduction only (4%) 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Managed Alcohol Programs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Only one guideline (4%) refers to MAPs no explicit recommendation; identification of the need for further research,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3200" dirty="0">
                <a:effectLst/>
                <a:latin typeface="+mj-lt"/>
                <a:ea typeface="Times New Roman" panose="02020603050405020304" pitchFamily="18" charset="0"/>
              </a:rPr>
              <a:t>Wagner and </a:t>
            </a:r>
            <a:r>
              <a:rPr lang="en-GB" sz="3200" dirty="0" err="1">
                <a:effectLst/>
                <a:latin typeface="+mj-lt"/>
                <a:ea typeface="Times New Roman" panose="02020603050405020304" pitchFamily="18" charset="0"/>
              </a:rPr>
              <a:t>Babaei</a:t>
            </a:r>
            <a:r>
              <a:rPr lang="en-GB" sz="3200" dirty="0">
                <a:effectLst/>
                <a:latin typeface="+mj-lt"/>
                <a:ea typeface="Times New Roman" panose="02020603050405020304" pitchFamily="18" charset="0"/>
              </a:rPr>
              <a:t>, 2019)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(96%) make no reference to Managed Alcohol Programs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3200" dirty="0">
                <a:hlinkClick r:id="rId8"/>
              </a:rPr>
              <a:t>mcquaide-j@ulster.ac.uk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C4412-3A60-4AC6-8E36-D95D6ED5BB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-4482" r="77149" b="3869"/>
          <a:stretch/>
        </p:blipFill>
        <p:spPr>
          <a:xfrm>
            <a:off x="3627962" y="6367247"/>
            <a:ext cx="328073" cy="3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4639F1-2A72-43A4-B851-0FDC729B2D62}"/>
              </a:ext>
            </a:extLst>
          </p:cNvPr>
          <p:cNvSpPr txBox="1"/>
          <p:nvPr/>
        </p:nvSpPr>
        <p:spPr>
          <a:xfrm>
            <a:off x="3934470" y="6395700"/>
            <a:ext cx="1531506" cy="370800"/>
          </a:xfrm>
          <a:prstGeom prst="rect">
            <a:avLst/>
          </a:prstGeom>
          <a:solidFill>
            <a:srgbClr val="1A96E5"/>
          </a:solidFill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effectLst/>
                <a:latin typeface="system-ui"/>
              </a:rPr>
              <a:t>@john_mcquaide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F34B202-F6B4-410D-B1DC-2ABD4047A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60"/>
    </mc:Choice>
    <mc:Fallback xmlns="">
      <p:transition spd="slow" advTm="58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D1E555AD0184D82D854C07D00555E" ma:contentTypeVersion="11" ma:contentTypeDescription="Create a new document." ma:contentTypeScope="" ma:versionID="b36fba8651bc04dab9fcff0b16716296">
  <xsd:schema xmlns:xsd="http://www.w3.org/2001/XMLSchema" xmlns:xs="http://www.w3.org/2001/XMLSchema" xmlns:p="http://schemas.microsoft.com/office/2006/metadata/properties" xmlns:ns3="a8df8db6-2fc9-436e-b79a-b040b535f7ce" xmlns:ns4="941e1101-48d2-4b7e-9553-3a8694e9f085" targetNamespace="http://schemas.microsoft.com/office/2006/metadata/properties" ma:root="true" ma:fieldsID="fc098692bbbdef00590d8f20f147e0d7" ns3:_="" ns4:_="">
    <xsd:import namespace="a8df8db6-2fc9-436e-b79a-b040b535f7ce"/>
    <xsd:import namespace="941e1101-48d2-4b7e-9553-3a8694e9f0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f8db6-2fc9-436e-b79a-b040b535f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e1101-48d2-4b7e-9553-3a8694e9f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F02EF0-1AF7-4071-8E34-862ED234D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f8db6-2fc9-436e-b79a-b040b535f7ce"/>
    <ds:schemaRef ds:uri="941e1101-48d2-4b7e-9553-3a8694e9f0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D102F-6042-4C0B-A9EF-F92BEA72B7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2F1D4-1C67-4AA0-AB3E-7E34CD1D78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325</Words>
  <Application>Microsoft Office PowerPoint</Application>
  <PresentationFormat>Widescreen</PresentationFormat>
  <Paragraphs>29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system-ui</vt:lpstr>
      <vt:lpstr>Wingdings</vt:lpstr>
      <vt:lpstr>Default Design</vt:lpstr>
      <vt:lpstr>Custom Design</vt:lpstr>
      <vt:lpstr>PowerPoint Presentation</vt:lpstr>
      <vt:lpstr>Most guidelines from USA (39%) and UK (34%)</vt:lpstr>
      <vt:lpstr>Most guidelines recommend abstinence only for those with severe/long-term AUD (65%)</vt:lpstr>
    </vt:vector>
  </TitlesOfParts>
  <Company>Leeds Mental Health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Leeds Mental Health Trust</dc:creator>
  <cp:lastModifiedBy>Graham Hunt</cp:lastModifiedBy>
  <cp:revision>98</cp:revision>
  <dcterms:created xsi:type="dcterms:W3CDTF">2007-11-06T18:11:25Z</dcterms:created>
  <dcterms:modified xsi:type="dcterms:W3CDTF">2020-10-18T17:56:11Z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0x010100C90D1E555AD0184D82D854C07D00555E</vt:lpwstr>
  </property>
</Properties>
</file>